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Franklin Gothic"/>
      <p:bold r:id="rId27"/>
    </p:embeddedFont>
    <p:embeddedFont>
      <p:font typeface="Roboto Condense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Condensed-regular.fntdata"/><Relationship Id="rId27" Type="http://schemas.openxmlformats.org/officeDocument/2006/relationships/font" Target="fonts/FranklinGothi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Condensed-boldItalic.fntdata"/><Relationship Id="rId30" Type="http://schemas.openxmlformats.org/officeDocument/2006/relationships/font" Target="fonts/RobotoCondense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405a3e1bb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3405a3e1bb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05a3e1bb5_0_10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3405a3e1bb5_0_10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4074d5e79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4074d5e79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074d5e7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074d5e7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05a3e1bb5_0_1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3405a3e1bb5_0_1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074d5e79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074d5e79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405a3e1bb5_0_1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3405a3e1bb5_0_1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965251559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965251559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965251559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965251559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4965251559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4965251559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405a3e1bb5_0_1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3405a3e1bb5_0_1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405a3e1bb5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g3405a3e1bb5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4074d5e79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4074d5e79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074d5e79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074d5e79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05a3e1bb5_0_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g3405a3e1bb5_0_2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05a3e1bb5_0_4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3405a3e1bb5_0_4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05a3e1bb5_0_5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g3405a3e1bb5_0_5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05a3e1bb5_0_6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g3405a3e1bb5_0_6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05a3e1bb5_0_8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3405a3e1bb5_0_8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05a3e1bb5_0_9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g3405a3e1bb5_0_9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05a3e1bb5_0_9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g3405a3e1bb5_0_9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181"/>
            <a:ext cx="9144322" cy="5143319"/>
          </a:xfrm>
          <a:prstGeom prst="rect">
            <a:avLst/>
          </a:prstGeom>
          <a:noFill/>
          <a:ln>
            <a:noFill/>
          </a:ln>
        </p:spPr>
      </p:pic>
      <p:sp>
        <p:nvSpPr>
          <p:cNvPr id="52" name="Google Shape;52;p13"/>
          <p:cNvSpPr txBox="1"/>
          <p:nvPr>
            <p:ph type="ctrTitle"/>
          </p:nvPr>
        </p:nvSpPr>
        <p:spPr>
          <a:xfrm>
            <a:off x="1290910" y="3957015"/>
            <a:ext cx="3084600" cy="1797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2300"/>
              <a:buNone/>
              <a:defRPr sz="1300">
                <a:solidFill>
                  <a:schemeClr val="lt1"/>
                </a:solidFill>
              </a:defRPr>
            </a:lvl1pPr>
            <a:lvl2pPr lvl="1" algn="l">
              <a:lnSpc>
                <a:spcPct val="100000"/>
              </a:lnSpc>
              <a:spcBef>
                <a:spcPts val="0"/>
              </a:spcBef>
              <a:spcAft>
                <a:spcPts val="0"/>
              </a:spcAft>
              <a:buSzPts val="2300"/>
              <a:buNone/>
              <a:defRPr/>
            </a:lvl2pPr>
            <a:lvl3pPr lvl="2" algn="l">
              <a:lnSpc>
                <a:spcPct val="100000"/>
              </a:lnSpc>
              <a:spcBef>
                <a:spcPts val="0"/>
              </a:spcBef>
              <a:spcAft>
                <a:spcPts val="0"/>
              </a:spcAft>
              <a:buSzPts val="2300"/>
              <a:buNone/>
              <a:defRPr/>
            </a:lvl3pPr>
            <a:lvl4pPr lvl="3" algn="l">
              <a:lnSpc>
                <a:spcPct val="100000"/>
              </a:lnSpc>
              <a:spcBef>
                <a:spcPts val="0"/>
              </a:spcBef>
              <a:spcAft>
                <a:spcPts val="0"/>
              </a:spcAft>
              <a:buSzPts val="2300"/>
              <a:buNone/>
              <a:defRPr/>
            </a:lvl4pPr>
            <a:lvl5pPr lvl="4" algn="l">
              <a:lnSpc>
                <a:spcPct val="100000"/>
              </a:lnSpc>
              <a:spcBef>
                <a:spcPts val="0"/>
              </a:spcBef>
              <a:spcAft>
                <a:spcPts val="0"/>
              </a:spcAft>
              <a:buSzPts val="2300"/>
              <a:buNone/>
              <a:defRPr/>
            </a:lvl5pPr>
            <a:lvl6pPr lvl="5" algn="l">
              <a:lnSpc>
                <a:spcPct val="100000"/>
              </a:lnSpc>
              <a:spcBef>
                <a:spcPts val="0"/>
              </a:spcBef>
              <a:spcAft>
                <a:spcPts val="0"/>
              </a:spcAft>
              <a:buSzPts val="2300"/>
              <a:buNone/>
              <a:defRPr/>
            </a:lvl6pPr>
            <a:lvl7pPr lvl="6" algn="l">
              <a:lnSpc>
                <a:spcPct val="100000"/>
              </a:lnSpc>
              <a:spcBef>
                <a:spcPts val="0"/>
              </a:spcBef>
              <a:spcAft>
                <a:spcPts val="0"/>
              </a:spcAft>
              <a:buSzPts val="2300"/>
              <a:buNone/>
              <a:defRPr/>
            </a:lvl7pPr>
            <a:lvl8pPr lvl="7" algn="l">
              <a:lnSpc>
                <a:spcPct val="100000"/>
              </a:lnSpc>
              <a:spcBef>
                <a:spcPts val="0"/>
              </a:spcBef>
              <a:spcAft>
                <a:spcPts val="0"/>
              </a:spcAft>
              <a:buSzPts val="2300"/>
              <a:buNone/>
              <a:defRPr/>
            </a:lvl8pPr>
            <a:lvl9pPr lvl="8" algn="l">
              <a:lnSpc>
                <a:spcPct val="100000"/>
              </a:lnSpc>
              <a:spcBef>
                <a:spcPts val="0"/>
              </a:spcBef>
              <a:spcAft>
                <a:spcPts val="0"/>
              </a:spcAft>
              <a:buSzPts val="2300"/>
              <a:buNone/>
              <a:defRPr/>
            </a:lvl9pPr>
          </a:lstStyle>
          <a:p/>
        </p:txBody>
      </p:sp>
      <p:sp>
        <p:nvSpPr>
          <p:cNvPr id="53" name="Google Shape;53;p13"/>
          <p:cNvSpPr txBox="1"/>
          <p:nvPr>
            <p:ph idx="1" type="subTitle"/>
          </p:nvPr>
        </p:nvSpPr>
        <p:spPr>
          <a:xfrm>
            <a:off x="1290911" y="4371687"/>
            <a:ext cx="3962700" cy="209700"/>
          </a:xfrm>
          <a:prstGeom prst="rect">
            <a:avLst/>
          </a:prstGeom>
          <a:noFill/>
          <a:ln>
            <a:noFill/>
          </a:ln>
        </p:spPr>
        <p:txBody>
          <a:bodyPr anchorCtr="0" anchor="t" bIns="0" lIns="0" spcFirstLastPara="1" rIns="0" wrap="square" tIns="0">
            <a:spAutoFit/>
          </a:bodyPr>
          <a:lstStyle>
            <a:lvl1pPr lvl="0" algn="l">
              <a:lnSpc>
                <a:spcPct val="90000"/>
              </a:lnSpc>
              <a:spcBef>
                <a:spcPts val="800"/>
              </a:spcBef>
              <a:spcAft>
                <a:spcPts val="0"/>
              </a:spcAft>
              <a:buSzPts val="2100"/>
              <a:buChar char="»"/>
              <a:defRPr sz="800">
                <a:solidFill>
                  <a:schemeClr val="lt1"/>
                </a:solidFill>
                <a:latin typeface="Arial"/>
                <a:ea typeface="Arial"/>
                <a:cs typeface="Arial"/>
                <a:sym typeface="Arial"/>
              </a:defRPr>
            </a:lvl1pPr>
            <a:lvl2pPr lvl="1" algn="l">
              <a:lnSpc>
                <a:spcPct val="90000"/>
              </a:lnSpc>
              <a:spcBef>
                <a:spcPts val="400"/>
              </a:spcBef>
              <a:spcAft>
                <a:spcPts val="0"/>
              </a:spcAft>
              <a:buSzPts val="1800"/>
              <a:buChar char="•"/>
              <a:defRPr/>
            </a:lvl2pPr>
            <a:lvl3pPr lvl="2" algn="l">
              <a:lnSpc>
                <a:spcPct val="90000"/>
              </a:lnSpc>
              <a:spcBef>
                <a:spcPts val="400"/>
              </a:spcBef>
              <a:spcAft>
                <a:spcPts val="0"/>
              </a:spcAft>
              <a:buSzPts val="1400"/>
              <a:buChar char="○"/>
              <a:defRPr/>
            </a:lvl3pPr>
            <a:lvl4pPr lvl="3" algn="l">
              <a:lnSpc>
                <a:spcPct val="90000"/>
              </a:lnSpc>
              <a:spcBef>
                <a:spcPts val="400"/>
              </a:spcBef>
              <a:spcAft>
                <a:spcPts val="0"/>
              </a:spcAft>
              <a:buSzPts val="1200"/>
              <a:buChar char="•"/>
              <a:defRPr/>
            </a:lvl4pPr>
            <a:lvl5pPr lvl="4" algn="l">
              <a:lnSpc>
                <a:spcPct val="90000"/>
              </a:lnSpc>
              <a:spcBef>
                <a:spcPts val="400"/>
              </a:spcBef>
              <a:spcAft>
                <a:spcPts val="0"/>
              </a:spcAft>
              <a:buSzPts val="1100"/>
              <a:buChar char="•"/>
              <a:defRPr/>
            </a:lvl5pPr>
            <a:lvl6pPr lvl="5" algn="l">
              <a:lnSpc>
                <a:spcPct val="90000"/>
              </a:lnSpc>
              <a:spcBef>
                <a:spcPts val="400"/>
              </a:spcBef>
              <a:spcAft>
                <a:spcPts val="0"/>
              </a:spcAft>
              <a:buSzPts val="900"/>
              <a:buChar char="•"/>
              <a:defRPr/>
            </a:lvl6pPr>
            <a:lvl7pPr lvl="6" algn="l">
              <a:lnSpc>
                <a:spcPct val="90000"/>
              </a:lnSpc>
              <a:spcBef>
                <a:spcPts val="400"/>
              </a:spcBef>
              <a:spcAft>
                <a:spcPts val="0"/>
              </a:spcAft>
              <a:buSzPts val="800"/>
              <a:buChar char="•"/>
              <a:defRPr/>
            </a:lvl7pPr>
            <a:lvl8pPr lvl="7" algn="l">
              <a:lnSpc>
                <a:spcPct val="90000"/>
              </a:lnSpc>
              <a:spcBef>
                <a:spcPts val="400"/>
              </a:spcBef>
              <a:spcAft>
                <a:spcPts val="0"/>
              </a:spcAft>
              <a:buSzPts val="600"/>
              <a:buChar char="•"/>
              <a:defRPr/>
            </a:lvl8pPr>
            <a:lvl9pPr lvl="8" algn="l">
              <a:lnSpc>
                <a:spcPct val="90000"/>
              </a:lnSpc>
              <a:spcBef>
                <a:spcPts val="400"/>
              </a:spcBef>
              <a:spcAft>
                <a:spcPts val="0"/>
              </a:spcAft>
              <a:buSzPts val="500"/>
              <a:buChar char="•"/>
              <a:defRPr/>
            </a:lvl9pPr>
          </a:lstStyle>
          <a:p/>
        </p:txBody>
      </p:sp>
      <p:sp>
        <p:nvSpPr>
          <p:cNvPr id="54" name="Google Shape;54;p13"/>
          <p:cNvSpPr/>
          <p:nvPr/>
        </p:nvSpPr>
        <p:spPr>
          <a:xfrm>
            <a:off x="1290910" y="4304540"/>
            <a:ext cx="4022703"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2">
            <a:alphaModFix/>
          </a:blip>
          <a:srcRect b="0" l="0" r="0" t="0"/>
          <a:stretch/>
        </p:blipFill>
        <p:spPr>
          <a:xfrm>
            <a:off x="1" y="1519"/>
            <a:ext cx="9146707" cy="5141983"/>
          </a:xfrm>
          <a:prstGeom prst="rect">
            <a:avLst/>
          </a:prstGeom>
          <a:noFill/>
          <a:ln>
            <a:noFill/>
          </a:ln>
        </p:spPr>
      </p:pic>
      <p:sp>
        <p:nvSpPr>
          <p:cNvPr id="57" name="Google Shape;57;p14"/>
          <p:cNvSpPr txBox="1"/>
          <p:nvPr>
            <p:ph type="title"/>
          </p:nvPr>
        </p:nvSpPr>
        <p:spPr>
          <a:xfrm>
            <a:off x="378353" y="3264866"/>
            <a:ext cx="4449300" cy="699900"/>
          </a:xfrm>
          <a:prstGeom prst="rect">
            <a:avLst/>
          </a:prstGeom>
          <a:noFill/>
          <a:ln>
            <a:noFill/>
          </a:ln>
        </p:spPr>
        <p:txBody>
          <a:bodyPr anchorCtr="0" anchor="t" bIns="34275" lIns="68575" spcFirstLastPara="1" rIns="68575" wrap="square" tIns="34275">
            <a:noAutofit/>
          </a:bodyPr>
          <a:lstStyle>
            <a:lvl1pPr lvl="0" algn="r">
              <a:lnSpc>
                <a:spcPct val="90000"/>
              </a:lnSpc>
              <a:spcBef>
                <a:spcPts val="0"/>
              </a:spcBef>
              <a:spcAft>
                <a:spcPts val="0"/>
              </a:spcAft>
              <a:buSzPts val="2300"/>
              <a:buNone/>
              <a:defRPr sz="1700"/>
            </a:lvl1pPr>
            <a:lvl2pPr lvl="1" algn="l">
              <a:lnSpc>
                <a:spcPct val="100000"/>
              </a:lnSpc>
              <a:spcBef>
                <a:spcPts val="0"/>
              </a:spcBef>
              <a:spcAft>
                <a:spcPts val="0"/>
              </a:spcAft>
              <a:buSzPts val="2300"/>
              <a:buNone/>
              <a:defRPr/>
            </a:lvl2pPr>
            <a:lvl3pPr lvl="2" algn="l">
              <a:lnSpc>
                <a:spcPct val="100000"/>
              </a:lnSpc>
              <a:spcBef>
                <a:spcPts val="0"/>
              </a:spcBef>
              <a:spcAft>
                <a:spcPts val="0"/>
              </a:spcAft>
              <a:buSzPts val="2300"/>
              <a:buNone/>
              <a:defRPr/>
            </a:lvl3pPr>
            <a:lvl4pPr lvl="3" algn="l">
              <a:lnSpc>
                <a:spcPct val="100000"/>
              </a:lnSpc>
              <a:spcBef>
                <a:spcPts val="0"/>
              </a:spcBef>
              <a:spcAft>
                <a:spcPts val="0"/>
              </a:spcAft>
              <a:buSzPts val="2300"/>
              <a:buNone/>
              <a:defRPr/>
            </a:lvl4pPr>
            <a:lvl5pPr lvl="4" algn="l">
              <a:lnSpc>
                <a:spcPct val="100000"/>
              </a:lnSpc>
              <a:spcBef>
                <a:spcPts val="0"/>
              </a:spcBef>
              <a:spcAft>
                <a:spcPts val="0"/>
              </a:spcAft>
              <a:buSzPts val="2300"/>
              <a:buNone/>
              <a:defRPr/>
            </a:lvl5pPr>
            <a:lvl6pPr lvl="5" algn="l">
              <a:lnSpc>
                <a:spcPct val="100000"/>
              </a:lnSpc>
              <a:spcBef>
                <a:spcPts val="0"/>
              </a:spcBef>
              <a:spcAft>
                <a:spcPts val="0"/>
              </a:spcAft>
              <a:buSzPts val="2300"/>
              <a:buNone/>
              <a:defRPr/>
            </a:lvl6pPr>
            <a:lvl7pPr lvl="6" algn="l">
              <a:lnSpc>
                <a:spcPct val="100000"/>
              </a:lnSpc>
              <a:spcBef>
                <a:spcPts val="0"/>
              </a:spcBef>
              <a:spcAft>
                <a:spcPts val="0"/>
              </a:spcAft>
              <a:buSzPts val="2300"/>
              <a:buNone/>
              <a:defRPr/>
            </a:lvl7pPr>
            <a:lvl8pPr lvl="7" algn="l">
              <a:lnSpc>
                <a:spcPct val="100000"/>
              </a:lnSpc>
              <a:spcBef>
                <a:spcPts val="0"/>
              </a:spcBef>
              <a:spcAft>
                <a:spcPts val="0"/>
              </a:spcAft>
              <a:buSzPts val="2300"/>
              <a:buNone/>
              <a:defRPr/>
            </a:lvl8pPr>
            <a:lvl9pPr lvl="8" algn="l">
              <a:lnSpc>
                <a:spcPct val="100000"/>
              </a:lnSpc>
              <a:spcBef>
                <a:spcPts val="0"/>
              </a:spcBef>
              <a:spcAft>
                <a:spcPts val="0"/>
              </a:spcAft>
              <a:buSzPts val="23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8" name="Shape 58"/>
        <p:cNvGrpSpPr/>
        <p:nvPr/>
      </p:nvGrpSpPr>
      <p:grpSpPr>
        <a:xfrm>
          <a:off x="0" y="0"/>
          <a:ext cx="0" cy="0"/>
          <a:chOff x="0" y="0"/>
          <a:chExt cx="0" cy="0"/>
        </a:xfrm>
      </p:grpSpPr>
      <p:pic>
        <p:nvPicPr>
          <p:cNvPr id="59" name="Google Shape;59;p15"/>
          <p:cNvPicPr preferRelativeResize="0"/>
          <p:nvPr/>
        </p:nvPicPr>
        <p:blipFill rotWithShape="1">
          <a:blip r:embed="rId2">
            <a:alphaModFix/>
          </a:blip>
          <a:srcRect b="0" l="0" r="0" t="0"/>
          <a:stretch/>
        </p:blipFill>
        <p:spPr>
          <a:xfrm>
            <a:off x="0" y="181"/>
            <a:ext cx="9144322" cy="5143319"/>
          </a:xfrm>
          <a:prstGeom prst="rect">
            <a:avLst/>
          </a:prstGeom>
          <a:noFill/>
          <a:ln>
            <a:noFill/>
          </a:ln>
        </p:spPr>
      </p:pic>
      <p:pic>
        <p:nvPicPr>
          <p:cNvPr id="60" name="Google Shape;60;p15"/>
          <p:cNvPicPr preferRelativeResize="0"/>
          <p:nvPr/>
        </p:nvPicPr>
        <p:blipFill rotWithShape="1">
          <a:blip r:embed="rId3">
            <a:alphaModFix/>
          </a:blip>
          <a:srcRect b="0" l="0" r="0" t="0"/>
          <a:stretch/>
        </p:blipFill>
        <p:spPr>
          <a:xfrm>
            <a:off x="1531" y="0"/>
            <a:ext cx="9140939" cy="5143501"/>
          </a:xfrm>
          <a:prstGeom prst="rect">
            <a:avLst/>
          </a:prstGeom>
          <a:noFill/>
          <a:ln>
            <a:noFill/>
          </a:ln>
        </p:spPr>
      </p:pic>
      <p:sp>
        <p:nvSpPr>
          <p:cNvPr id="61" name="Google Shape;61;p15"/>
          <p:cNvSpPr/>
          <p:nvPr/>
        </p:nvSpPr>
        <p:spPr>
          <a:xfrm>
            <a:off x="3289646" y="3583989"/>
            <a:ext cx="4499400" cy="1039800"/>
          </a:xfrm>
          <a:prstGeom prst="rect">
            <a:avLst/>
          </a:prstGeom>
          <a:solidFill>
            <a:schemeClr val="dk1">
              <a:alpha val="5843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500"/>
              <a:buFont typeface="Arial"/>
              <a:buNone/>
            </a:pPr>
            <a:r>
              <a:t/>
            </a:r>
            <a:endParaRPr b="0" i="0" sz="500" u="none" cap="none" strike="noStrike">
              <a:solidFill>
                <a:schemeClr val="lt1"/>
              </a:solidFill>
              <a:latin typeface="Arial"/>
              <a:ea typeface="Arial"/>
              <a:cs typeface="Arial"/>
              <a:sym typeface="Arial"/>
            </a:endParaRPr>
          </a:p>
        </p:txBody>
      </p:sp>
      <p:sp>
        <p:nvSpPr>
          <p:cNvPr id="62" name="Google Shape;62;p15"/>
          <p:cNvSpPr txBox="1"/>
          <p:nvPr>
            <p:ph type="title"/>
          </p:nvPr>
        </p:nvSpPr>
        <p:spPr>
          <a:xfrm>
            <a:off x="3484667" y="3732766"/>
            <a:ext cx="4102800" cy="6999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SzPts val="2300"/>
              <a:buNone/>
              <a:defRPr sz="1700">
                <a:solidFill>
                  <a:srgbClr val="257CE1"/>
                </a:solidFill>
              </a:defRPr>
            </a:lvl1pPr>
            <a:lvl2pPr lvl="1" algn="l">
              <a:lnSpc>
                <a:spcPct val="100000"/>
              </a:lnSpc>
              <a:spcBef>
                <a:spcPts val="0"/>
              </a:spcBef>
              <a:spcAft>
                <a:spcPts val="0"/>
              </a:spcAft>
              <a:buSzPts val="2300"/>
              <a:buNone/>
              <a:defRPr/>
            </a:lvl2pPr>
            <a:lvl3pPr lvl="2" algn="l">
              <a:lnSpc>
                <a:spcPct val="100000"/>
              </a:lnSpc>
              <a:spcBef>
                <a:spcPts val="0"/>
              </a:spcBef>
              <a:spcAft>
                <a:spcPts val="0"/>
              </a:spcAft>
              <a:buSzPts val="2300"/>
              <a:buNone/>
              <a:defRPr/>
            </a:lvl3pPr>
            <a:lvl4pPr lvl="3" algn="l">
              <a:lnSpc>
                <a:spcPct val="100000"/>
              </a:lnSpc>
              <a:spcBef>
                <a:spcPts val="0"/>
              </a:spcBef>
              <a:spcAft>
                <a:spcPts val="0"/>
              </a:spcAft>
              <a:buSzPts val="2300"/>
              <a:buNone/>
              <a:defRPr/>
            </a:lvl4pPr>
            <a:lvl5pPr lvl="4" algn="l">
              <a:lnSpc>
                <a:spcPct val="100000"/>
              </a:lnSpc>
              <a:spcBef>
                <a:spcPts val="0"/>
              </a:spcBef>
              <a:spcAft>
                <a:spcPts val="0"/>
              </a:spcAft>
              <a:buSzPts val="2300"/>
              <a:buNone/>
              <a:defRPr/>
            </a:lvl5pPr>
            <a:lvl6pPr lvl="5" algn="l">
              <a:lnSpc>
                <a:spcPct val="100000"/>
              </a:lnSpc>
              <a:spcBef>
                <a:spcPts val="0"/>
              </a:spcBef>
              <a:spcAft>
                <a:spcPts val="0"/>
              </a:spcAft>
              <a:buSzPts val="2300"/>
              <a:buNone/>
              <a:defRPr/>
            </a:lvl6pPr>
            <a:lvl7pPr lvl="6" algn="l">
              <a:lnSpc>
                <a:spcPct val="100000"/>
              </a:lnSpc>
              <a:spcBef>
                <a:spcPts val="0"/>
              </a:spcBef>
              <a:spcAft>
                <a:spcPts val="0"/>
              </a:spcAft>
              <a:buSzPts val="2300"/>
              <a:buNone/>
              <a:defRPr/>
            </a:lvl7pPr>
            <a:lvl8pPr lvl="7" algn="l">
              <a:lnSpc>
                <a:spcPct val="100000"/>
              </a:lnSpc>
              <a:spcBef>
                <a:spcPts val="0"/>
              </a:spcBef>
              <a:spcAft>
                <a:spcPts val="0"/>
              </a:spcAft>
              <a:buSzPts val="2300"/>
              <a:buNone/>
              <a:defRPr/>
            </a:lvl8pPr>
            <a:lvl9pPr lvl="8" algn="l">
              <a:lnSpc>
                <a:spcPct val="100000"/>
              </a:lnSpc>
              <a:spcBef>
                <a:spcPts val="0"/>
              </a:spcBef>
              <a:spcAft>
                <a:spcPts val="0"/>
              </a:spcAft>
              <a:buSzPts val="23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seño personalizado">
  <p:cSld name="1_Diseño personalizado">
    <p:spTree>
      <p:nvGrpSpPr>
        <p:cNvPr id="63" name="Shape 63"/>
        <p:cNvGrpSpPr/>
        <p:nvPr/>
      </p:nvGrpSpPr>
      <p:grpSpPr>
        <a:xfrm>
          <a:off x="0" y="0"/>
          <a:ext cx="0" cy="0"/>
          <a:chOff x="0" y="0"/>
          <a:chExt cx="0" cy="0"/>
        </a:xfrm>
      </p:grpSpPr>
      <p:sp>
        <p:nvSpPr>
          <p:cNvPr id="64" name="Google Shape;64;p16"/>
          <p:cNvSpPr txBox="1"/>
          <p:nvPr>
            <p:ph type="title"/>
          </p:nvPr>
        </p:nvSpPr>
        <p:spPr>
          <a:xfrm>
            <a:off x="1106176" y="324998"/>
            <a:ext cx="7726800" cy="3360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SzPts val="2300"/>
              <a:buNone/>
              <a:defRPr sz="1600"/>
            </a:lvl1pPr>
            <a:lvl2pPr lvl="1" algn="l">
              <a:lnSpc>
                <a:spcPct val="100000"/>
              </a:lnSpc>
              <a:spcBef>
                <a:spcPts val="0"/>
              </a:spcBef>
              <a:spcAft>
                <a:spcPts val="0"/>
              </a:spcAft>
              <a:buSzPts val="2300"/>
              <a:buNone/>
              <a:defRPr/>
            </a:lvl2pPr>
            <a:lvl3pPr lvl="2" algn="l">
              <a:lnSpc>
                <a:spcPct val="100000"/>
              </a:lnSpc>
              <a:spcBef>
                <a:spcPts val="0"/>
              </a:spcBef>
              <a:spcAft>
                <a:spcPts val="0"/>
              </a:spcAft>
              <a:buSzPts val="2300"/>
              <a:buNone/>
              <a:defRPr/>
            </a:lvl3pPr>
            <a:lvl4pPr lvl="3" algn="l">
              <a:lnSpc>
                <a:spcPct val="100000"/>
              </a:lnSpc>
              <a:spcBef>
                <a:spcPts val="0"/>
              </a:spcBef>
              <a:spcAft>
                <a:spcPts val="0"/>
              </a:spcAft>
              <a:buSzPts val="2300"/>
              <a:buNone/>
              <a:defRPr/>
            </a:lvl4pPr>
            <a:lvl5pPr lvl="4" algn="l">
              <a:lnSpc>
                <a:spcPct val="100000"/>
              </a:lnSpc>
              <a:spcBef>
                <a:spcPts val="0"/>
              </a:spcBef>
              <a:spcAft>
                <a:spcPts val="0"/>
              </a:spcAft>
              <a:buSzPts val="2300"/>
              <a:buNone/>
              <a:defRPr/>
            </a:lvl5pPr>
            <a:lvl6pPr lvl="5" algn="l">
              <a:lnSpc>
                <a:spcPct val="100000"/>
              </a:lnSpc>
              <a:spcBef>
                <a:spcPts val="0"/>
              </a:spcBef>
              <a:spcAft>
                <a:spcPts val="0"/>
              </a:spcAft>
              <a:buSzPts val="2300"/>
              <a:buNone/>
              <a:defRPr/>
            </a:lvl6pPr>
            <a:lvl7pPr lvl="6" algn="l">
              <a:lnSpc>
                <a:spcPct val="100000"/>
              </a:lnSpc>
              <a:spcBef>
                <a:spcPts val="0"/>
              </a:spcBef>
              <a:spcAft>
                <a:spcPts val="0"/>
              </a:spcAft>
              <a:buSzPts val="2300"/>
              <a:buNone/>
              <a:defRPr/>
            </a:lvl7pPr>
            <a:lvl8pPr lvl="7" algn="l">
              <a:lnSpc>
                <a:spcPct val="100000"/>
              </a:lnSpc>
              <a:spcBef>
                <a:spcPts val="0"/>
              </a:spcBef>
              <a:spcAft>
                <a:spcPts val="0"/>
              </a:spcAft>
              <a:buSzPts val="2300"/>
              <a:buNone/>
              <a:defRPr/>
            </a:lvl8pPr>
            <a:lvl9pPr lvl="8" algn="l">
              <a:lnSpc>
                <a:spcPct val="100000"/>
              </a:lnSpc>
              <a:spcBef>
                <a:spcPts val="0"/>
              </a:spcBef>
              <a:spcAft>
                <a:spcPts val="0"/>
              </a:spcAft>
              <a:buSzPts val="2300"/>
              <a:buNone/>
              <a:defRPr/>
            </a:lvl9pPr>
          </a:lstStyle>
          <a:p/>
        </p:txBody>
      </p:sp>
      <p:sp>
        <p:nvSpPr>
          <p:cNvPr id="65" name="Google Shape;65;p16"/>
          <p:cNvSpPr/>
          <p:nvPr/>
        </p:nvSpPr>
        <p:spPr>
          <a:xfrm>
            <a:off x="-2888" y="298402"/>
            <a:ext cx="1020772" cy="482505"/>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66" name="Google Shape;66;p16"/>
          <p:cNvSpPr/>
          <p:nvPr/>
        </p:nvSpPr>
        <p:spPr>
          <a:xfrm>
            <a:off x="7704146" y="4640018"/>
            <a:ext cx="717111" cy="23258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67" name="Google Shape;67;p16"/>
          <p:cNvSpPr/>
          <p:nvPr/>
        </p:nvSpPr>
        <p:spPr>
          <a:xfrm>
            <a:off x="8470593" y="4659572"/>
            <a:ext cx="172199" cy="213804"/>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grpSp>
        <p:nvGrpSpPr>
          <p:cNvPr id="68" name="Google Shape;68;p16"/>
          <p:cNvGrpSpPr/>
          <p:nvPr/>
        </p:nvGrpSpPr>
        <p:grpSpPr>
          <a:xfrm>
            <a:off x="8665705" y="4601522"/>
            <a:ext cx="194206" cy="271780"/>
            <a:chOff x="19053919" y="10117702"/>
            <a:chExt cx="427015" cy="597582"/>
          </a:xfrm>
        </p:grpSpPr>
        <p:sp>
          <p:nvSpPr>
            <p:cNvPr id="69" name="Google Shape;69;p16"/>
            <p:cNvSpPr/>
            <p:nvPr/>
          </p:nvSpPr>
          <p:spPr>
            <a:xfrm>
              <a:off x="19053919" y="10237764"/>
              <a:ext cx="366394"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70" name="Google Shape;70;p16"/>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1" name="Shape 71"/>
        <p:cNvGrpSpPr/>
        <p:nvPr/>
      </p:nvGrpSpPr>
      <p:grpSpPr>
        <a:xfrm>
          <a:off x="0" y="0"/>
          <a:ext cx="0" cy="0"/>
          <a:chOff x="0" y="0"/>
          <a:chExt cx="0" cy="0"/>
        </a:xfrm>
      </p:grpSpPr>
      <p:sp>
        <p:nvSpPr>
          <p:cNvPr id="72" name="Google Shape;72;p17"/>
          <p:cNvSpPr/>
          <p:nvPr/>
        </p:nvSpPr>
        <p:spPr>
          <a:xfrm>
            <a:off x="330767" y="4640018"/>
            <a:ext cx="717112" cy="23258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73" name="Google Shape;73;p17"/>
          <p:cNvSpPr/>
          <p:nvPr/>
        </p:nvSpPr>
        <p:spPr>
          <a:xfrm>
            <a:off x="1097214" y="4659572"/>
            <a:ext cx="172199" cy="213804"/>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grpSp>
        <p:nvGrpSpPr>
          <p:cNvPr id="74" name="Google Shape;74;p17"/>
          <p:cNvGrpSpPr/>
          <p:nvPr/>
        </p:nvGrpSpPr>
        <p:grpSpPr>
          <a:xfrm>
            <a:off x="1292870" y="4601522"/>
            <a:ext cx="194206" cy="271780"/>
            <a:chOff x="2842727" y="10117702"/>
            <a:chExt cx="427015" cy="597582"/>
          </a:xfrm>
        </p:grpSpPr>
        <p:sp>
          <p:nvSpPr>
            <p:cNvPr id="75" name="Google Shape;75;p17"/>
            <p:cNvSpPr/>
            <p:nvPr/>
          </p:nvSpPr>
          <p:spPr>
            <a:xfrm>
              <a:off x="2842727" y="10237764"/>
              <a:ext cx="366394"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76" name="Google Shape;76;p17"/>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77" name="Google Shape;77;p17"/>
          <p:cNvSpPr/>
          <p:nvPr/>
        </p:nvSpPr>
        <p:spPr>
          <a:xfrm>
            <a:off x="8114486" y="298402"/>
            <a:ext cx="1020772" cy="482505"/>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78" name="Google Shape;78;p17"/>
          <p:cNvSpPr txBox="1"/>
          <p:nvPr>
            <p:ph idx="1" type="body"/>
          </p:nvPr>
        </p:nvSpPr>
        <p:spPr>
          <a:xfrm>
            <a:off x="330767" y="343582"/>
            <a:ext cx="7638000" cy="336000"/>
          </a:xfrm>
          <a:prstGeom prst="rect">
            <a:avLst/>
          </a:prstGeom>
          <a:noFill/>
          <a:ln>
            <a:noFill/>
          </a:ln>
        </p:spPr>
        <p:txBody>
          <a:bodyPr anchorCtr="0" anchor="t" bIns="34275" lIns="67500" spcFirstLastPara="1" rIns="68575" wrap="square" tIns="34275">
            <a:noAutofit/>
          </a:bodyPr>
          <a:lstStyle>
            <a:lvl1pPr indent="-361950" lvl="0" marL="457200" algn="r">
              <a:lnSpc>
                <a:spcPct val="90000"/>
              </a:lnSpc>
              <a:spcBef>
                <a:spcPts val="800"/>
              </a:spcBef>
              <a:spcAft>
                <a:spcPts val="0"/>
              </a:spcAft>
              <a:buSzPts val="2100"/>
              <a:buChar char="»"/>
              <a:defRPr b="1" sz="1600">
                <a:latin typeface="Arial"/>
                <a:ea typeface="Arial"/>
                <a:cs typeface="Arial"/>
                <a:sym typeface="Arial"/>
              </a:defRPr>
            </a:lvl1pPr>
            <a:lvl2pPr indent="-342900" lvl="1" marL="914400" algn="l">
              <a:lnSpc>
                <a:spcPct val="90000"/>
              </a:lnSpc>
              <a:spcBef>
                <a:spcPts val="400"/>
              </a:spcBef>
              <a:spcAft>
                <a:spcPts val="0"/>
              </a:spcAft>
              <a:buSzPts val="1800"/>
              <a:buChar char="•"/>
              <a:defRPr/>
            </a:lvl2pPr>
            <a:lvl3pPr indent="-317500" lvl="2" marL="1371600" algn="l">
              <a:lnSpc>
                <a:spcPct val="90000"/>
              </a:lnSpc>
              <a:spcBef>
                <a:spcPts val="400"/>
              </a:spcBef>
              <a:spcAft>
                <a:spcPts val="0"/>
              </a:spcAft>
              <a:buSzPts val="1400"/>
              <a:buChar char="○"/>
              <a:defRPr/>
            </a:lvl3pPr>
            <a:lvl4pPr indent="-304800" lvl="3" marL="1828800" algn="l">
              <a:lnSpc>
                <a:spcPct val="90000"/>
              </a:lnSpc>
              <a:spcBef>
                <a:spcPts val="400"/>
              </a:spcBef>
              <a:spcAft>
                <a:spcPts val="0"/>
              </a:spcAft>
              <a:buSzPts val="1200"/>
              <a:buChar char="•"/>
              <a:defRPr/>
            </a:lvl4pPr>
            <a:lvl5pPr indent="-298450" lvl="4" marL="2286000" algn="l">
              <a:lnSpc>
                <a:spcPct val="90000"/>
              </a:lnSpc>
              <a:spcBef>
                <a:spcPts val="400"/>
              </a:spcBef>
              <a:spcAft>
                <a:spcPts val="0"/>
              </a:spcAft>
              <a:buSzPts val="1100"/>
              <a:buChar char="•"/>
              <a:defRPr/>
            </a:lvl5pPr>
            <a:lvl6pPr indent="-285750" lvl="5" marL="2743200" algn="l">
              <a:lnSpc>
                <a:spcPct val="90000"/>
              </a:lnSpc>
              <a:spcBef>
                <a:spcPts val="400"/>
              </a:spcBef>
              <a:spcAft>
                <a:spcPts val="0"/>
              </a:spcAft>
              <a:buSzPts val="900"/>
              <a:buChar char="•"/>
              <a:defRPr/>
            </a:lvl6pPr>
            <a:lvl7pPr indent="-279400" lvl="6" marL="3200400" algn="l">
              <a:lnSpc>
                <a:spcPct val="90000"/>
              </a:lnSpc>
              <a:spcBef>
                <a:spcPts val="400"/>
              </a:spcBef>
              <a:spcAft>
                <a:spcPts val="0"/>
              </a:spcAft>
              <a:buSzPts val="800"/>
              <a:buChar char="•"/>
              <a:defRPr/>
            </a:lvl7pPr>
            <a:lvl8pPr indent="-266700" lvl="7" marL="3657600" algn="l">
              <a:lnSpc>
                <a:spcPct val="90000"/>
              </a:lnSpc>
              <a:spcBef>
                <a:spcPts val="400"/>
              </a:spcBef>
              <a:spcAft>
                <a:spcPts val="0"/>
              </a:spcAft>
              <a:buSzPts val="600"/>
              <a:buChar char="•"/>
              <a:defRPr/>
            </a:lvl8pPr>
            <a:lvl9pPr indent="-260350" lvl="8" marL="4114800" algn="l">
              <a:lnSpc>
                <a:spcPct val="90000"/>
              </a:lnSpc>
              <a:spcBef>
                <a:spcPts val="400"/>
              </a:spcBef>
              <a:spcAft>
                <a:spcPts val="0"/>
              </a:spcAft>
              <a:buSzPts val="5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1290910" y="3957015"/>
            <a:ext cx="3084600" cy="179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SzPts val="2300"/>
              <a:buNone/>
            </a:pPr>
            <a:r>
              <a:rPr lang="es" sz="2700"/>
              <a:t>Desarrollo Fullstack 1</a:t>
            </a:r>
            <a:br>
              <a:rPr lang="es" sz="2700"/>
            </a:br>
            <a:r>
              <a:rPr lang="es" sz="2700"/>
              <a:t>Evaluación N°1</a:t>
            </a:r>
            <a:endParaRPr sz="2700"/>
          </a:p>
        </p:txBody>
      </p:sp>
      <p:sp>
        <p:nvSpPr>
          <p:cNvPr id="84" name="Google Shape;84;p18"/>
          <p:cNvSpPr/>
          <p:nvPr>
            <p:ph idx="1" type="subTitle"/>
          </p:nvPr>
        </p:nvSpPr>
        <p:spPr>
          <a:xfrm>
            <a:off x="986897" y="4315127"/>
            <a:ext cx="3962700" cy="414600"/>
          </a:xfrm>
          <a:prstGeom prst="roundRect">
            <a:avLst>
              <a:gd fmla="val 16667" name="adj"/>
            </a:avLst>
          </a:prstGeom>
          <a:noFill/>
          <a:ln>
            <a:noFill/>
          </a:ln>
        </p:spPr>
        <p:txBody>
          <a:bodyPr anchorCtr="0" anchor="t" bIns="0" lIns="68575" spcFirstLastPara="1" rIns="137150" wrap="square" tIns="0">
            <a:spAutoFit/>
          </a:bodyPr>
          <a:lstStyle/>
          <a:p>
            <a:pPr indent="0" lvl="0" marL="0" rtl="0" algn="ctr">
              <a:lnSpc>
                <a:spcPct val="90000"/>
              </a:lnSpc>
              <a:spcBef>
                <a:spcPts val="800"/>
              </a:spcBef>
              <a:spcAft>
                <a:spcPts val="0"/>
              </a:spcAft>
              <a:buSzPts val="2100"/>
              <a:buNone/>
            </a:pPr>
            <a:r>
              <a:rPr lang="es" sz="2700"/>
              <a:t>DSY</a:t>
            </a:r>
            <a:r>
              <a:rPr lang="es" sz="2700"/>
              <a:t>1103</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587537" y="3729038"/>
            <a:ext cx="4102800" cy="668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2300"/>
              <a:buNone/>
            </a:pPr>
            <a:r>
              <a:rPr b="1" lang="es" sz="3000">
                <a:solidFill>
                  <a:schemeClr val="lt1"/>
                </a:solidFill>
              </a:rPr>
              <a:t>Análisis del Sistema Actual</a:t>
            </a:r>
            <a:endParaRPr b="1" sz="3000">
              <a:solidFill>
                <a:schemeClr val="lt1"/>
              </a:solidFill>
            </a:endParaRPr>
          </a:p>
          <a:p>
            <a:pPr indent="0" lvl="0" marL="0" rtl="0" algn="l">
              <a:lnSpc>
                <a:spcPct val="90000"/>
              </a:lnSpc>
              <a:spcBef>
                <a:spcPts val="0"/>
              </a:spcBef>
              <a:spcAft>
                <a:spcPts val="0"/>
              </a:spcAft>
              <a:buSzPts val="2300"/>
              <a:buNone/>
            </a:pPr>
            <a:r>
              <a:t/>
            </a:r>
            <a:endParaRPr b="1" sz="30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idx="1" type="body"/>
          </p:nvPr>
        </p:nvSpPr>
        <p:spPr>
          <a:xfrm>
            <a:off x="330767" y="343582"/>
            <a:ext cx="7638000" cy="336000"/>
          </a:xfrm>
          <a:prstGeom prst="rect">
            <a:avLst/>
          </a:prstGeom>
        </p:spPr>
        <p:txBody>
          <a:bodyPr anchorCtr="0" anchor="t" bIns="34275" lIns="67500" spcFirstLastPara="1" rIns="68575" wrap="square" tIns="34275">
            <a:noAutofit/>
          </a:bodyPr>
          <a:lstStyle/>
          <a:p>
            <a:pPr indent="0" lvl="0" marL="0" rtl="0" algn="r">
              <a:spcBef>
                <a:spcPts val="800"/>
              </a:spcBef>
              <a:spcAft>
                <a:spcPts val="0"/>
              </a:spcAft>
              <a:buNone/>
            </a:pPr>
            <a:r>
              <a:rPr lang="es" sz="2500">
                <a:solidFill>
                  <a:srgbClr val="000000"/>
                </a:solidFill>
              </a:rPr>
              <a:t>Evaluación del sistema Monolítico actual</a:t>
            </a:r>
            <a:endParaRPr sz="2500">
              <a:solidFill>
                <a:srgbClr val="000000"/>
              </a:solidFill>
            </a:endParaRPr>
          </a:p>
        </p:txBody>
      </p:sp>
      <p:sp>
        <p:nvSpPr>
          <p:cNvPr id="143" name="Google Shape;143;p28"/>
          <p:cNvSpPr txBox="1"/>
          <p:nvPr/>
        </p:nvSpPr>
        <p:spPr>
          <a:xfrm>
            <a:off x="827350" y="958575"/>
            <a:ext cx="7910100" cy="2586000"/>
          </a:xfrm>
          <a:prstGeom prst="rect">
            <a:avLst/>
          </a:prstGeom>
          <a:noFill/>
          <a:ln>
            <a:noFill/>
          </a:ln>
        </p:spPr>
        <p:txBody>
          <a:bodyPr anchorCtr="0" anchor="t" bIns="91425" lIns="91425" spcFirstLastPara="1" rIns="91425" wrap="square" tIns="91425">
            <a:spAutoFit/>
          </a:bodyPr>
          <a:lstStyle/>
          <a:p>
            <a:pPr indent="-304800" lvl="0" marL="457200" rtl="0" algn="just">
              <a:lnSpc>
                <a:spcPct val="150000"/>
              </a:lnSpc>
              <a:spcBef>
                <a:spcPts val="1200"/>
              </a:spcBef>
              <a:spcAft>
                <a:spcPts val="0"/>
              </a:spcAft>
              <a:buSzPts val="1200"/>
              <a:buFont typeface="Times New Roman"/>
              <a:buChar char="●"/>
            </a:pPr>
            <a:r>
              <a:rPr b="1" lang="es" sz="1200">
                <a:latin typeface="Franklin Gothic"/>
                <a:ea typeface="Franklin Gothic"/>
                <a:cs typeface="Franklin Gothic"/>
                <a:sym typeface="Franklin Gothic"/>
              </a:rPr>
              <a:t>Dependencia de un solo servidor: </a:t>
            </a:r>
            <a:r>
              <a:rPr lang="es" sz="1200">
                <a:latin typeface="Franklin Gothic"/>
                <a:ea typeface="Franklin Gothic"/>
                <a:cs typeface="Franklin Gothic"/>
                <a:sym typeface="Franklin Gothic"/>
              </a:rPr>
              <a:t> Al ser un sistema monolítico, todo depende de un solo servidor (ya que el código está escrito en una base única) generando repentinas caídas en el sistema por posible colapso de este mismo.</a:t>
            </a:r>
            <a:endParaRPr sz="1200">
              <a:latin typeface="Franklin Gothic"/>
              <a:ea typeface="Franklin Gothic"/>
              <a:cs typeface="Franklin Gothic"/>
              <a:sym typeface="Franklin Gothic"/>
            </a:endParaRPr>
          </a:p>
          <a:p>
            <a:pPr indent="-304800" lvl="0" marL="457200" rtl="0" algn="just">
              <a:lnSpc>
                <a:spcPct val="150000"/>
              </a:lnSpc>
              <a:spcBef>
                <a:spcPts val="0"/>
              </a:spcBef>
              <a:spcAft>
                <a:spcPts val="0"/>
              </a:spcAft>
              <a:buSzPts val="1200"/>
              <a:buFont typeface="Times New Roman"/>
              <a:buChar char="●"/>
            </a:pPr>
            <a:r>
              <a:rPr b="1" lang="es" sz="1200">
                <a:latin typeface="Franklin Gothic"/>
                <a:ea typeface="Franklin Gothic"/>
                <a:cs typeface="Franklin Gothic"/>
                <a:sym typeface="Franklin Gothic"/>
              </a:rPr>
              <a:t>Tiempo de respuesta lento:</a:t>
            </a:r>
            <a:r>
              <a:rPr lang="es" sz="1200">
                <a:latin typeface="Franklin Gothic"/>
                <a:ea typeface="Franklin Gothic"/>
                <a:cs typeface="Franklin Gothic"/>
                <a:sym typeface="Franklin Gothic"/>
              </a:rPr>
              <a:t> Al igual que el código, este sistema también usa una única base de datos, dando como resultado una sobrecarga en el siste</a:t>
            </a:r>
            <a:r>
              <a:rPr lang="es" sz="1200">
                <a:latin typeface="Franklin Gothic"/>
                <a:ea typeface="Franklin Gothic"/>
                <a:cs typeface="Franklin Gothic"/>
                <a:sym typeface="Franklin Gothic"/>
              </a:rPr>
              <a:t>ma</a:t>
            </a:r>
            <a:r>
              <a:rPr lang="es" sz="1200">
                <a:latin typeface="Franklin Gothic"/>
                <a:ea typeface="Franklin Gothic"/>
                <a:cs typeface="Franklin Gothic"/>
                <a:sym typeface="Franklin Gothic"/>
              </a:rPr>
              <a:t> y ralentizando el proceso.</a:t>
            </a:r>
            <a:endParaRPr sz="1200">
              <a:latin typeface="Franklin Gothic"/>
              <a:ea typeface="Franklin Gothic"/>
              <a:cs typeface="Franklin Gothic"/>
              <a:sym typeface="Franklin Gothic"/>
            </a:endParaRPr>
          </a:p>
          <a:p>
            <a:pPr indent="-304800" lvl="0" marL="457200" rtl="0" algn="just">
              <a:lnSpc>
                <a:spcPct val="150000"/>
              </a:lnSpc>
              <a:spcBef>
                <a:spcPts val="0"/>
              </a:spcBef>
              <a:spcAft>
                <a:spcPts val="0"/>
              </a:spcAft>
              <a:buSzPts val="1200"/>
              <a:buFont typeface="Times New Roman"/>
              <a:buChar char="●"/>
            </a:pPr>
            <a:r>
              <a:rPr b="1" lang="es" sz="1200">
                <a:latin typeface="Franklin Gothic"/>
                <a:ea typeface="Franklin Gothic"/>
                <a:cs typeface="Franklin Gothic"/>
                <a:sym typeface="Franklin Gothic"/>
              </a:rPr>
              <a:t>Dificultad para escalar:</a:t>
            </a:r>
            <a:r>
              <a:rPr lang="es" sz="1200">
                <a:latin typeface="Franklin Gothic"/>
                <a:ea typeface="Franklin Gothic"/>
                <a:cs typeface="Franklin Gothic"/>
                <a:sym typeface="Franklin Gothic"/>
              </a:rPr>
              <a:t> Al ser un sistema monolítico se vuelve muy complejo permitir un balanceo de carga eficiente por su estructura unificada.</a:t>
            </a:r>
            <a:endParaRPr sz="1200">
              <a:latin typeface="Franklin Gothic"/>
              <a:ea typeface="Franklin Gothic"/>
              <a:cs typeface="Franklin Gothic"/>
              <a:sym typeface="Franklin Gothic"/>
            </a:endParaRPr>
          </a:p>
          <a:p>
            <a:pPr indent="-304800" lvl="0" marL="457200" rtl="0" algn="just">
              <a:lnSpc>
                <a:spcPct val="150000"/>
              </a:lnSpc>
              <a:spcBef>
                <a:spcPts val="0"/>
              </a:spcBef>
              <a:spcAft>
                <a:spcPts val="0"/>
              </a:spcAft>
              <a:buSzPts val="1200"/>
              <a:buFont typeface="Times New Roman"/>
              <a:buChar char="●"/>
            </a:pPr>
            <a:r>
              <a:rPr b="1" lang="es" sz="1200">
                <a:latin typeface="Franklin Gothic"/>
                <a:ea typeface="Franklin Gothic"/>
                <a:cs typeface="Franklin Gothic"/>
                <a:sym typeface="Franklin Gothic"/>
              </a:rPr>
              <a:t>Baja disponibilidad:</a:t>
            </a:r>
            <a:r>
              <a:rPr lang="es" sz="1200">
                <a:latin typeface="Franklin Gothic"/>
                <a:ea typeface="Franklin Gothic"/>
                <a:cs typeface="Franklin Gothic"/>
                <a:sym typeface="Franklin Gothic"/>
              </a:rPr>
              <a:t> Debido a que las funciones están todas conectadas, el fallo de un módulo deja comprometida toda la aplicación.</a:t>
            </a:r>
            <a:endParaRPr sz="1900">
              <a:latin typeface="Franklin Gothic"/>
              <a:ea typeface="Franklin Gothic"/>
              <a:cs typeface="Franklin Gothic"/>
              <a:sym typeface="Frankli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idx="1" type="body"/>
          </p:nvPr>
        </p:nvSpPr>
        <p:spPr>
          <a:xfrm>
            <a:off x="330767" y="343582"/>
            <a:ext cx="7638000" cy="336000"/>
          </a:xfrm>
          <a:prstGeom prst="rect">
            <a:avLst/>
          </a:prstGeom>
        </p:spPr>
        <p:txBody>
          <a:bodyPr anchorCtr="0" anchor="t" bIns="34275" lIns="67500" spcFirstLastPara="1" rIns="68575" wrap="square" tIns="34275">
            <a:noAutofit/>
          </a:bodyPr>
          <a:lstStyle/>
          <a:p>
            <a:pPr indent="0" lvl="0" marL="0" marR="245109" rtl="0" algn="r">
              <a:lnSpc>
                <a:spcPct val="150000"/>
              </a:lnSpc>
              <a:spcBef>
                <a:spcPts val="1400"/>
              </a:spcBef>
              <a:spcAft>
                <a:spcPts val="400"/>
              </a:spcAft>
              <a:buNone/>
            </a:pPr>
            <a:r>
              <a:rPr lang="es" sz="2500">
                <a:solidFill>
                  <a:srgbClr val="000000"/>
                </a:solidFill>
              </a:rPr>
              <a:t>Problemas Identificados</a:t>
            </a:r>
            <a:endParaRPr sz="2600">
              <a:solidFill>
                <a:srgbClr val="000000"/>
              </a:solidFill>
            </a:endParaRPr>
          </a:p>
        </p:txBody>
      </p:sp>
      <p:sp>
        <p:nvSpPr>
          <p:cNvPr id="149" name="Google Shape;149;p29"/>
          <p:cNvSpPr txBox="1"/>
          <p:nvPr/>
        </p:nvSpPr>
        <p:spPr>
          <a:xfrm>
            <a:off x="330775" y="1130000"/>
            <a:ext cx="6994800" cy="10467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1200"/>
              </a:spcBef>
              <a:spcAft>
                <a:spcPts val="0"/>
              </a:spcAft>
              <a:buSzPts val="1400"/>
              <a:buFont typeface="Franklin Gothic"/>
              <a:buChar char="●"/>
            </a:pPr>
            <a:r>
              <a:rPr lang="es">
                <a:latin typeface="Franklin Gothic"/>
                <a:ea typeface="Franklin Gothic"/>
                <a:cs typeface="Franklin Gothic"/>
                <a:sym typeface="Franklin Gothic"/>
              </a:rPr>
              <a:t>Repentinas caídas en el sistema por colapso del servidor.</a:t>
            </a:r>
            <a:endParaRPr>
              <a:latin typeface="Franklin Gothic"/>
              <a:ea typeface="Franklin Gothic"/>
              <a:cs typeface="Franklin Gothic"/>
              <a:sym typeface="Franklin Gothic"/>
            </a:endParaRPr>
          </a:p>
          <a:p>
            <a:pPr indent="-317500" lvl="0" marL="457200" rtl="0" algn="just">
              <a:lnSpc>
                <a:spcPct val="150000"/>
              </a:lnSpc>
              <a:spcBef>
                <a:spcPts val="0"/>
              </a:spcBef>
              <a:spcAft>
                <a:spcPts val="0"/>
              </a:spcAft>
              <a:buSzPts val="1400"/>
              <a:buFont typeface="Franklin Gothic"/>
              <a:buChar char="●"/>
            </a:pPr>
            <a:r>
              <a:rPr lang="es">
                <a:latin typeface="Franklin Gothic"/>
                <a:ea typeface="Franklin Gothic"/>
                <a:cs typeface="Franklin Gothic"/>
                <a:sym typeface="Franklin Gothic"/>
              </a:rPr>
              <a:t>Altos tiempos de carga debido a la sobrecarga en el sistema.</a:t>
            </a:r>
            <a:endParaRPr>
              <a:latin typeface="Franklin Gothic"/>
              <a:ea typeface="Franklin Gothic"/>
              <a:cs typeface="Franklin Gothic"/>
              <a:sym typeface="Franklin Gothic"/>
            </a:endParaRPr>
          </a:p>
          <a:p>
            <a:pPr indent="-317500" lvl="0" marL="457200" rtl="0" algn="just">
              <a:lnSpc>
                <a:spcPct val="150000"/>
              </a:lnSpc>
              <a:spcBef>
                <a:spcPts val="0"/>
              </a:spcBef>
              <a:spcAft>
                <a:spcPts val="0"/>
              </a:spcAft>
              <a:buSzPts val="1400"/>
              <a:buFont typeface="Franklin Gothic"/>
              <a:buChar char="●"/>
            </a:pPr>
            <a:r>
              <a:rPr lang="es">
                <a:latin typeface="Franklin Gothic"/>
                <a:ea typeface="Franklin Gothic"/>
                <a:cs typeface="Franklin Gothic"/>
                <a:sym typeface="Franklin Gothic"/>
              </a:rPr>
              <a:t>Incapacidad para soportar el crecimiento de nuevos clientes y sucursales.</a:t>
            </a:r>
            <a:endParaRPr sz="2100">
              <a:latin typeface="Franklin Gothic"/>
              <a:ea typeface="Franklin Gothic"/>
              <a:cs typeface="Franklin Gothic"/>
              <a:sym typeface="Franklin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587537" y="3729038"/>
            <a:ext cx="4102800" cy="668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2300"/>
              <a:buNone/>
            </a:pPr>
            <a:r>
              <a:rPr b="1" lang="es" sz="3000">
                <a:solidFill>
                  <a:schemeClr val="lt1"/>
                </a:solidFill>
              </a:rPr>
              <a:t>Diseño de la Nueva Arquitectura</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idx="1" type="body"/>
          </p:nvPr>
        </p:nvSpPr>
        <p:spPr>
          <a:xfrm>
            <a:off x="330767" y="343582"/>
            <a:ext cx="7638000" cy="336000"/>
          </a:xfrm>
          <a:prstGeom prst="rect">
            <a:avLst/>
          </a:prstGeom>
        </p:spPr>
        <p:txBody>
          <a:bodyPr anchorCtr="0" anchor="t" bIns="34275" lIns="67500" spcFirstLastPara="1" rIns="68575" wrap="square" tIns="34275">
            <a:noAutofit/>
          </a:bodyPr>
          <a:lstStyle/>
          <a:p>
            <a:pPr indent="0" lvl="0" marL="0" marR="245109" rtl="0" algn="ctr">
              <a:lnSpc>
                <a:spcPct val="150000"/>
              </a:lnSpc>
              <a:spcBef>
                <a:spcPts val="1400"/>
              </a:spcBef>
              <a:spcAft>
                <a:spcPts val="400"/>
              </a:spcAft>
              <a:buNone/>
            </a:pPr>
            <a:r>
              <a:rPr b="1" lang="es" sz="2500">
                <a:solidFill>
                  <a:schemeClr val="dk1"/>
                </a:solidFill>
              </a:rPr>
              <a:t>Propuesta de Arquitectura Basada en Microservicios</a:t>
            </a:r>
            <a:endParaRPr sz="2400">
              <a:solidFill>
                <a:schemeClr val="dk1"/>
              </a:solidFill>
            </a:endParaRPr>
          </a:p>
        </p:txBody>
      </p:sp>
      <p:sp>
        <p:nvSpPr>
          <p:cNvPr id="160" name="Google Shape;160;p31"/>
          <p:cNvSpPr txBox="1"/>
          <p:nvPr/>
        </p:nvSpPr>
        <p:spPr>
          <a:xfrm>
            <a:off x="592275" y="1402750"/>
            <a:ext cx="8260800" cy="24396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1200"/>
              </a:spcBef>
              <a:spcAft>
                <a:spcPts val="0"/>
              </a:spcAft>
              <a:buClr>
                <a:schemeClr val="dk1"/>
              </a:buClr>
              <a:buSzPts val="1100"/>
              <a:buFont typeface="Arial"/>
              <a:buNone/>
            </a:pPr>
            <a:r>
              <a:rPr lang="es" sz="1100">
                <a:latin typeface="Franklin Gothic"/>
                <a:ea typeface="Franklin Gothic"/>
                <a:cs typeface="Franklin Gothic"/>
                <a:sym typeface="Franklin Gothic"/>
              </a:rPr>
              <a:t>Los servicios independientes propuestos para el nuevo sistema son:</a:t>
            </a:r>
            <a:endParaRPr sz="1100">
              <a:latin typeface="Franklin Gothic"/>
              <a:ea typeface="Franklin Gothic"/>
              <a:cs typeface="Franklin Gothic"/>
              <a:sym typeface="Franklin Gothic"/>
            </a:endParaRPr>
          </a:p>
          <a:p>
            <a:pPr indent="-298450" lvl="0" marL="914400" rtl="0" algn="just">
              <a:lnSpc>
                <a:spcPct val="150000"/>
              </a:lnSpc>
              <a:spcBef>
                <a:spcPts val="1200"/>
              </a:spcBef>
              <a:spcAft>
                <a:spcPts val="0"/>
              </a:spcAft>
              <a:buSzPts val="1100"/>
              <a:buFont typeface="Times New Roman"/>
              <a:buChar char="●"/>
            </a:pPr>
            <a:r>
              <a:rPr b="1" lang="es" sz="1100">
                <a:latin typeface="Franklin Gothic"/>
                <a:ea typeface="Franklin Gothic"/>
                <a:cs typeface="Franklin Gothic"/>
                <a:sym typeface="Franklin Gothic"/>
              </a:rPr>
              <a:t>Servicio de Registro y Autenticación</a:t>
            </a:r>
            <a:r>
              <a:rPr lang="es" sz="1100">
                <a:latin typeface="Franklin Gothic"/>
                <a:ea typeface="Franklin Gothic"/>
                <a:cs typeface="Franklin Gothic"/>
                <a:sym typeface="Franklin Gothic"/>
              </a:rPr>
              <a:t>(gestión de acceso)</a:t>
            </a:r>
            <a:endParaRPr b="1" sz="1100">
              <a:latin typeface="Franklin Gothic"/>
              <a:ea typeface="Franklin Gothic"/>
              <a:cs typeface="Franklin Gothic"/>
              <a:sym typeface="Franklin Gothic"/>
            </a:endParaRPr>
          </a:p>
          <a:p>
            <a:pPr indent="-298450" lvl="0" marL="914400" rtl="0" algn="just">
              <a:lnSpc>
                <a:spcPct val="150000"/>
              </a:lnSpc>
              <a:spcBef>
                <a:spcPts val="0"/>
              </a:spcBef>
              <a:spcAft>
                <a:spcPts val="0"/>
              </a:spcAft>
              <a:buSzPts val="1100"/>
              <a:buFont typeface="Times New Roman"/>
              <a:buChar char="●"/>
            </a:pPr>
            <a:r>
              <a:rPr b="1" lang="es" sz="1100">
                <a:latin typeface="Franklin Gothic"/>
                <a:ea typeface="Franklin Gothic"/>
                <a:cs typeface="Franklin Gothic"/>
                <a:sym typeface="Franklin Gothic"/>
              </a:rPr>
              <a:t>Servicio de Administración (</a:t>
            </a:r>
            <a:r>
              <a:rPr lang="es" sz="1100">
                <a:latin typeface="Franklin Gothic"/>
                <a:ea typeface="Franklin Gothic"/>
                <a:cs typeface="Franklin Gothic"/>
                <a:sym typeface="Franklin Gothic"/>
              </a:rPr>
              <a:t>roles).</a:t>
            </a:r>
            <a:endParaRPr sz="1100">
              <a:latin typeface="Franklin Gothic"/>
              <a:ea typeface="Franklin Gothic"/>
              <a:cs typeface="Franklin Gothic"/>
              <a:sym typeface="Franklin Gothic"/>
            </a:endParaRPr>
          </a:p>
          <a:p>
            <a:pPr indent="-298450" lvl="0" marL="914400" rtl="0" algn="just">
              <a:lnSpc>
                <a:spcPct val="150000"/>
              </a:lnSpc>
              <a:spcBef>
                <a:spcPts val="0"/>
              </a:spcBef>
              <a:spcAft>
                <a:spcPts val="0"/>
              </a:spcAft>
              <a:buSzPts val="1100"/>
              <a:buFont typeface="Times New Roman"/>
              <a:buChar char="●"/>
            </a:pPr>
            <a:r>
              <a:rPr b="1" lang="es" sz="1100">
                <a:latin typeface="Franklin Gothic"/>
                <a:ea typeface="Franklin Gothic"/>
                <a:cs typeface="Franklin Gothic"/>
                <a:sym typeface="Franklin Gothic"/>
              </a:rPr>
              <a:t>Servicio de Inventario</a:t>
            </a:r>
            <a:r>
              <a:rPr lang="es" sz="1100">
                <a:latin typeface="Franklin Gothic"/>
                <a:ea typeface="Franklin Gothic"/>
                <a:cs typeface="Franklin Gothic"/>
                <a:sym typeface="Franklin Gothic"/>
              </a:rPr>
              <a:t> (gestión de productos y stock).</a:t>
            </a:r>
            <a:endParaRPr sz="1100">
              <a:latin typeface="Franklin Gothic"/>
              <a:ea typeface="Franklin Gothic"/>
              <a:cs typeface="Franklin Gothic"/>
              <a:sym typeface="Franklin Gothic"/>
            </a:endParaRPr>
          </a:p>
          <a:p>
            <a:pPr indent="-298450" lvl="0" marL="914400" rtl="0" algn="just">
              <a:lnSpc>
                <a:spcPct val="150000"/>
              </a:lnSpc>
              <a:spcBef>
                <a:spcPts val="0"/>
              </a:spcBef>
              <a:spcAft>
                <a:spcPts val="0"/>
              </a:spcAft>
              <a:buSzPts val="1100"/>
              <a:buFont typeface="Times New Roman"/>
              <a:buChar char="●"/>
            </a:pPr>
            <a:r>
              <a:rPr b="1" lang="es" sz="1100">
                <a:latin typeface="Franklin Gothic"/>
                <a:ea typeface="Franklin Gothic"/>
                <a:cs typeface="Franklin Gothic"/>
                <a:sym typeface="Franklin Gothic"/>
              </a:rPr>
              <a:t>Servicio de Ventas</a:t>
            </a:r>
            <a:r>
              <a:rPr lang="es" sz="1100">
                <a:latin typeface="Franklin Gothic"/>
                <a:ea typeface="Franklin Gothic"/>
                <a:cs typeface="Franklin Gothic"/>
                <a:sym typeface="Franklin Gothic"/>
              </a:rPr>
              <a:t> (procesamiento de pagos y facturación).</a:t>
            </a:r>
            <a:endParaRPr sz="1100">
              <a:latin typeface="Franklin Gothic"/>
              <a:ea typeface="Franklin Gothic"/>
              <a:cs typeface="Franklin Gothic"/>
              <a:sym typeface="Franklin Gothic"/>
            </a:endParaRPr>
          </a:p>
          <a:p>
            <a:pPr indent="-298450" lvl="0" marL="914400" rtl="0" algn="just">
              <a:lnSpc>
                <a:spcPct val="150000"/>
              </a:lnSpc>
              <a:spcBef>
                <a:spcPts val="0"/>
              </a:spcBef>
              <a:spcAft>
                <a:spcPts val="0"/>
              </a:spcAft>
              <a:buSzPts val="1100"/>
              <a:buFont typeface="Times New Roman"/>
              <a:buChar char="●"/>
            </a:pPr>
            <a:r>
              <a:rPr b="1" lang="es" sz="1100">
                <a:latin typeface="Franklin Gothic"/>
                <a:ea typeface="Franklin Gothic"/>
                <a:cs typeface="Franklin Gothic"/>
                <a:sym typeface="Franklin Gothic"/>
              </a:rPr>
              <a:t>Servicio de Logística</a:t>
            </a:r>
            <a:r>
              <a:rPr lang="es" sz="1100">
                <a:latin typeface="Franklin Gothic"/>
                <a:ea typeface="Franklin Gothic"/>
                <a:cs typeface="Franklin Gothic"/>
                <a:sym typeface="Franklin Gothic"/>
              </a:rPr>
              <a:t> (control de envíos y optimización de rutas).</a:t>
            </a:r>
            <a:endParaRPr sz="1100">
              <a:latin typeface="Franklin Gothic"/>
              <a:ea typeface="Franklin Gothic"/>
              <a:cs typeface="Franklin Gothic"/>
              <a:sym typeface="Franklin Gothic"/>
            </a:endParaRPr>
          </a:p>
          <a:p>
            <a:pPr indent="-298450" lvl="0" marL="914400" rtl="0" algn="just">
              <a:lnSpc>
                <a:spcPct val="150000"/>
              </a:lnSpc>
              <a:spcBef>
                <a:spcPts val="0"/>
              </a:spcBef>
              <a:spcAft>
                <a:spcPts val="0"/>
              </a:spcAft>
              <a:buSzPts val="1100"/>
              <a:buFont typeface="Times New Roman"/>
              <a:buChar char="●"/>
            </a:pPr>
            <a:r>
              <a:rPr b="1" lang="es" sz="1100">
                <a:latin typeface="Franklin Gothic"/>
                <a:ea typeface="Franklin Gothic"/>
                <a:cs typeface="Franklin Gothic"/>
                <a:sym typeface="Franklin Gothic"/>
              </a:rPr>
              <a:t>Servicio de Atención al Cliente</a:t>
            </a:r>
            <a:r>
              <a:rPr lang="es" sz="1100">
                <a:latin typeface="Franklin Gothic"/>
                <a:ea typeface="Franklin Gothic"/>
                <a:cs typeface="Franklin Gothic"/>
                <a:sym typeface="Franklin Gothic"/>
              </a:rPr>
              <a:t> (soporte y devoluciones).</a:t>
            </a:r>
            <a:endParaRPr b="1" sz="1100">
              <a:latin typeface="Franklin Gothic"/>
              <a:ea typeface="Franklin Gothic"/>
              <a:cs typeface="Franklin Gothic"/>
              <a:sym typeface="Franklin Gothic"/>
            </a:endParaRPr>
          </a:p>
          <a:p>
            <a:pPr indent="0" lvl="0" marL="457200" rtl="0" algn="l">
              <a:lnSpc>
                <a:spcPct val="150000"/>
              </a:lnSpc>
              <a:spcBef>
                <a:spcPts val="1200"/>
              </a:spcBef>
              <a:spcAft>
                <a:spcPts val="1200"/>
              </a:spcAft>
              <a:buClr>
                <a:schemeClr val="dk1"/>
              </a:buClr>
              <a:buSzPts val="1100"/>
              <a:buFont typeface="Arial"/>
              <a:buNone/>
            </a:pPr>
            <a:r>
              <a:rPr lang="es" sz="1100">
                <a:latin typeface="Franklin Gothic"/>
                <a:ea typeface="Franklin Gothic"/>
                <a:cs typeface="Franklin Gothic"/>
                <a:sym typeface="Franklin Gothic"/>
              </a:rPr>
              <a:t>Cada microservicio tendrá su propia base de datos en MySQL para evitar cuellos de botella.</a:t>
            </a:r>
            <a:endParaRPr sz="1800">
              <a:latin typeface="Franklin Gothic"/>
              <a:ea typeface="Franklin Gothic"/>
              <a:cs typeface="Franklin Gothic"/>
              <a:sym typeface="Frankli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587537" y="3729038"/>
            <a:ext cx="4102800" cy="668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2300"/>
              <a:buNone/>
            </a:pPr>
            <a:r>
              <a:rPr b="1" lang="es" sz="3000">
                <a:solidFill>
                  <a:schemeClr val="lt1"/>
                </a:solidFill>
              </a:rPr>
              <a:t>Diagramas de Arquitectura</a:t>
            </a:r>
            <a:endParaRPr b="1" sz="3000">
              <a:solidFill>
                <a:schemeClr val="lt1"/>
              </a:solidFill>
            </a:endParaRPr>
          </a:p>
          <a:p>
            <a:pPr indent="0" lvl="0" marL="0" rtl="0" algn="l">
              <a:lnSpc>
                <a:spcPct val="90000"/>
              </a:lnSpc>
              <a:spcBef>
                <a:spcPts val="0"/>
              </a:spcBef>
              <a:spcAft>
                <a:spcPts val="0"/>
              </a:spcAft>
              <a:buSzPts val="2300"/>
              <a:buNone/>
            </a:pPr>
            <a:r>
              <a:t/>
            </a:r>
            <a:endParaRPr b="1" sz="3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type="title"/>
          </p:nvPr>
        </p:nvSpPr>
        <p:spPr>
          <a:xfrm>
            <a:off x="1098376" y="324998"/>
            <a:ext cx="7726800" cy="336000"/>
          </a:xfrm>
          <a:prstGeom prst="rect">
            <a:avLst/>
          </a:prstGeom>
        </p:spPr>
        <p:txBody>
          <a:bodyPr anchorCtr="0" anchor="t" bIns="34275" lIns="68575" spcFirstLastPara="1" rIns="68575" wrap="square" tIns="34275">
            <a:noAutofit/>
          </a:bodyPr>
          <a:lstStyle/>
          <a:p>
            <a:pPr indent="0" lvl="0" marL="0" marR="245109" rtl="0" algn="just">
              <a:lnSpc>
                <a:spcPct val="115000"/>
              </a:lnSpc>
              <a:spcBef>
                <a:spcPts val="1200"/>
              </a:spcBef>
              <a:spcAft>
                <a:spcPts val="0"/>
              </a:spcAft>
              <a:buNone/>
            </a:pPr>
            <a:r>
              <a:rPr b="1" lang="es" sz="2500"/>
              <a:t>Diagramas de Casos de Uso</a:t>
            </a:r>
            <a:endParaRPr b="1" sz="2500"/>
          </a:p>
          <a:p>
            <a:pPr indent="0" lvl="0" marL="0" rtl="0" algn="l">
              <a:spcBef>
                <a:spcPts val="200"/>
              </a:spcBef>
              <a:spcAft>
                <a:spcPts val="0"/>
              </a:spcAft>
              <a:buNone/>
            </a:pPr>
            <a:r>
              <a:t/>
            </a:r>
            <a:endParaRPr/>
          </a:p>
        </p:txBody>
      </p:sp>
      <p:pic>
        <p:nvPicPr>
          <p:cNvPr id="171" name="Google Shape;171;p33"/>
          <p:cNvPicPr preferRelativeResize="0"/>
          <p:nvPr/>
        </p:nvPicPr>
        <p:blipFill>
          <a:blip r:embed="rId3">
            <a:alphaModFix/>
          </a:blip>
          <a:stretch>
            <a:fillRect/>
          </a:stretch>
        </p:blipFill>
        <p:spPr>
          <a:xfrm>
            <a:off x="1288475" y="777900"/>
            <a:ext cx="5943600" cy="426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4"/>
          <p:cNvPicPr preferRelativeResize="0"/>
          <p:nvPr/>
        </p:nvPicPr>
        <p:blipFill>
          <a:blip r:embed="rId3">
            <a:alphaModFix/>
          </a:blip>
          <a:stretch>
            <a:fillRect/>
          </a:stretch>
        </p:blipFill>
        <p:spPr>
          <a:xfrm>
            <a:off x="98500" y="899673"/>
            <a:ext cx="4862458" cy="4177702"/>
          </a:xfrm>
          <a:prstGeom prst="rect">
            <a:avLst/>
          </a:prstGeom>
          <a:noFill/>
          <a:ln>
            <a:noFill/>
          </a:ln>
        </p:spPr>
      </p:pic>
      <p:pic>
        <p:nvPicPr>
          <p:cNvPr id="177" name="Google Shape;177;p34"/>
          <p:cNvPicPr preferRelativeResize="0"/>
          <p:nvPr/>
        </p:nvPicPr>
        <p:blipFill>
          <a:blip r:embed="rId4">
            <a:alphaModFix/>
          </a:blip>
          <a:stretch>
            <a:fillRect/>
          </a:stretch>
        </p:blipFill>
        <p:spPr>
          <a:xfrm>
            <a:off x="5005508" y="985923"/>
            <a:ext cx="3889043" cy="2057429"/>
          </a:xfrm>
          <a:prstGeom prst="rect">
            <a:avLst/>
          </a:prstGeom>
          <a:noFill/>
          <a:ln>
            <a:noFill/>
          </a:ln>
        </p:spPr>
      </p:pic>
      <p:pic>
        <p:nvPicPr>
          <p:cNvPr id="178" name="Google Shape;178;p34"/>
          <p:cNvPicPr preferRelativeResize="0"/>
          <p:nvPr/>
        </p:nvPicPr>
        <p:blipFill>
          <a:blip r:embed="rId5">
            <a:alphaModFix/>
          </a:blip>
          <a:stretch>
            <a:fillRect/>
          </a:stretch>
        </p:blipFill>
        <p:spPr>
          <a:xfrm>
            <a:off x="5124108" y="3109502"/>
            <a:ext cx="1766273" cy="1795348"/>
          </a:xfrm>
          <a:prstGeom prst="rect">
            <a:avLst/>
          </a:prstGeom>
          <a:noFill/>
          <a:ln>
            <a:noFill/>
          </a:ln>
        </p:spPr>
      </p:pic>
      <p:sp>
        <p:nvSpPr>
          <p:cNvPr id="179" name="Google Shape;179;p34"/>
          <p:cNvSpPr txBox="1"/>
          <p:nvPr>
            <p:ph type="title"/>
          </p:nvPr>
        </p:nvSpPr>
        <p:spPr>
          <a:xfrm>
            <a:off x="1055276" y="358598"/>
            <a:ext cx="7726800" cy="336000"/>
          </a:xfrm>
          <a:prstGeom prst="rect">
            <a:avLst/>
          </a:prstGeom>
        </p:spPr>
        <p:txBody>
          <a:bodyPr anchorCtr="0" anchor="t" bIns="34275" lIns="68575" spcFirstLastPara="1" rIns="68575" wrap="square" tIns="34275">
            <a:noAutofit/>
          </a:bodyPr>
          <a:lstStyle/>
          <a:p>
            <a:pPr indent="0" lvl="0" marL="0" marR="245109" rtl="0" algn="just">
              <a:lnSpc>
                <a:spcPct val="115000"/>
              </a:lnSpc>
              <a:spcBef>
                <a:spcPts val="1200"/>
              </a:spcBef>
              <a:spcAft>
                <a:spcPts val="0"/>
              </a:spcAft>
              <a:buNone/>
            </a:pPr>
            <a:r>
              <a:rPr b="1" lang="es" sz="2500"/>
              <a:t>Diagramas de Clases</a:t>
            </a:r>
            <a:endParaRPr b="1" sz="2500"/>
          </a:p>
          <a:p>
            <a:pPr indent="0" lvl="0" marL="0" rtl="0" algn="l">
              <a:spcBef>
                <a:spcPts val="2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1106176" y="324998"/>
            <a:ext cx="7726800" cy="336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s" sz="2500"/>
              <a:t>Diagrama de Despliegue</a:t>
            </a:r>
            <a:endParaRPr b="1" sz="2500"/>
          </a:p>
        </p:txBody>
      </p:sp>
      <p:pic>
        <p:nvPicPr>
          <p:cNvPr id="185" name="Google Shape;185;p35"/>
          <p:cNvPicPr preferRelativeResize="0"/>
          <p:nvPr/>
        </p:nvPicPr>
        <p:blipFill>
          <a:blip r:embed="rId3">
            <a:alphaModFix/>
          </a:blip>
          <a:stretch>
            <a:fillRect/>
          </a:stretch>
        </p:blipFill>
        <p:spPr>
          <a:xfrm>
            <a:off x="1489500" y="885825"/>
            <a:ext cx="5943600" cy="4257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3587537" y="3729038"/>
            <a:ext cx="4102800" cy="668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2300"/>
              <a:buNone/>
            </a:pPr>
            <a:r>
              <a:rPr b="1" lang="es" sz="3000">
                <a:solidFill>
                  <a:schemeClr val="lt1"/>
                </a:solidFill>
              </a:rPr>
              <a:t>Planificación de la Migración</a:t>
            </a:r>
            <a:endParaRPr b="1" sz="3000">
              <a:solidFill>
                <a:schemeClr val="lt1"/>
              </a:solidFill>
            </a:endParaRPr>
          </a:p>
          <a:p>
            <a:pPr indent="0" lvl="0" marL="0" rtl="0" algn="l">
              <a:lnSpc>
                <a:spcPct val="90000"/>
              </a:lnSpc>
              <a:spcBef>
                <a:spcPts val="0"/>
              </a:spcBef>
              <a:spcAft>
                <a:spcPts val="0"/>
              </a:spcAft>
              <a:buSzPts val="2300"/>
              <a:buNone/>
            </a:pPr>
            <a:r>
              <a:t/>
            </a:r>
            <a:endParaRPr b="1" sz="3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4294967295" type="sldNum"/>
          </p:nvPr>
        </p:nvSpPr>
        <p:spPr>
          <a:xfrm>
            <a:off x="7600950" y="4767263"/>
            <a:ext cx="15432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SzPts val="900"/>
              <a:buNone/>
            </a:pPr>
            <a:fld id="{00000000-1234-1234-1234-123412341234}" type="slidenum">
              <a:rPr lang="es"/>
              <a:t>‹#›</a:t>
            </a:fld>
            <a:endParaRPr/>
          </a:p>
        </p:txBody>
      </p:sp>
      <p:sp>
        <p:nvSpPr>
          <p:cNvPr id="90" name="Google Shape;90;p19"/>
          <p:cNvSpPr txBox="1"/>
          <p:nvPr>
            <p:ph idx="4294967295" type="body"/>
          </p:nvPr>
        </p:nvSpPr>
        <p:spPr>
          <a:xfrm>
            <a:off x="255535" y="2258585"/>
            <a:ext cx="4572000" cy="1983300"/>
          </a:xfrm>
          <a:prstGeom prst="rect">
            <a:avLst/>
          </a:prstGeom>
          <a:noFill/>
          <a:ln>
            <a:noFill/>
          </a:ln>
        </p:spPr>
        <p:txBody>
          <a:bodyPr anchorCtr="0" anchor="t" bIns="34275" lIns="67500" spcFirstLastPara="1" rIns="68575" wrap="square" tIns="34275">
            <a:noAutofit/>
          </a:bodyPr>
          <a:lstStyle/>
          <a:p>
            <a:pPr indent="0" lvl="0" marL="38100" rtl="0" algn="l">
              <a:lnSpc>
                <a:spcPct val="90000"/>
              </a:lnSpc>
              <a:spcBef>
                <a:spcPts val="800"/>
              </a:spcBef>
              <a:spcAft>
                <a:spcPts val="0"/>
              </a:spcAft>
              <a:buSzPts val="2100"/>
              <a:buNone/>
            </a:pPr>
            <a:r>
              <a:rPr b="1" lang="es" sz="1800">
                <a:solidFill>
                  <a:schemeClr val="dk1"/>
                </a:solidFill>
              </a:rPr>
              <a:t>Sección: 0</a:t>
            </a:r>
            <a:r>
              <a:rPr b="1" lang="es">
                <a:solidFill>
                  <a:schemeClr val="dk1"/>
                </a:solidFill>
              </a:rPr>
              <a:t>11</a:t>
            </a:r>
            <a:r>
              <a:rPr b="1" lang="es" sz="1800">
                <a:solidFill>
                  <a:schemeClr val="dk1"/>
                </a:solidFill>
              </a:rPr>
              <a:t>D</a:t>
            </a:r>
            <a:br>
              <a:rPr b="1" lang="es" sz="1800">
                <a:solidFill>
                  <a:schemeClr val="dk1"/>
                </a:solidFill>
              </a:rPr>
            </a:br>
            <a:r>
              <a:rPr b="1" lang="es" sz="1800">
                <a:solidFill>
                  <a:schemeClr val="dk1"/>
                </a:solidFill>
              </a:rPr>
              <a:t>Docente: Edua</a:t>
            </a:r>
            <a:r>
              <a:rPr b="1" lang="es">
                <a:solidFill>
                  <a:schemeClr val="dk1"/>
                </a:solidFill>
              </a:rPr>
              <a:t>rdo Baeza.</a:t>
            </a:r>
            <a:br>
              <a:rPr b="1" lang="es" sz="1800">
                <a:solidFill>
                  <a:schemeClr val="dk1"/>
                </a:solidFill>
              </a:rPr>
            </a:br>
            <a:r>
              <a:rPr b="1" lang="es" sz="1800">
                <a:solidFill>
                  <a:schemeClr val="dk1"/>
                </a:solidFill>
              </a:rPr>
              <a:t>Grupo Nº: </a:t>
            </a:r>
            <a:r>
              <a:rPr b="1" lang="es">
                <a:solidFill>
                  <a:schemeClr val="dk1"/>
                </a:solidFill>
              </a:rPr>
              <a:t>1</a:t>
            </a:r>
            <a:br>
              <a:rPr b="1" lang="es" sz="1800">
                <a:solidFill>
                  <a:schemeClr val="dk1"/>
                </a:solidFill>
              </a:rPr>
            </a:br>
            <a:r>
              <a:rPr b="1" lang="es" sz="1800">
                <a:solidFill>
                  <a:schemeClr val="dk1"/>
                </a:solidFill>
              </a:rPr>
              <a:t>Integrantes:</a:t>
            </a:r>
            <a:br>
              <a:rPr b="1" lang="es" sz="1800">
                <a:solidFill>
                  <a:schemeClr val="dk1"/>
                </a:solidFill>
              </a:rPr>
            </a:br>
            <a:r>
              <a:rPr b="1" lang="es">
                <a:solidFill>
                  <a:schemeClr val="dk1"/>
                </a:solidFill>
              </a:rPr>
              <a:t>Brayan Ahumada</a:t>
            </a:r>
            <a:br>
              <a:rPr b="1" lang="es" sz="1800">
                <a:solidFill>
                  <a:schemeClr val="dk1"/>
                </a:solidFill>
              </a:rPr>
            </a:br>
            <a:r>
              <a:rPr b="1" lang="es">
                <a:solidFill>
                  <a:schemeClr val="dk1"/>
                </a:solidFill>
              </a:rPr>
              <a:t>Cristian Ormazabal</a:t>
            </a:r>
            <a:br>
              <a:rPr b="1" lang="es" sz="1800">
                <a:solidFill>
                  <a:schemeClr val="dk1"/>
                </a:solidFill>
              </a:rPr>
            </a:br>
            <a:endParaRPr b="1">
              <a:solidFill>
                <a:schemeClr val="dk1"/>
              </a:solidFill>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1106176" y="324998"/>
            <a:ext cx="7726800" cy="336000"/>
          </a:xfrm>
          <a:prstGeom prst="rect">
            <a:avLst/>
          </a:prstGeom>
        </p:spPr>
        <p:txBody>
          <a:bodyPr anchorCtr="0" anchor="t" bIns="34275" lIns="68575" spcFirstLastPara="1" rIns="68575" wrap="square" tIns="34275">
            <a:noAutofit/>
          </a:bodyPr>
          <a:lstStyle/>
          <a:p>
            <a:pPr indent="0" lvl="0" marL="0" rtl="0" algn="just">
              <a:lnSpc>
                <a:spcPct val="150000"/>
              </a:lnSpc>
              <a:spcBef>
                <a:spcPts val="1400"/>
              </a:spcBef>
              <a:spcAft>
                <a:spcPts val="0"/>
              </a:spcAft>
              <a:buNone/>
            </a:pPr>
            <a:r>
              <a:rPr b="1" lang="es" sz="2500">
                <a:solidFill>
                  <a:srgbClr val="000000"/>
                </a:solidFill>
              </a:rPr>
              <a:t>Plan de Migración</a:t>
            </a:r>
            <a:endParaRPr b="1" sz="2500">
              <a:solidFill>
                <a:srgbClr val="000000"/>
              </a:solidFill>
            </a:endParaRPr>
          </a:p>
          <a:p>
            <a:pPr indent="0" lvl="0" marL="0" rtl="0" algn="l">
              <a:spcBef>
                <a:spcPts val="400"/>
              </a:spcBef>
              <a:spcAft>
                <a:spcPts val="0"/>
              </a:spcAft>
              <a:buNone/>
            </a:pPr>
            <a:r>
              <a:t/>
            </a:r>
            <a:endParaRPr>
              <a:solidFill>
                <a:srgbClr val="000000"/>
              </a:solidFill>
            </a:endParaRPr>
          </a:p>
        </p:txBody>
      </p:sp>
      <p:sp>
        <p:nvSpPr>
          <p:cNvPr id="196" name="Google Shape;196;p37"/>
          <p:cNvSpPr txBox="1"/>
          <p:nvPr/>
        </p:nvSpPr>
        <p:spPr>
          <a:xfrm>
            <a:off x="405225" y="896225"/>
            <a:ext cx="8143800" cy="4140600"/>
          </a:xfrm>
          <a:prstGeom prst="rect">
            <a:avLst/>
          </a:prstGeom>
          <a:noFill/>
          <a:ln>
            <a:noFill/>
          </a:ln>
        </p:spPr>
        <p:txBody>
          <a:bodyPr anchorCtr="0" anchor="t" bIns="91425" lIns="91425" spcFirstLastPara="1" rIns="91425" wrap="square" tIns="91425">
            <a:spAutoFit/>
          </a:bodyPr>
          <a:lstStyle/>
          <a:p>
            <a:pPr indent="-311150" lvl="0" marL="457200" rtl="0" algn="just">
              <a:lnSpc>
                <a:spcPct val="150000"/>
              </a:lnSpc>
              <a:spcBef>
                <a:spcPts val="1200"/>
              </a:spcBef>
              <a:spcAft>
                <a:spcPts val="0"/>
              </a:spcAft>
              <a:buSzPts val="1300"/>
              <a:buFont typeface="Franklin Gothic"/>
              <a:buChar char="➔"/>
            </a:pPr>
            <a:r>
              <a:rPr b="1" lang="es" sz="1300">
                <a:latin typeface="Franklin Gothic"/>
                <a:ea typeface="Franklin Gothic"/>
                <a:cs typeface="Franklin Gothic"/>
                <a:sym typeface="Franklin Gothic"/>
              </a:rPr>
              <a:t>Análisis y Preparación</a:t>
            </a:r>
            <a:endParaRPr b="1" sz="1300">
              <a:latin typeface="Franklin Gothic"/>
              <a:ea typeface="Franklin Gothic"/>
              <a:cs typeface="Franklin Gothic"/>
              <a:sym typeface="Franklin Gothic"/>
            </a:endParaRPr>
          </a:p>
          <a:p>
            <a:pPr indent="-298450" lvl="1" marL="914400" rtl="0" algn="just">
              <a:lnSpc>
                <a:spcPct val="150000"/>
              </a:lnSpc>
              <a:spcBef>
                <a:spcPts val="0"/>
              </a:spcBef>
              <a:spcAft>
                <a:spcPts val="0"/>
              </a:spcAft>
              <a:buSzPts val="1100"/>
              <a:buFont typeface="Franklin Gothic"/>
              <a:buChar char="◆"/>
            </a:pPr>
            <a:r>
              <a:rPr lang="es" sz="1100">
                <a:latin typeface="Franklin Gothic"/>
                <a:ea typeface="Franklin Gothic"/>
                <a:cs typeface="Franklin Gothic"/>
                <a:sym typeface="Franklin Gothic"/>
              </a:rPr>
              <a:t>Revisar código actual e identificar clases, funciones y dependencias claves</a:t>
            </a:r>
            <a:endParaRPr sz="1100">
              <a:latin typeface="Franklin Gothic"/>
              <a:ea typeface="Franklin Gothic"/>
              <a:cs typeface="Franklin Gothic"/>
              <a:sym typeface="Franklin Gothic"/>
            </a:endParaRPr>
          </a:p>
          <a:p>
            <a:pPr indent="-311150" lvl="0" marL="457200" rtl="0" algn="just">
              <a:lnSpc>
                <a:spcPct val="150000"/>
              </a:lnSpc>
              <a:spcBef>
                <a:spcPts val="0"/>
              </a:spcBef>
              <a:spcAft>
                <a:spcPts val="0"/>
              </a:spcAft>
              <a:buSzPts val="1300"/>
              <a:buFont typeface="Franklin Gothic"/>
              <a:buChar char="➔"/>
            </a:pPr>
            <a:r>
              <a:rPr b="1" lang="es" sz="1300">
                <a:latin typeface="Franklin Gothic"/>
                <a:ea typeface="Franklin Gothic"/>
                <a:cs typeface="Franklin Gothic"/>
                <a:sym typeface="Franklin Gothic"/>
              </a:rPr>
              <a:t>Desarrollo de Microservicios</a:t>
            </a:r>
            <a:endParaRPr b="1" sz="1300">
              <a:latin typeface="Franklin Gothic"/>
              <a:ea typeface="Franklin Gothic"/>
              <a:cs typeface="Franklin Gothic"/>
              <a:sym typeface="Franklin Gothic"/>
            </a:endParaRPr>
          </a:p>
          <a:p>
            <a:pPr indent="-298450" lvl="1" marL="914400" rtl="0" algn="just">
              <a:lnSpc>
                <a:spcPct val="150000"/>
              </a:lnSpc>
              <a:spcBef>
                <a:spcPts val="0"/>
              </a:spcBef>
              <a:spcAft>
                <a:spcPts val="0"/>
              </a:spcAft>
              <a:buSzPts val="1100"/>
              <a:buFont typeface="Franklin Gothic"/>
              <a:buChar char="◆"/>
            </a:pPr>
            <a:r>
              <a:rPr lang="es" sz="1100">
                <a:latin typeface="Franklin Gothic"/>
                <a:ea typeface="Franklin Gothic"/>
                <a:cs typeface="Franklin Gothic"/>
                <a:sym typeface="Franklin Gothic"/>
              </a:rPr>
              <a:t>Implementar los microservicios de autenticación y administración primero.</a:t>
            </a:r>
            <a:endParaRPr sz="1100">
              <a:latin typeface="Franklin Gothic"/>
              <a:ea typeface="Franklin Gothic"/>
              <a:cs typeface="Franklin Gothic"/>
              <a:sym typeface="Franklin Gothic"/>
            </a:endParaRPr>
          </a:p>
          <a:p>
            <a:pPr indent="-298450" lvl="1" marL="914400" rtl="0" algn="just">
              <a:lnSpc>
                <a:spcPct val="150000"/>
              </a:lnSpc>
              <a:spcBef>
                <a:spcPts val="0"/>
              </a:spcBef>
              <a:spcAft>
                <a:spcPts val="0"/>
              </a:spcAft>
              <a:buSzPts val="1100"/>
              <a:buFont typeface="Franklin Gothic"/>
              <a:buChar char="◆"/>
            </a:pPr>
            <a:r>
              <a:rPr lang="es" sz="1100">
                <a:latin typeface="Franklin Gothic"/>
                <a:ea typeface="Franklin Gothic"/>
                <a:cs typeface="Franklin Gothic"/>
                <a:sym typeface="Franklin Gothic"/>
              </a:rPr>
              <a:t>Desarrollar gradualmente los servicios de inventario, ventas, logística y atención al cliente.</a:t>
            </a:r>
            <a:endParaRPr b="1" sz="1300">
              <a:latin typeface="Franklin Gothic"/>
              <a:ea typeface="Franklin Gothic"/>
              <a:cs typeface="Franklin Gothic"/>
              <a:sym typeface="Franklin Gothic"/>
            </a:endParaRPr>
          </a:p>
          <a:p>
            <a:pPr indent="-311150" lvl="0" marL="457200" rtl="0" algn="just">
              <a:lnSpc>
                <a:spcPct val="150000"/>
              </a:lnSpc>
              <a:spcBef>
                <a:spcPts val="0"/>
              </a:spcBef>
              <a:spcAft>
                <a:spcPts val="0"/>
              </a:spcAft>
              <a:buSzPts val="1300"/>
              <a:buFont typeface="Franklin Gothic"/>
              <a:buChar char="➔"/>
            </a:pPr>
            <a:r>
              <a:rPr b="1" lang="es" sz="1300">
                <a:latin typeface="Franklin Gothic"/>
                <a:ea typeface="Franklin Gothic"/>
                <a:cs typeface="Franklin Gothic"/>
                <a:sym typeface="Franklin Gothic"/>
              </a:rPr>
              <a:t>Migración progresiva</a:t>
            </a:r>
            <a:endParaRPr b="1" sz="1300">
              <a:latin typeface="Franklin Gothic"/>
              <a:ea typeface="Franklin Gothic"/>
              <a:cs typeface="Franklin Gothic"/>
              <a:sym typeface="Franklin Gothic"/>
            </a:endParaRPr>
          </a:p>
          <a:p>
            <a:pPr indent="-298450" lvl="1" marL="914400" rtl="0" algn="just">
              <a:lnSpc>
                <a:spcPct val="150000"/>
              </a:lnSpc>
              <a:spcBef>
                <a:spcPts val="0"/>
              </a:spcBef>
              <a:spcAft>
                <a:spcPts val="0"/>
              </a:spcAft>
              <a:buSzPts val="1100"/>
              <a:buFont typeface="Times New Roman"/>
              <a:buChar char="◆"/>
            </a:pPr>
            <a:r>
              <a:rPr lang="es" sz="1100">
                <a:latin typeface="Franklin Gothic"/>
                <a:ea typeface="Franklin Gothic"/>
                <a:cs typeface="Franklin Gothic"/>
                <a:sym typeface="Franklin Gothic"/>
              </a:rPr>
              <a:t>Migrar progresivamente funcionalidades del sistema monolítico a la nueva arquitectura usando el patrón de diseño Strangler Fig </a:t>
            </a:r>
            <a:r>
              <a:rPr b="1" lang="es" sz="1100">
                <a:latin typeface="Franklin Gothic"/>
                <a:ea typeface="Franklin Gothic"/>
                <a:cs typeface="Franklin Gothic"/>
                <a:sym typeface="Franklin Gothic"/>
              </a:rPr>
              <a:t>(higuera estranguladora)</a:t>
            </a:r>
            <a:r>
              <a:rPr lang="es" sz="1100">
                <a:latin typeface="Franklin Gothic"/>
                <a:ea typeface="Franklin Gothic"/>
                <a:cs typeface="Franklin Gothic"/>
                <a:sym typeface="Franklin Gothic"/>
              </a:rPr>
              <a:t>.</a:t>
            </a:r>
            <a:endParaRPr b="1" sz="1300">
              <a:latin typeface="Franklin Gothic"/>
              <a:ea typeface="Franklin Gothic"/>
              <a:cs typeface="Franklin Gothic"/>
              <a:sym typeface="Franklin Gothic"/>
            </a:endParaRPr>
          </a:p>
          <a:p>
            <a:pPr indent="-311150" lvl="0" marL="457200" rtl="0" algn="just">
              <a:lnSpc>
                <a:spcPct val="150000"/>
              </a:lnSpc>
              <a:spcBef>
                <a:spcPts val="0"/>
              </a:spcBef>
              <a:spcAft>
                <a:spcPts val="0"/>
              </a:spcAft>
              <a:buSzPts val="1300"/>
              <a:buFont typeface="Franklin Gothic"/>
              <a:buChar char="➔"/>
            </a:pPr>
            <a:r>
              <a:rPr b="1" lang="es" sz="1300">
                <a:latin typeface="Franklin Gothic"/>
                <a:ea typeface="Franklin Gothic"/>
                <a:cs typeface="Franklin Gothic"/>
                <a:sym typeface="Franklin Gothic"/>
              </a:rPr>
              <a:t>Pruebas e Integración</a:t>
            </a:r>
            <a:endParaRPr b="1" sz="1300">
              <a:latin typeface="Franklin Gothic"/>
              <a:ea typeface="Franklin Gothic"/>
              <a:cs typeface="Franklin Gothic"/>
              <a:sym typeface="Franklin Gothic"/>
            </a:endParaRPr>
          </a:p>
          <a:p>
            <a:pPr indent="-298450" lvl="1" marL="914400" rtl="0" algn="just">
              <a:lnSpc>
                <a:spcPct val="150000"/>
              </a:lnSpc>
              <a:spcBef>
                <a:spcPts val="0"/>
              </a:spcBef>
              <a:spcAft>
                <a:spcPts val="0"/>
              </a:spcAft>
              <a:buSzPts val="1100"/>
              <a:buFont typeface="Franklin Gothic"/>
              <a:buChar char="◆"/>
            </a:pPr>
            <a:r>
              <a:rPr lang="es" sz="1100">
                <a:latin typeface="Franklin Gothic"/>
                <a:ea typeface="Franklin Gothic"/>
                <a:cs typeface="Franklin Gothic"/>
                <a:sym typeface="Franklin Gothic"/>
              </a:rPr>
              <a:t>Implementar pruebas unitarias y de integración.</a:t>
            </a:r>
            <a:endParaRPr sz="1100">
              <a:latin typeface="Franklin Gothic"/>
              <a:ea typeface="Franklin Gothic"/>
              <a:cs typeface="Franklin Gothic"/>
              <a:sym typeface="Franklin Gothic"/>
            </a:endParaRPr>
          </a:p>
          <a:p>
            <a:pPr indent="-298450" lvl="1" marL="914400" rtl="0" algn="just">
              <a:lnSpc>
                <a:spcPct val="150000"/>
              </a:lnSpc>
              <a:spcBef>
                <a:spcPts val="0"/>
              </a:spcBef>
              <a:spcAft>
                <a:spcPts val="0"/>
              </a:spcAft>
              <a:buSzPts val="1100"/>
              <a:buFont typeface="Franklin Gothic"/>
              <a:buChar char="◆"/>
            </a:pPr>
            <a:r>
              <a:rPr lang="es" sz="1100">
                <a:latin typeface="Franklin Gothic"/>
                <a:ea typeface="Franklin Gothic"/>
                <a:cs typeface="Franklin Gothic"/>
                <a:sym typeface="Franklin Gothic"/>
              </a:rPr>
              <a:t>Validar la interoperabilidad de los microservicios.</a:t>
            </a:r>
            <a:endParaRPr sz="1100">
              <a:latin typeface="Franklin Gothic"/>
              <a:ea typeface="Franklin Gothic"/>
              <a:cs typeface="Franklin Gothic"/>
              <a:sym typeface="Franklin Gothic"/>
            </a:endParaRPr>
          </a:p>
          <a:p>
            <a:pPr indent="-298450" lvl="1" marL="914400" rtl="0" algn="just">
              <a:lnSpc>
                <a:spcPct val="150000"/>
              </a:lnSpc>
              <a:spcBef>
                <a:spcPts val="0"/>
              </a:spcBef>
              <a:spcAft>
                <a:spcPts val="0"/>
              </a:spcAft>
              <a:buSzPts val="1100"/>
              <a:buChar char="◆"/>
            </a:pPr>
            <a:r>
              <a:rPr lang="es" sz="1100">
                <a:latin typeface="Franklin Gothic"/>
                <a:ea typeface="Franklin Gothic"/>
                <a:cs typeface="Franklin Gothic"/>
                <a:sym typeface="Franklin Gothic"/>
              </a:rPr>
              <a:t>Pruebas de restauración de datos </a:t>
            </a:r>
            <a:r>
              <a:rPr b="1" lang="es" sz="1100">
                <a:latin typeface="Franklin Gothic"/>
                <a:ea typeface="Franklin Gothic"/>
                <a:cs typeface="Franklin Gothic"/>
                <a:sym typeface="Franklin Gothic"/>
              </a:rPr>
              <a:t>(rollback)</a:t>
            </a:r>
            <a:r>
              <a:rPr lang="es" sz="1100">
                <a:latin typeface="Franklin Gothic"/>
                <a:ea typeface="Franklin Gothic"/>
                <a:cs typeface="Franklin Gothic"/>
                <a:sym typeface="Franklin Gothic"/>
              </a:rPr>
              <a:t>.</a:t>
            </a:r>
            <a:endParaRPr b="1" sz="1300">
              <a:latin typeface="Franklin Gothic"/>
              <a:ea typeface="Franklin Gothic"/>
              <a:cs typeface="Franklin Gothic"/>
              <a:sym typeface="Franklin Gothic"/>
            </a:endParaRPr>
          </a:p>
          <a:p>
            <a:pPr indent="-311150" lvl="0" marL="457200" rtl="0" algn="just">
              <a:lnSpc>
                <a:spcPct val="150000"/>
              </a:lnSpc>
              <a:spcBef>
                <a:spcPts val="0"/>
              </a:spcBef>
              <a:spcAft>
                <a:spcPts val="0"/>
              </a:spcAft>
              <a:buSzPts val="1300"/>
              <a:buFont typeface="Franklin Gothic"/>
              <a:buChar char="➔"/>
            </a:pPr>
            <a:r>
              <a:rPr b="1" lang="es" sz="1300">
                <a:latin typeface="Franklin Gothic"/>
                <a:ea typeface="Franklin Gothic"/>
                <a:cs typeface="Franklin Gothic"/>
                <a:sym typeface="Franklin Gothic"/>
              </a:rPr>
              <a:t>Monitoreo y Optimización</a:t>
            </a:r>
            <a:endParaRPr sz="1100">
              <a:latin typeface="Franklin Gothic"/>
              <a:ea typeface="Franklin Gothic"/>
              <a:cs typeface="Franklin Gothic"/>
              <a:sym typeface="Franklin Gothic"/>
            </a:endParaRPr>
          </a:p>
          <a:p>
            <a:pPr indent="-298450" lvl="1" marL="914400" rtl="0" algn="just">
              <a:lnSpc>
                <a:spcPct val="150000"/>
              </a:lnSpc>
              <a:spcBef>
                <a:spcPts val="0"/>
              </a:spcBef>
              <a:spcAft>
                <a:spcPts val="0"/>
              </a:spcAft>
              <a:buSzPts val="1100"/>
              <a:buFont typeface="Franklin Gothic"/>
              <a:buChar char="◆"/>
            </a:pPr>
            <a:r>
              <a:rPr lang="es" sz="1100">
                <a:latin typeface="Franklin Gothic"/>
                <a:ea typeface="Franklin Gothic"/>
                <a:cs typeface="Franklin Gothic"/>
                <a:sym typeface="Franklin Gothic"/>
              </a:rPr>
              <a:t>Optimizar el rendimiento según la carga del sistema.</a:t>
            </a:r>
            <a:endParaRPr sz="1100">
              <a:latin typeface="Franklin Gothic"/>
              <a:ea typeface="Franklin Gothic"/>
              <a:cs typeface="Franklin Gothic"/>
              <a:sym typeface="Franklin Gothic"/>
            </a:endParaRPr>
          </a:p>
          <a:p>
            <a:pPr indent="-298450" lvl="1" marL="914400" rtl="0" algn="just">
              <a:lnSpc>
                <a:spcPct val="150000"/>
              </a:lnSpc>
              <a:spcBef>
                <a:spcPts val="0"/>
              </a:spcBef>
              <a:spcAft>
                <a:spcPts val="0"/>
              </a:spcAft>
              <a:buSzPts val="1100"/>
              <a:buChar char="◆"/>
            </a:pPr>
            <a:r>
              <a:rPr lang="es" sz="1100">
                <a:latin typeface="Franklin Gothic"/>
                <a:ea typeface="Franklin Gothic"/>
                <a:cs typeface="Franklin Gothic"/>
                <a:sym typeface="Franklin Gothic"/>
              </a:rPr>
              <a:t>Implementar alertas para los distintos posibles eventos </a:t>
            </a:r>
            <a:r>
              <a:rPr b="1" lang="es" sz="1100">
                <a:latin typeface="Franklin Gothic"/>
                <a:ea typeface="Franklin Gothic"/>
                <a:cs typeface="Franklin Gothic"/>
                <a:sym typeface="Franklin Gothic"/>
              </a:rPr>
              <a:t>(errores, latencia, caídas)</a:t>
            </a:r>
            <a:r>
              <a:rPr lang="es" sz="1100">
                <a:latin typeface="Franklin Gothic"/>
                <a:ea typeface="Franklin Gothic"/>
                <a:cs typeface="Franklin Gothic"/>
                <a:sym typeface="Franklin Gothic"/>
              </a:rPr>
              <a:t>.</a:t>
            </a:r>
            <a:endParaRPr sz="1800">
              <a:latin typeface="Franklin Gothic"/>
              <a:ea typeface="Franklin Gothic"/>
              <a:cs typeface="Franklin Gothic"/>
              <a:sym typeface="Franklin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idx="1" type="body"/>
          </p:nvPr>
        </p:nvSpPr>
        <p:spPr>
          <a:xfrm>
            <a:off x="330767" y="343582"/>
            <a:ext cx="7638000" cy="336000"/>
          </a:xfrm>
          <a:prstGeom prst="rect">
            <a:avLst/>
          </a:prstGeom>
        </p:spPr>
        <p:txBody>
          <a:bodyPr anchorCtr="0" anchor="t" bIns="34275" lIns="67500" spcFirstLastPara="1" rIns="68575" wrap="square" tIns="34275">
            <a:noAutofit/>
          </a:bodyPr>
          <a:lstStyle/>
          <a:p>
            <a:pPr indent="0" lvl="0" marL="0" rtl="0" algn="r">
              <a:lnSpc>
                <a:spcPct val="150000"/>
              </a:lnSpc>
              <a:spcBef>
                <a:spcPts val="1400"/>
              </a:spcBef>
              <a:spcAft>
                <a:spcPts val="400"/>
              </a:spcAft>
              <a:buNone/>
            </a:pPr>
            <a:r>
              <a:rPr lang="es" sz="2500">
                <a:solidFill>
                  <a:schemeClr val="dk1"/>
                </a:solidFill>
              </a:rPr>
              <a:t>Identificación de Riesgos y Plan de Mitigación</a:t>
            </a:r>
            <a:endParaRPr sz="2600"/>
          </a:p>
        </p:txBody>
      </p:sp>
      <p:sp>
        <p:nvSpPr>
          <p:cNvPr id="202" name="Google Shape;202;p38"/>
          <p:cNvSpPr txBox="1"/>
          <p:nvPr/>
        </p:nvSpPr>
        <p:spPr>
          <a:xfrm>
            <a:off x="241600" y="1075425"/>
            <a:ext cx="8580300" cy="3363300"/>
          </a:xfrm>
          <a:prstGeom prst="rect">
            <a:avLst/>
          </a:prstGeom>
          <a:noFill/>
          <a:ln>
            <a:noFill/>
          </a:ln>
        </p:spPr>
        <p:txBody>
          <a:bodyPr anchorCtr="0" anchor="t" bIns="91425" lIns="91425" spcFirstLastPara="1" rIns="91425" wrap="square" tIns="91425">
            <a:spAutoFit/>
          </a:bodyPr>
          <a:lstStyle/>
          <a:p>
            <a:pPr indent="-323850" lvl="0" marL="457200" rtl="0" algn="just">
              <a:lnSpc>
                <a:spcPct val="150000"/>
              </a:lnSpc>
              <a:spcBef>
                <a:spcPts val="0"/>
              </a:spcBef>
              <a:spcAft>
                <a:spcPts val="0"/>
              </a:spcAft>
              <a:buClr>
                <a:schemeClr val="dk1"/>
              </a:buClr>
              <a:buSzPts val="1500"/>
              <a:buFont typeface="Franklin Gothic"/>
              <a:buChar char="➔"/>
            </a:pPr>
            <a:r>
              <a:rPr b="1" lang="es" sz="1500">
                <a:solidFill>
                  <a:schemeClr val="dk1"/>
                </a:solidFill>
                <a:latin typeface="Franklin Gothic"/>
                <a:ea typeface="Franklin Gothic"/>
                <a:cs typeface="Franklin Gothic"/>
                <a:sym typeface="Franklin Gothic"/>
              </a:rPr>
              <a:t>Fallo en la interoperabilidad</a:t>
            </a:r>
            <a:endParaRPr b="1" sz="1500">
              <a:solidFill>
                <a:schemeClr val="dk1"/>
              </a:solidFill>
              <a:latin typeface="Franklin Gothic"/>
              <a:ea typeface="Franklin Gothic"/>
              <a:cs typeface="Franklin Gothic"/>
              <a:sym typeface="Franklin Gothic"/>
            </a:endParaRPr>
          </a:p>
          <a:p>
            <a:pPr indent="-311150" lvl="1" marL="914400" rtl="0" algn="just">
              <a:lnSpc>
                <a:spcPct val="150000"/>
              </a:lnSpc>
              <a:spcBef>
                <a:spcPts val="0"/>
              </a:spcBef>
              <a:spcAft>
                <a:spcPts val="0"/>
              </a:spcAft>
              <a:buClr>
                <a:schemeClr val="dk1"/>
              </a:buClr>
              <a:buSzPts val="1300"/>
              <a:buFont typeface="Franklin Gothic"/>
              <a:buChar char="◆"/>
            </a:pPr>
            <a:r>
              <a:rPr lang="es" sz="1300">
                <a:solidFill>
                  <a:schemeClr val="dk1"/>
                </a:solidFill>
                <a:latin typeface="Franklin Gothic"/>
                <a:ea typeface="Franklin Gothic"/>
                <a:cs typeface="Franklin Gothic"/>
                <a:sym typeface="Franklin Gothic"/>
              </a:rPr>
              <a:t>Pruebas exhaustivas de comunicación entre microservicios.</a:t>
            </a:r>
            <a:endParaRPr b="1" sz="1300">
              <a:solidFill>
                <a:schemeClr val="dk1"/>
              </a:solidFill>
              <a:latin typeface="Franklin Gothic"/>
              <a:ea typeface="Franklin Gothic"/>
              <a:cs typeface="Franklin Gothic"/>
              <a:sym typeface="Franklin Gothic"/>
            </a:endParaRPr>
          </a:p>
          <a:p>
            <a:pPr indent="-323850" lvl="0" marL="457200" rtl="0" algn="just">
              <a:lnSpc>
                <a:spcPct val="150000"/>
              </a:lnSpc>
              <a:spcBef>
                <a:spcPts val="0"/>
              </a:spcBef>
              <a:spcAft>
                <a:spcPts val="0"/>
              </a:spcAft>
              <a:buClr>
                <a:schemeClr val="dk1"/>
              </a:buClr>
              <a:buSzPts val="1500"/>
              <a:buFont typeface="Franklin Gothic"/>
              <a:buChar char="➔"/>
            </a:pPr>
            <a:r>
              <a:rPr b="1" lang="es" sz="1500">
                <a:solidFill>
                  <a:schemeClr val="dk1"/>
                </a:solidFill>
                <a:latin typeface="Franklin Gothic"/>
                <a:ea typeface="Franklin Gothic"/>
                <a:cs typeface="Franklin Gothic"/>
                <a:sym typeface="Franklin Gothic"/>
              </a:rPr>
              <a:t>Interrupción del servicio</a:t>
            </a:r>
            <a:endParaRPr b="1" sz="1500">
              <a:solidFill>
                <a:schemeClr val="dk1"/>
              </a:solidFill>
              <a:latin typeface="Franklin Gothic"/>
              <a:ea typeface="Franklin Gothic"/>
              <a:cs typeface="Franklin Gothic"/>
              <a:sym typeface="Franklin Gothic"/>
            </a:endParaRPr>
          </a:p>
          <a:p>
            <a:pPr indent="-311150" lvl="1" marL="914400" rtl="0" algn="just">
              <a:lnSpc>
                <a:spcPct val="150000"/>
              </a:lnSpc>
              <a:spcBef>
                <a:spcPts val="0"/>
              </a:spcBef>
              <a:spcAft>
                <a:spcPts val="0"/>
              </a:spcAft>
              <a:buClr>
                <a:schemeClr val="dk1"/>
              </a:buClr>
              <a:buSzPts val="1300"/>
              <a:buFont typeface="Times New Roman"/>
              <a:buChar char="◆"/>
            </a:pPr>
            <a:r>
              <a:rPr lang="es" sz="1300">
                <a:solidFill>
                  <a:schemeClr val="dk1"/>
                </a:solidFill>
                <a:latin typeface="Franklin Gothic"/>
                <a:ea typeface="Franklin Gothic"/>
                <a:cs typeface="Franklin Gothic"/>
                <a:sym typeface="Franklin Gothic"/>
              </a:rPr>
              <a:t>Lanzamiento gradual para minimizar interrupciones</a:t>
            </a:r>
            <a:r>
              <a:rPr b="1" lang="es" sz="1300">
                <a:solidFill>
                  <a:schemeClr val="dk1"/>
                </a:solidFill>
                <a:latin typeface="Franklin Gothic"/>
                <a:ea typeface="Franklin Gothic"/>
                <a:cs typeface="Franklin Gothic"/>
                <a:sym typeface="Franklin Gothic"/>
              </a:rPr>
              <a:t> (canary release)</a:t>
            </a:r>
            <a:r>
              <a:rPr lang="es" sz="1300">
                <a:solidFill>
                  <a:schemeClr val="dk1"/>
                </a:solidFill>
                <a:latin typeface="Franklin Gothic"/>
                <a:ea typeface="Franklin Gothic"/>
                <a:cs typeface="Franklin Gothic"/>
                <a:sym typeface="Franklin Gothic"/>
              </a:rPr>
              <a:t>.</a:t>
            </a:r>
            <a:endParaRPr b="1" sz="1300">
              <a:solidFill>
                <a:schemeClr val="dk1"/>
              </a:solidFill>
              <a:latin typeface="Franklin Gothic"/>
              <a:ea typeface="Franklin Gothic"/>
              <a:cs typeface="Franklin Gothic"/>
              <a:sym typeface="Franklin Gothic"/>
            </a:endParaRPr>
          </a:p>
          <a:p>
            <a:pPr indent="-323850" lvl="0" marL="457200" rtl="0" algn="just">
              <a:lnSpc>
                <a:spcPct val="150000"/>
              </a:lnSpc>
              <a:spcBef>
                <a:spcPts val="0"/>
              </a:spcBef>
              <a:spcAft>
                <a:spcPts val="0"/>
              </a:spcAft>
              <a:buClr>
                <a:schemeClr val="dk1"/>
              </a:buClr>
              <a:buSzPts val="1500"/>
              <a:buFont typeface="Franklin Gothic"/>
              <a:buChar char="➔"/>
            </a:pPr>
            <a:r>
              <a:rPr b="1" lang="es" sz="1500">
                <a:solidFill>
                  <a:schemeClr val="dk1"/>
                </a:solidFill>
                <a:latin typeface="Franklin Gothic"/>
                <a:ea typeface="Franklin Gothic"/>
                <a:cs typeface="Franklin Gothic"/>
                <a:sym typeface="Franklin Gothic"/>
              </a:rPr>
              <a:t>Problemas de seguridad</a:t>
            </a:r>
            <a:endParaRPr b="1" sz="1500">
              <a:solidFill>
                <a:schemeClr val="dk1"/>
              </a:solidFill>
              <a:latin typeface="Franklin Gothic"/>
              <a:ea typeface="Franklin Gothic"/>
              <a:cs typeface="Franklin Gothic"/>
              <a:sym typeface="Franklin Gothic"/>
            </a:endParaRPr>
          </a:p>
          <a:p>
            <a:pPr indent="-311150" lvl="1" marL="914400" rtl="0" algn="just">
              <a:lnSpc>
                <a:spcPct val="150000"/>
              </a:lnSpc>
              <a:spcBef>
                <a:spcPts val="0"/>
              </a:spcBef>
              <a:spcAft>
                <a:spcPts val="0"/>
              </a:spcAft>
              <a:buClr>
                <a:schemeClr val="dk1"/>
              </a:buClr>
              <a:buSzPts val="1300"/>
              <a:buFont typeface="Franklin Gothic"/>
              <a:buChar char="◆"/>
            </a:pPr>
            <a:r>
              <a:rPr lang="es" sz="1300">
                <a:solidFill>
                  <a:schemeClr val="dk1"/>
                </a:solidFill>
                <a:latin typeface="Franklin Gothic"/>
                <a:ea typeface="Franklin Gothic"/>
                <a:cs typeface="Franklin Gothic"/>
                <a:sym typeface="Franklin Gothic"/>
              </a:rPr>
              <a:t>Uso de autenticación robusta y auditorías de seguridad.</a:t>
            </a:r>
            <a:endParaRPr b="1" sz="1300">
              <a:solidFill>
                <a:schemeClr val="dk1"/>
              </a:solidFill>
              <a:latin typeface="Franklin Gothic"/>
              <a:ea typeface="Franklin Gothic"/>
              <a:cs typeface="Franklin Gothic"/>
              <a:sym typeface="Franklin Gothic"/>
            </a:endParaRPr>
          </a:p>
          <a:p>
            <a:pPr indent="-323850" lvl="0" marL="457200" rtl="0" algn="just">
              <a:lnSpc>
                <a:spcPct val="150000"/>
              </a:lnSpc>
              <a:spcBef>
                <a:spcPts val="0"/>
              </a:spcBef>
              <a:spcAft>
                <a:spcPts val="0"/>
              </a:spcAft>
              <a:buClr>
                <a:schemeClr val="dk1"/>
              </a:buClr>
              <a:buSzPts val="1500"/>
              <a:buFont typeface="Franklin Gothic"/>
              <a:buChar char="➔"/>
            </a:pPr>
            <a:r>
              <a:rPr b="1" lang="es" sz="1500">
                <a:solidFill>
                  <a:schemeClr val="dk1"/>
                </a:solidFill>
                <a:latin typeface="Franklin Gothic"/>
                <a:ea typeface="Franklin Gothic"/>
                <a:cs typeface="Franklin Gothic"/>
                <a:sym typeface="Franklin Gothic"/>
              </a:rPr>
              <a:t>Costos elevados</a:t>
            </a:r>
            <a:endParaRPr b="1" sz="1500">
              <a:solidFill>
                <a:schemeClr val="dk1"/>
              </a:solidFill>
              <a:latin typeface="Franklin Gothic"/>
              <a:ea typeface="Franklin Gothic"/>
              <a:cs typeface="Franklin Gothic"/>
              <a:sym typeface="Franklin Gothic"/>
            </a:endParaRPr>
          </a:p>
          <a:p>
            <a:pPr indent="-311150" lvl="1" marL="914400" rtl="0" algn="just">
              <a:lnSpc>
                <a:spcPct val="150000"/>
              </a:lnSpc>
              <a:spcBef>
                <a:spcPts val="0"/>
              </a:spcBef>
              <a:spcAft>
                <a:spcPts val="0"/>
              </a:spcAft>
              <a:buClr>
                <a:schemeClr val="dk1"/>
              </a:buClr>
              <a:buSzPts val="1300"/>
              <a:buFont typeface="Franklin Gothic"/>
              <a:buChar char="◆"/>
            </a:pPr>
            <a:r>
              <a:rPr lang="es" sz="1500">
                <a:solidFill>
                  <a:schemeClr val="dk1"/>
                </a:solidFill>
                <a:latin typeface="Franklin Gothic"/>
                <a:ea typeface="Franklin Gothic"/>
                <a:cs typeface="Franklin Gothic"/>
                <a:sym typeface="Franklin Gothic"/>
              </a:rPr>
              <a:t> </a:t>
            </a:r>
            <a:r>
              <a:rPr lang="es" sz="1300">
                <a:solidFill>
                  <a:schemeClr val="dk1"/>
                </a:solidFill>
                <a:latin typeface="Franklin Gothic"/>
                <a:ea typeface="Franklin Gothic"/>
                <a:cs typeface="Franklin Gothic"/>
                <a:sym typeface="Franklin Gothic"/>
              </a:rPr>
              <a:t>Control y optimización del uso de infraestructura en la nube.</a:t>
            </a:r>
            <a:endParaRPr sz="1300">
              <a:solidFill>
                <a:schemeClr val="dk1"/>
              </a:solidFill>
              <a:latin typeface="Franklin Gothic"/>
              <a:ea typeface="Franklin Gothic"/>
              <a:cs typeface="Franklin Gothic"/>
              <a:sym typeface="Franklin Gothic"/>
            </a:endParaRPr>
          </a:p>
          <a:p>
            <a:pPr indent="-323850" lvl="0" marL="457200" rtl="0" algn="just">
              <a:lnSpc>
                <a:spcPct val="150000"/>
              </a:lnSpc>
              <a:spcBef>
                <a:spcPts val="0"/>
              </a:spcBef>
              <a:spcAft>
                <a:spcPts val="0"/>
              </a:spcAft>
              <a:buClr>
                <a:schemeClr val="dk1"/>
              </a:buClr>
              <a:buSzPts val="1500"/>
              <a:buFont typeface="Franklin Gothic"/>
              <a:buChar char="➔"/>
            </a:pPr>
            <a:r>
              <a:rPr b="1" lang="es" sz="1500">
                <a:solidFill>
                  <a:schemeClr val="dk1"/>
                </a:solidFill>
                <a:latin typeface="Franklin Gothic"/>
                <a:ea typeface="Franklin Gothic"/>
                <a:cs typeface="Franklin Gothic"/>
                <a:sym typeface="Franklin Gothic"/>
              </a:rPr>
              <a:t>Pérdida de datos durante la migración</a:t>
            </a:r>
            <a:endParaRPr b="1" sz="1500">
              <a:solidFill>
                <a:schemeClr val="dk1"/>
              </a:solidFill>
              <a:latin typeface="Franklin Gothic"/>
              <a:ea typeface="Franklin Gothic"/>
              <a:cs typeface="Franklin Gothic"/>
              <a:sym typeface="Franklin Gothic"/>
            </a:endParaRPr>
          </a:p>
          <a:p>
            <a:pPr indent="-311150" lvl="1" marL="914400" rtl="0" algn="just">
              <a:lnSpc>
                <a:spcPct val="150000"/>
              </a:lnSpc>
              <a:spcBef>
                <a:spcPts val="0"/>
              </a:spcBef>
              <a:spcAft>
                <a:spcPts val="0"/>
              </a:spcAft>
              <a:buClr>
                <a:schemeClr val="dk1"/>
              </a:buClr>
              <a:buSzPts val="1300"/>
              <a:buFont typeface="Franklin Gothic"/>
              <a:buChar char="◆"/>
            </a:pPr>
            <a:r>
              <a:rPr lang="es" sz="1300">
                <a:solidFill>
                  <a:schemeClr val="dk1"/>
                </a:solidFill>
                <a:latin typeface="Franklin Gothic"/>
                <a:ea typeface="Franklin Gothic"/>
                <a:cs typeface="Franklin Gothic"/>
                <a:sym typeface="Franklin Gothic"/>
              </a:rPr>
              <a:t>Realizar respaldos completos antes de cada migración de componentes</a:t>
            </a:r>
            <a:endParaRPr sz="2000">
              <a:solidFill>
                <a:schemeClr val="dk2"/>
              </a:solidFill>
              <a:latin typeface="Franklin Gothic"/>
              <a:ea typeface="Franklin Gothic"/>
              <a:cs typeface="Franklin Gothic"/>
              <a:sym typeface="Frankli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587537" y="3729038"/>
            <a:ext cx="4102800" cy="668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2300"/>
              <a:buNone/>
            </a:pPr>
            <a:r>
              <a:rPr b="1" lang="es" sz="3000">
                <a:solidFill>
                  <a:schemeClr val="lt1"/>
                </a:solidFill>
              </a:rPr>
              <a:t>Introducción</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nvSpPr>
        <p:spPr>
          <a:xfrm>
            <a:off x="1136075" y="316375"/>
            <a:ext cx="3797100" cy="478500"/>
          </a:xfrm>
          <a:prstGeom prst="rect">
            <a:avLst/>
          </a:prstGeom>
          <a:no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rgbClr val="FFFFFF"/>
              </a:buClr>
              <a:buSzPts val="2300"/>
              <a:buFont typeface="Roboto Condensed"/>
              <a:buNone/>
            </a:pPr>
            <a:r>
              <a:rPr b="1" i="0" lang="es" sz="2500" u="none" cap="none" strike="noStrike"/>
              <a:t>Introducción</a:t>
            </a:r>
            <a:endParaRPr i="0" sz="1500" u="none" cap="none" strike="noStrike"/>
          </a:p>
        </p:txBody>
      </p:sp>
      <p:sp>
        <p:nvSpPr>
          <p:cNvPr id="101" name="Google Shape;101;p21"/>
          <p:cNvSpPr txBox="1"/>
          <p:nvPr/>
        </p:nvSpPr>
        <p:spPr>
          <a:xfrm>
            <a:off x="679950" y="979725"/>
            <a:ext cx="7784100" cy="3536100"/>
          </a:xfrm>
          <a:prstGeom prst="rect">
            <a:avLst/>
          </a:prstGeom>
          <a:noFill/>
          <a:ln>
            <a:noFill/>
          </a:ln>
        </p:spPr>
        <p:txBody>
          <a:bodyPr anchorCtr="0" anchor="t" bIns="68575" lIns="68575" spcFirstLastPara="1" rIns="68575" wrap="square" tIns="68575">
            <a:noAutofit/>
          </a:bodyPr>
          <a:lstStyle/>
          <a:p>
            <a:pPr indent="-317500" lvl="0" marL="457200" marR="161925" rtl="0" algn="just">
              <a:lnSpc>
                <a:spcPct val="115000"/>
              </a:lnSpc>
              <a:spcBef>
                <a:spcPts val="10"/>
              </a:spcBef>
              <a:spcAft>
                <a:spcPts val="0"/>
              </a:spcAft>
              <a:buSzPts val="1400"/>
              <a:buFont typeface="Franklin Gothic"/>
              <a:buChar char="➔"/>
            </a:pPr>
            <a:r>
              <a:rPr lang="es">
                <a:latin typeface="Franklin Gothic"/>
                <a:ea typeface="Franklin Gothic"/>
                <a:cs typeface="Franklin Gothic"/>
                <a:sym typeface="Franklin Gothic"/>
              </a:rPr>
              <a:t>Perfulandia SPA es una empresa chilena emergente, que se ha destacado por ofrecer productos de alta calidad a precios competitivos. Inicialmente, la empresa comenzó con una sucursal en el Barrio Meiggs en Santiago, pero su éxito en ventas tanto al por menor como al por mayor ha llevado a la apertura de nuevas sucursales en Concepción y Viña del Mar. La empresa ahora planea continuar su expansión debido a su crecimiento exponencial y el aumento de nuevos clientes a nivel nacional. Sin embargo, este rápido crecimiento ha revelado las limitaciones de su actual sistema de software monolítico. El sistema ha comenzado a fallar, presentando problemas de rendimiento y disponibilidad que ponen en riesgo las operaciones diarias y la satisfacción del cliente.</a:t>
            </a:r>
            <a:endParaRPr>
              <a:latin typeface="Franklin Gothic"/>
              <a:ea typeface="Franklin Gothic"/>
              <a:cs typeface="Franklin Gothic"/>
              <a:sym typeface="Franklin Gothic"/>
            </a:endParaRPr>
          </a:p>
          <a:p>
            <a:pPr indent="0" lvl="0" marL="0" rtl="0" algn="l">
              <a:spcBef>
                <a:spcPts val="0"/>
              </a:spcBef>
              <a:spcAft>
                <a:spcPts val="0"/>
              </a:spcAft>
              <a:buNone/>
            </a:pPr>
            <a:r>
              <a:t/>
            </a:r>
            <a:endParaRPr sz="1800">
              <a:latin typeface="Franklin Gothic"/>
              <a:ea typeface="Franklin Gothic"/>
              <a:cs typeface="Franklin Gothic"/>
              <a:sym typeface="Frankli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4294967295" type="title"/>
          </p:nvPr>
        </p:nvSpPr>
        <p:spPr>
          <a:xfrm>
            <a:off x="3865425" y="316825"/>
            <a:ext cx="4183800" cy="431400"/>
          </a:xfrm>
          <a:prstGeom prst="rect">
            <a:avLst/>
          </a:prstGeom>
          <a:noFill/>
          <a:ln>
            <a:noFill/>
          </a:ln>
        </p:spPr>
        <p:txBody>
          <a:bodyPr anchorCtr="0" anchor="t" bIns="34275" lIns="68575" spcFirstLastPara="1" rIns="68575" wrap="square" tIns="34275">
            <a:noAutofit/>
          </a:bodyPr>
          <a:lstStyle/>
          <a:p>
            <a:pPr indent="0" lvl="0" marL="0" rtl="0" algn="r">
              <a:lnSpc>
                <a:spcPct val="90000"/>
              </a:lnSpc>
              <a:spcBef>
                <a:spcPts val="0"/>
              </a:spcBef>
              <a:spcAft>
                <a:spcPts val="0"/>
              </a:spcAft>
              <a:buSzPts val="2300"/>
              <a:buNone/>
            </a:pPr>
            <a:r>
              <a:rPr b="1" lang="es" sz="2500">
                <a:solidFill>
                  <a:srgbClr val="000000"/>
                </a:solidFill>
              </a:rPr>
              <a:t>Objetivo</a:t>
            </a:r>
            <a:r>
              <a:rPr b="1" lang="es" sz="2500">
                <a:solidFill>
                  <a:srgbClr val="000000"/>
                </a:solidFill>
              </a:rPr>
              <a:t> </a:t>
            </a:r>
            <a:r>
              <a:rPr b="1" lang="es" sz="2500">
                <a:solidFill>
                  <a:srgbClr val="000000"/>
                </a:solidFill>
              </a:rPr>
              <a:t>del </a:t>
            </a:r>
            <a:r>
              <a:rPr b="1" lang="es" sz="2500">
                <a:solidFill>
                  <a:srgbClr val="000000"/>
                </a:solidFill>
              </a:rPr>
              <a:t>Caso</a:t>
            </a:r>
            <a:endParaRPr sz="3200">
              <a:solidFill>
                <a:srgbClr val="000000"/>
              </a:solidFill>
            </a:endParaRPr>
          </a:p>
        </p:txBody>
      </p:sp>
      <p:sp>
        <p:nvSpPr>
          <p:cNvPr id="107" name="Google Shape;107;p22"/>
          <p:cNvSpPr txBox="1"/>
          <p:nvPr/>
        </p:nvSpPr>
        <p:spPr>
          <a:xfrm>
            <a:off x="679950" y="803700"/>
            <a:ext cx="7784100" cy="3536100"/>
          </a:xfrm>
          <a:prstGeom prst="rect">
            <a:avLst/>
          </a:prstGeom>
          <a:noFill/>
          <a:ln>
            <a:noFill/>
          </a:ln>
        </p:spPr>
        <p:txBody>
          <a:bodyPr anchorCtr="0" anchor="t" bIns="68575" lIns="68575" spcFirstLastPara="1" rIns="68575" wrap="square" tIns="68575">
            <a:noAutofit/>
          </a:bodyPr>
          <a:lstStyle/>
          <a:p>
            <a:pPr indent="-298450" lvl="0" marL="342900" marR="163195" rtl="0" algn="just">
              <a:lnSpc>
                <a:spcPct val="115000"/>
              </a:lnSpc>
              <a:spcBef>
                <a:spcPts val="990"/>
              </a:spcBef>
              <a:spcAft>
                <a:spcPts val="0"/>
              </a:spcAft>
              <a:buSzPts val="2100"/>
              <a:buFont typeface="Franklin Gothic"/>
              <a:buChar char="➔"/>
            </a:pPr>
            <a:r>
              <a:rPr lang="es">
                <a:latin typeface="Franklin Gothic"/>
                <a:ea typeface="Franklin Gothic"/>
                <a:cs typeface="Franklin Gothic"/>
                <a:sym typeface="Franklin Gothic"/>
              </a:rPr>
              <a:t>El objetivo de este caso de estudio es analizar y desarrollar una solución al problema que presenta la empresa, pasando por el análisis, diseño, e implementación de una solución tecnológica que permita a Perfulandia SPA superar las limitaciones de su sistema actual y soportar su continuo crecimiento por medio de la arquitectura de microservicios utilizando un motor de BD MySql.</a:t>
            </a:r>
            <a:endParaRPr sz="2100">
              <a:latin typeface="Franklin Gothic"/>
              <a:ea typeface="Franklin Gothic"/>
              <a:cs typeface="Franklin Gothic"/>
              <a:sym typeface="Franklin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587537" y="3729038"/>
            <a:ext cx="4102800" cy="668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2300"/>
              <a:buNone/>
            </a:pPr>
            <a:r>
              <a:rPr b="1" lang="es" sz="3000">
                <a:solidFill>
                  <a:schemeClr val="lt1"/>
                </a:solidFill>
              </a:rPr>
              <a:t>Análisis de Requerimientos</a:t>
            </a:r>
            <a:endParaRPr b="1" sz="3000">
              <a:solidFill>
                <a:schemeClr val="lt1"/>
              </a:solidFill>
            </a:endParaRPr>
          </a:p>
          <a:p>
            <a:pPr indent="0" lvl="0" marL="0" rtl="0" algn="l">
              <a:lnSpc>
                <a:spcPct val="90000"/>
              </a:lnSpc>
              <a:spcBef>
                <a:spcPts val="0"/>
              </a:spcBef>
              <a:spcAft>
                <a:spcPts val="0"/>
              </a:spcAft>
              <a:buSzPts val="2300"/>
              <a:buNone/>
            </a:pPr>
            <a:r>
              <a:t/>
            </a:r>
            <a:endParaRPr b="1" sz="30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1277626" y="324998"/>
            <a:ext cx="7726800" cy="3360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2300"/>
              <a:buNone/>
            </a:pPr>
            <a:r>
              <a:rPr b="1" lang="es" sz="2500">
                <a:solidFill>
                  <a:srgbClr val="000000"/>
                </a:solidFill>
              </a:rPr>
              <a:t>Requisitos Funcionales</a:t>
            </a:r>
            <a:endParaRPr sz="1700">
              <a:solidFill>
                <a:srgbClr val="000000"/>
              </a:solidFill>
            </a:endParaRPr>
          </a:p>
        </p:txBody>
      </p:sp>
      <p:sp>
        <p:nvSpPr>
          <p:cNvPr id="118" name="Google Shape;118;p24"/>
          <p:cNvSpPr txBox="1"/>
          <p:nvPr/>
        </p:nvSpPr>
        <p:spPr>
          <a:xfrm>
            <a:off x="544500" y="936656"/>
            <a:ext cx="3870300" cy="3714900"/>
          </a:xfrm>
          <a:prstGeom prst="rect">
            <a:avLst/>
          </a:prstGeom>
          <a:noFill/>
          <a:ln>
            <a:noFill/>
          </a:ln>
        </p:spPr>
        <p:txBody>
          <a:bodyPr anchorCtr="0" anchor="t" bIns="68575" lIns="68575" spcFirstLastPara="1" rIns="68575" wrap="square" tIns="68575">
            <a:noAutofit/>
          </a:bodyPr>
          <a:lstStyle/>
          <a:p>
            <a:pPr indent="-234950" lvl="0" marL="342900" rtl="0" algn="just">
              <a:lnSpc>
                <a:spcPct val="150000"/>
              </a:lnSpc>
              <a:spcBef>
                <a:spcPts val="1200"/>
              </a:spcBef>
              <a:spcAft>
                <a:spcPts val="0"/>
              </a:spcAft>
              <a:buSzPts val="1100"/>
              <a:buFont typeface="Times New Roman"/>
              <a:buChar char="➔"/>
            </a:pPr>
            <a:r>
              <a:rPr b="1" lang="es" sz="1100">
                <a:latin typeface="Franklin Gothic"/>
                <a:ea typeface="Franklin Gothic"/>
                <a:cs typeface="Franklin Gothic"/>
                <a:sym typeface="Franklin Gothic"/>
              </a:rPr>
              <a:t>Gestión de usuarios:</a:t>
            </a:r>
            <a:r>
              <a:rPr lang="es" sz="1100">
                <a:latin typeface="Franklin Gothic"/>
                <a:ea typeface="Franklin Gothic"/>
                <a:cs typeface="Franklin Gothic"/>
                <a:sym typeface="Franklin Gothic"/>
              </a:rPr>
              <a:t> El Administrador del Sistema debe poder actualizar, desactivar y eliminar cuentas de usuario, además de definir y administrar permisos según roles.</a:t>
            </a:r>
            <a:endParaRPr sz="1100">
              <a:latin typeface="Franklin Gothic"/>
              <a:ea typeface="Franklin Gothic"/>
              <a:cs typeface="Franklin Gothic"/>
              <a:sym typeface="Franklin Gothic"/>
            </a:endParaRPr>
          </a:p>
          <a:p>
            <a:pPr indent="-234950" lvl="0" marL="342900" rtl="0" algn="just">
              <a:lnSpc>
                <a:spcPct val="150000"/>
              </a:lnSpc>
              <a:spcBef>
                <a:spcPts val="0"/>
              </a:spcBef>
              <a:spcAft>
                <a:spcPts val="0"/>
              </a:spcAft>
              <a:buSzPts val="1100"/>
              <a:buFont typeface="Times New Roman"/>
              <a:buChar char="➔"/>
            </a:pPr>
            <a:r>
              <a:rPr b="1" lang="es" sz="1100">
                <a:latin typeface="Franklin Gothic"/>
                <a:ea typeface="Franklin Gothic"/>
                <a:cs typeface="Franklin Gothic"/>
                <a:sym typeface="Franklin Gothic"/>
              </a:rPr>
              <a:t>Gestión de inventario:</a:t>
            </a:r>
            <a:r>
              <a:rPr lang="es" sz="1100">
                <a:latin typeface="Franklin Gothic"/>
                <a:ea typeface="Franklin Gothic"/>
                <a:cs typeface="Franklin Gothic"/>
                <a:sym typeface="Franklin Gothic"/>
              </a:rPr>
              <a:t>  El Gerente de Sucursal, por una parte, debe poder registrar, actualizar y eliminar productos, y por otra parte, ajustar la cantidad de stock y gestionar la reposición del inventario, además en conjunto con el Empleado de ventas, deben poder consultar la disponibilidad de los productos en tiempo real y buscar productos.</a:t>
            </a:r>
            <a:endParaRPr sz="2300">
              <a:latin typeface="Franklin Gothic"/>
              <a:ea typeface="Franklin Gothic"/>
              <a:cs typeface="Franklin Gothic"/>
              <a:sym typeface="Franklin Gothic"/>
            </a:endParaRPr>
          </a:p>
        </p:txBody>
      </p:sp>
      <p:sp>
        <p:nvSpPr>
          <p:cNvPr id="119" name="Google Shape;119;p24"/>
          <p:cNvSpPr txBox="1"/>
          <p:nvPr/>
        </p:nvSpPr>
        <p:spPr>
          <a:xfrm>
            <a:off x="4736925" y="883056"/>
            <a:ext cx="3870300" cy="3714900"/>
          </a:xfrm>
          <a:prstGeom prst="rect">
            <a:avLst/>
          </a:prstGeom>
          <a:noFill/>
          <a:ln>
            <a:noFill/>
          </a:ln>
        </p:spPr>
        <p:txBody>
          <a:bodyPr anchorCtr="0" anchor="t" bIns="68575" lIns="68575" spcFirstLastPara="1" rIns="68575" wrap="square" tIns="68575">
            <a:noAutofit/>
          </a:bodyPr>
          <a:lstStyle/>
          <a:p>
            <a:pPr indent="-234950" lvl="0" marL="342900" rtl="0" algn="just">
              <a:lnSpc>
                <a:spcPct val="150000"/>
              </a:lnSpc>
              <a:spcBef>
                <a:spcPts val="1200"/>
              </a:spcBef>
              <a:spcAft>
                <a:spcPts val="0"/>
              </a:spcAft>
              <a:buSzPts val="1100"/>
              <a:buFont typeface="Times New Roman"/>
              <a:buChar char="➔"/>
            </a:pPr>
            <a:r>
              <a:rPr b="1" lang="es" sz="1100">
                <a:latin typeface="Franklin Gothic"/>
                <a:ea typeface="Franklin Gothic"/>
                <a:cs typeface="Franklin Gothic"/>
                <a:sym typeface="Franklin Gothic"/>
              </a:rPr>
              <a:t>Gestión de pedidos:</a:t>
            </a:r>
            <a:r>
              <a:rPr lang="es" sz="1100">
                <a:latin typeface="Franklin Gothic"/>
                <a:ea typeface="Franklin Gothic"/>
                <a:cs typeface="Franklin Gothic"/>
                <a:sym typeface="Franklin Gothic"/>
              </a:rPr>
              <a:t> El equipo de logística debe poder planificar y optimizar rutas de entrega para los pedidos locales y regionales, asimismo, debe poder cambiar el estado de los pedidos en el sistema.</a:t>
            </a:r>
            <a:endParaRPr sz="1100">
              <a:latin typeface="Franklin Gothic"/>
              <a:ea typeface="Franklin Gothic"/>
              <a:cs typeface="Franklin Gothic"/>
              <a:sym typeface="Franklin Gothic"/>
            </a:endParaRPr>
          </a:p>
          <a:p>
            <a:pPr indent="-234950" lvl="0" marL="342900" rtl="0" algn="just">
              <a:lnSpc>
                <a:spcPct val="150000"/>
              </a:lnSpc>
              <a:spcBef>
                <a:spcPts val="0"/>
              </a:spcBef>
              <a:spcAft>
                <a:spcPts val="0"/>
              </a:spcAft>
              <a:buSzPts val="1100"/>
              <a:buFont typeface="Times New Roman"/>
              <a:buChar char="➔"/>
            </a:pPr>
            <a:r>
              <a:rPr b="1" lang="es" sz="1100">
                <a:latin typeface="Franklin Gothic"/>
                <a:ea typeface="Franklin Gothic"/>
                <a:cs typeface="Franklin Gothic"/>
                <a:sym typeface="Franklin Gothic"/>
              </a:rPr>
              <a:t>Interacción con clientes:</a:t>
            </a:r>
            <a:r>
              <a:rPr lang="es" sz="1100">
                <a:latin typeface="Franklin Gothic"/>
                <a:ea typeface="Franklin Gothic"/>
                <a:cs typeface="Franklin Gothic"/>
                <a:sym typeface="Franklin Gothic"/>
              </a:rPr>
              <a:t> El usuario debe poder registrarse e iniciar sesión, navegar por la plataforma mediante filtros facilitando la búsqueda de productos, gestionar su carrito de compra, realizar el pedido detallando forma de pago y opciones de envío, consultar su historial de pedidos, gestionar su perfil dentro de la plataforma, contactarse con atención al cliente mediante un chat, ser capaz de calificar y dejar reseñas de los productos, y por último, debe poder aplicar cupones y descuentos ingresando los códigos promocionales durante el proceso de compra.</a:t>
            </a:r>
            <a:endParaRPr b="1" sz="1100">
              <a:latin typeface="Franklin Gothic"/>
              <a:ea typeface="Franklin Gothic"/>
              <a:cs typeface="Franklin Gothic"/>
              <a:sym typeface="Frankli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1277626" y="324998"/>
            <a:ext cx="7726800" cy="3360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2300"/>
              <a:buNone/>
            </a:pPr>
            <a:r>
              <a:rPr b="1" lang="es" sz="2500">
                <a:solidFill>
                  <a:srgbClr val="000000"/>
                </a:solidFill>
              </a:rPr>
              <a:t>Requisitos Funcionales</a:t>
            </a:r>
            <a:endParaRPr sz="1700">
              <a:solidFill>
                <a:srgbClr val="000000"/>
              </a:solidFill>
            </a:endParaRPr>
          </a:p>
        </p:txBody>
      </p:sp>
      <p:sp>
        <p:nvSpPr>
          <p:cNvPr id="125" name="Google Shape;125;p25"/>
          <p:cNvSpPr txBox="1"/>
          <p:nvPr/>
        </p:nvSpPr>
        <p:spPr>
          <a:xfrm>
            <a:off x="544500" y="936656"/>
            <a:ext cx="3870300" cy="3714900"/>
          </a:xfrm>
          <a:prstGeom prst="rect">
            <a:avLst/>
          </a:prstGeom>
          <a:noFill/>
          <a:ln>
            <a:noFill/>
          </a:ln>
        </p:spPr>
        <p:txBody>
          <a:bodyPr anchorCtr="0" anchor="t" bIns="68575" lIns="68575" spcFirstLastPara="1" rIns="68575" wrap="square" tIns="68575">
            <a:noAutofit/>
          </a:bodyPr>
          <a:lstStyle/>
          <a:p>
            <a:pPr indent="-234950" lvl="0" marL="342900" rtl="0" algn="just">
              <a:lnSpc>
                <a:spcPct val="150000"/>
              </a:lnSpc>
              <a:spcBef>
                <a:spcPts val="1200"/>
              </a:spcBef>
              <a:spcAft>
                <a:spcPts val="0"/>
              </a:spcAft>
              <a:buSzPts val="1100"/>
              <a:buFont typeface="Times New Roman"/>
              <a:buChar char="➔"/>
            </a:pPr>
            <a:r>
              <a:rPr b="1" lang="es" sz="1100">
                <a:latin typeface="Franklin Gothic"/>
                <a:ea typeface="Franklin Gothic"/>
                <a:cs typeface="Franklin Gothic"/>
                <a:sym typeface="Franklin Gothic"/>
              </a:rPr>
              <a:t>Proceso de ventas: </a:t>
            </a:r>
            <a:r>
              <a:rPr lang="es" sz="1100">
                <a:latin typeface="Franklin Gothic"/>
                <a:ea typeface="Franklin Gothic"/>
                <a:cs typeface="Franklin Gothic"/>
                <a:sym typeface="Franklin Gothic"/>
              </a:rPr>
              <a:t>El Empleado de Ventas debe poder procesar transacciones, aplicar descuentos, generar facturas, procesar devoluciones y gestionar las reclamaciones de los clientes descontentos.</a:t>
            </a:r>
            <a:endParaRPr sz="1100">
              <a:latin typeface="Franklin Gothic"/>
              <a:ea typeface="Franklin Gothic"/>
              <a:cs typeface="Franklin Gothic"/>
              <a:sym typeface="Franklin Gothic"/>
            </a:endParaRPr>
          </a:p>
          <a:p>
            <a:pPr indent="-234950" lvl="0" marL="342900" rtl="0" algn="just">
              <a:lnSpc>
                <a:spcPct val="150000"/>
              </a:lnSpc>
              <a:spcBef>
                <a:spcPts val="0"/>
              </a:spcBef>
              <a:spcAft>
                <a:spcPts val="0"/>
              </a:spcAft>
              <a:buSzPts val="1100"/>
              <a:buFont typeface="Times New Roman"/>
              <a:buChar char="➔"/>
            </a:pPr>
            <a:r>
              <a:rPr b="1" lang="es" sz="1100">
                <a:latin typeface="Franklin Gothic"/>
                <a:ea typeface="Franklin Gothic"/>
                <a:cs typeface="Franklin Gothic"/>
                <a:sym typeface="Franklin Gothic"/>
              </a:rPr>
              <a:t>Logística y envíos:</a:t>
            </a:r>
            <a:r>
              <a:rPr lang="es" sz="1100">
                <a:latin typeface="Franklin Gothic"/>
                <a:ea typeface="Franklin Gothic"/>
                <a:cs typeface="Franklin Gothic"/>
                <a:sym typeface="Franklin Gothic"/>
              </a:rPr>
              <a:t> El equipo de logística debe poder crear, actualizar y seguir </a:t>
            </a:r>
            <a:r>
              <a:rPr lang="es" sz="1100">
                <a:latin typeface="Franklin Gothic"/>
                <a:ea typeface="Franklin Gothic"/>
                <a:cs typeface="Franklin Gothic"/>
                <a:sym typeface="Franklin Gothic"/>
              </a:rPr>
              <a:t>envios</a:t>
            </a:r>
            <a:r>
              <a:rPr lang="es" sz="1100">
                <a:latin typeface="Franklin Gothic"/>
                <a:ea typeface="Franklin Gothic"/>
                <a:cs typeface="Franklin Gothic"/>
                <a:sym typeface="Franklin Gothic"/>
              </a:rPr>
              <a:t> en todo momento, además, debe poder mantener y actualizar información de proveedores, realizar pedidos de reabastecimiento y gestionar la recepción de mercancías.</a:t>
            </a:r>
            <a:endParaRPr sz="2300">
              <a:latin typeface="Franklin Gothic"/>
              <a:ea typeface="Franklin Gothic"/>
              <a:cs typeface="Franklin Gothic"/>
              <a:sym typeface="Franklin Gothic"/>
            </a:endParaRPr>
          </a:p>
        </p:txBody>
      </p:sp>
      <p:sp>
        <p:nvSpPr>
          <p:cNvPr id="126" name="Google Shape;126;p25"/>
          <p:cNvSpPr txBox="1"/>
          <p:nvPr/>
        </p:nvSpPr>
        <p:spPr>
          <a:xfrm>
            <a:off x="4729275" y="936656"/>
            <a:ext cx="3870300" cy="3714900"/>
          </a:xfrm>
          <a:prstGeom prst="rect">
            <a:avLst/>
          </a:prstGeom>
          <a:noFill/>
          <a:ln>
            <a:noFill/>
          </a:ln>
        </p:spPr>
        <p:txBody>
          <a:bodyPr anchorCtr="0" anchor="t" bIns="68575" lIns="68575" spcFirstLastPara="1" rIns="68575" wrap="square" tIns="68575">
            <a:noAutofit/>
          </a:bodyPr>
          <a:lstStyle/>
          <a:p>
            <a:pPr indent="-234950" lvl="0" marL="342900" rtl="0" algn="just">
              <a:lnSpc>
                <a:spcPct val="150000"/>
              </a:lnSpc>
              <a:spcBef>
                <a:spcPts val="1200"/>
              </a:spcBef>
              <a:spcAft>
                <a:spcPts val="0"/>
              </a:spcAft>
              <a:buSzPts val="1100"/>
              <a:buFont typeface="Times New Roman"/>
              <a:buChar char="➔"/>
            </a:pPr>
            <a:r>
              <a:rPr b="1" lang="es" sz="1100">
                <a:latin typeface="Franklin Gothic"/>
                <a:ea typeface="Franklin Gothic"/>
                <a:cs typeface="Franklin Gothic"/>
                <a:sym typeface="Franklin Gothic"/>
              </a:rPr>
              <a:t>Generación de Reportes: </a:t>
            </a:r>
            <a:r>
              <a:rPr lang="es" sz="1100">
                <a:latin typeface="Franklin Gothic"/>
                <a:ea typeface="Franklin Gothic"/>
                <a:cs typeface="Franklin Gothic"/>
                <a:sym typeface="Franklin Gothic"/>
              </a:rPr>
              <a:t>El Administrador del Sistema debe poder visualizar el estado y rendimiento del sistema, además de recibir alertas sobre posibles fallos, asimismo, el Gerente de Sucursal, debe poder crear reportes de ventas, inventario y rendimiento de sucursal.</a:t>
            </a:r>
            <a:endParaRPr sz="1100">
              <a:latin typeface="Franklin Gothic"/>
              <a:ea typeface="Franklin Gothic"/>
              <a:cs typeface="Franklin Gothic"/>
              <a:sym typeface="Franklin Gothic"/>
            </a:endParaRPr>
          </a:p>
          <a:p>
            <a:pPr indent="-234950" lvl="0" marL="342900" rtl="0" algn="just">
              <a:lnSpc>
                <a:spcPct val="150000"/>
              </a:lnSpc>
              <a:spcBef>
                <a:spcPts val="0"/>
              </a:spcBef>
              <a:spcAft>
                <a:spcPts val="0"/>
              </a:spcAft>
              <a:buSzPts val="1100"/>
              <a:buFont typeface="Times New Roman"/>
              <a:buChar char="➔"/>
            </a:pPr>
            <a:r>
              <a:rPr b="1" lang="es" sz="1100">
                <a:latin typeface="Franklin Gothic"/>
                <a:ea typeface="Franklin Gothic"/>
                <a:cs typeface="Franklin Gothic"/>
                <a:sym typeface="Franklin Gothic"/>
              </a:rPr>
              <a:t>Respaldo y Recuperación de Datos: </a:t>
            </a:r>
            <a:r>
              <a:rPr lang="es" sz="1100">
                <a:latin typeface="Franklin Gothic"/>
                <a:ea typeface="Franklin Gothic"/>
                <a:cs typeface="Franklin Gothic"/>
                <a:sym typeface="Franklin Gothic"/>
              </a:rPr>
              <a:t>El Administrador del Sistema debe poder realizar copias de seguridad periódicas y restaurar datos en caso de pérdida y fallo.</a:t>
            </a:r>
            <a:endParaRPr sz="1100">
              <a:latin typeface="Franklin Gothic"/>
              <a:ea typeface="Franklin Gothic"/>
              <a:cs typeface="Franklin Gothic"/>
              <a:sym typeface="Franklin Gothic"/>
            </a:endParaRPr>
          </a:p>
          <a:p>
            <a:pPr indent="0" lvl="0" marL="342900" rtl="0" algn="just">
              <a:lnSpc>
                <a:spcPct val="100000"/>
              </a:lnSpc>
              <a:spcBef>
                <a:spcPts val="1200"/>
              </a:spcBef>
              <a:spcAft>
                <a:spcPts val="800"/>
              </a:spcAft>
              <a:buNone/>
            </a:pPr>
            <a:r>
              <a:t/>
            </a:r>
            <a:endParaRPr b="1" sz="900">
              <a:latin typeface="Franklin Gothic"/>
              <a:ea typeface="Franklin Gothic"/>
              <a:cs typeface="Franklin Gothic"/>
              <a:sym typeface="Frankli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1277626" y="324998"/>
            <a:ext cx="7726800" cy="3360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2300"/>
              <a:buNone/>
            </a:pPr>
            <a:r>
              <a:rPr b="1" lang="es" sz="2500">
                <a:solidFill>
                  <a:srgbClr val="000000"/>
                </a:solidFill>
              </a:rPr>
              <a:t>Requisitos No Funcionales</a:t>
            </a:r>
            <a:endParaRPr sz="1700">
              <a:solidFill>
                <a:srgbClr val="000000"/>
              </a:solidFill>
            </a:endParaRPr>
          </a:p>
        </p:txBody>
      </p:sp>
      <p:sp>
        <p:nvSpPr>
          <p:cNvPr id="132" name="Google Shape;132;p26"/>
          <p:cNvSpPr txBox="1"/>
          <p:nvPr/>
        </p:nvSpPr>
        <p:spPr>
          <a:xfrm>
            <a:off x="709106" y="978656"/>
            <a:ext cx="7784100" cy="3536100"/>
          </a:xfrm>
          <a:prstGeom prst="rect">
            <a:avLst/>
          </a:prstGeom>
          <a:noFill/>
          <a:ln>
            <a:noFill/>
          </a:ln>
        </p:spPr>
        <p:txBody>
          <a:bodyPr anchorCtr="0" anchor="t" bIns="68575" lIns="68575" spcFirstLastPara="1" rIns="68575" wrap="square" tIns="68575">
            <a:noAutofit/>
          </a:bodyPr>
          <a:lstStyle/>
          <a:p>
            <a:pPr indent="-241300" lvl="0" marL="342900" rtl="0" algn="just">
              <a:lnSpc>
                <a:spcPct val="150000"/>
              </a:lnSpc>
              <a:spcBef>
                <a:spcPts val="1200"/>
              </a:spcBef>
              <a:spcAft>
                <a:spcPts val="0"/>
              </a:spcAft>
              <a:buSzPts val="1200"/>
              <a:buFont typeface="Times New Roman"/>
              <a:buChar char="➔"/>
            </a:pPr>
            <a:r>
              <a:rPr b="1" lang="es" sz="1200">
                <a:latin typeface="Franklin Gothic"/>
                <a:ea typeface="Franklin Gothic"/>
                <a:cs typeface="Franklin Gothic"/>
                <a:sym typeface="Franklin Gothic"/>
              </a:rPr>
              <a:t>Rendimiento: </a:t>
            </a:r>
            <a:r>
              <a:rPr lang="es" sz="1200">
                <a:latin typeface="Franklin Gothic"/>
                <a:ea typeface="Franklin Gothic"/>
                <a:cs typeface="Franklin Gothic"/>
                <a:sym typeface="Franklin Gothic"/>
              </a:rPr>
              <a:t>El sistema debe ser capaz de hacer varias transacciones de manera simultánea.</a:t>
            </a:r>
            <a:endParaRPr sz="1200">
              <a:latin typeface="Franklin Gothic"/>
              <a:ea typeface="Franklin Gothic"/>
              <a:cs typeface="Franklin Gothic"/>
              <a:sym typeface="Franklin Gothic"/>
            </a:endParaRPr>
          </a:p>
          <a:p>
            <a:pPr indent="-241300" lvl="0" marL="342900" rtl="0" algn="just">
              <a:lnSpc>
                <a:spcPct val="150000"/>
              </a:lnSpc>
              <a:spcBef>
                <a:spcPts val="0"/>
              </a:spcBef>
              <a:spcAft>
                <a:spcPts val="0"/>
              </a:spcAft>
              <a:buSzPts val="1200"/>
              <a:buFont typeface="Times New Roman"/>
              <a:buChar char="➔"/>
            </a:pPr>
            <a:r>
              <a:rPr b="1" lang="es" sz="1200">
                <a:latin typeface="Franklin Gothic"/>
                <a:ea typeface="Franklin Gothic"/>
                <a:cs typeface="Franklin Gothic"/>
                <a:sym typeface="Franklin Gothic"/>
              </a:rPr>
              <a:t>Escalabilidad:</a:t>
            </a:r>
            <a:r>
              <a:rPr lang="es" sz="1200">
                <a:latin typeface="Franklin Gothic"/>
                <a:ea typeface="Franklin Gothic"/>
                <a:cs typeface="Franklin Gothic"/>
                <a:sym typeface="Franklin Gothic"/>
              </a:rPr>
              <a:t> Debe poseer una arquitectura adecuada para soportar el eventual crecimiento de la tienda.</a:t>
            </a:r>
            <a:endParaRPr sz="1200">
              <a:latin typeface="Franklin Gothic"/>
              <a:ea typeface="Franklin Gothic"/>
              <a:cs typeface="Franklin Gothic"/>
              <a:sym typeface="Franklin Gothic"/>
            </a:endParaRPr>
          </a:p>
          <a:p>
            <a:pPr indent="-241300" lvl="0" marL="342900" rtl="0" algn="just">
              <a:lnSpc>
                <a:spcPct val="150000"/>
              </a:lnSpc>
              <a:spcBef>
                <a:spcPts val="0"/>
              </a:spcBef>
              <a:spcAft>
                <a:spcPts val="0"/>
              </a:spcAft>
              <a:buSzPts val="1200"/>
              <a:buFont typeface="Times New Roman"/>
              <a:buChar char="➔"/>
            </a:pPr>
            <a:r>
              <a:rPr b="1" lang="es" sz="1200">
                <a:latin typeface="Franklin Gothic"/>
                <a:ea typeface="Franklin Gothic"/>
                <a:cs typeface="Franklin Gothic"/>
                <a:sym typeface="Franklin Gothic"/>
              </a:rPr>
              <a:t>Disponibilidad: </a:t>
            </a:r>
            <a:r>
              <a:rPr lang="es" sz="1200">
                <a:latin typeface="Franklin Gothic"/>
                <a:ea typeface="Franklin Gothic"/>
                <a:cs typeface="Franklin Gothic"/>
                <a:sym typeface="Franklin Gothic"/>
              </a:rPr>
              <a:t>El sistema debe estar operativo el 99% del tiempo con redundancia y recuperación de datos en caso de falla.</a:t>
            </a:r>
            <a:endParaRPr sz="1200">
              <a:latin typeface="Franklin Gothic"/>
              <a:ea typeface="Franklin Gothic"/>
              <a:cs typeface="Franklin Gothic"/>
              <a:sym typeface="Franklin Gothic"/>
            </a:endParaRPr>
          </a:p>
          <a:p>
            <a:pPr indent="-241300" lvl="0" marL="342900" rtl="0" algn="just">
              <a:lnSpc>
                <a:spcPct val="150000"/>
              </a:lnSpc>
              <a:spcBef>
                <a:spcPts val="0"/>
              </a:spcBef>
              <a:spcAft>
                <a:spcPts val="0"/>
              </a:spcAft>
              <a:buSzPts val="1200"/>
              <a:buFont typeface="Times New Roman"/>
              <a:buChar char="➔"/>
            </a:pPr>
            <a:r>
              <a:rPr b="1" lang="es" sz="1200">
                <a:latin typeface="Franklin Gothic"/>
                <a:ea typeface="Franklin Gothic"/>
                <a:cs typeface="Franklin Gothic"/>
                <a:sym typeface="Franklin Gothic"/>
              </a:rPr>
              <a:t>Seguridad:</a:t>
            </a:r>
            <a:r>
              <a:rPr lang="es" sz="1200">
                <a:latin typeface="Franklin Gothic"/>
                <a:ea typeface="Franklin Gothic"/>
                <a:cs typeface="Franklin Gothic"/>
                <a:sym typeface="Franklin Gothic"/>
              </a:rPr>
              <a:t> El sistema debe tener implementado un método de autenticación segura, también debe hacer uso de encriptación de contraseñas y datos sensibles, además de poseer control de acceso basado en roles asignados previamente.</a:t>
            </a:r>
            <a:endParaRPr sz="1200">
              <a:latin typeface="Franklin Gothic"/>
              <a:ea typeface="Franklin Gothic"/>
              <a:cs typeface="Franklin Gothic"/>
              <a:sym typeface="Franklin Gothic"/>
            </a:endParaRPr>
          </a:p>
          <a:p>
            <a:pPr indent="-241300" lvl="0" marL="342900" rtl="0" algn="just">
              <a:lnSpc>
                <a:spcPct val="150000"/>
              </a:lnSpc>
              <a:spcBef>
                <a:spcPts val="0"/>
              </a:spcBef>
              <a:spcAft>
                <a:spcPts val="0"/>
              </a:spcAft>
              <a:buSzPts val="1200"/>
              <a:buFont typeface="Times New Roman"/>
              <a:buChar char="➔"/>
            </a:pPr>
            <a:r>
              <a:rPr b="1" lang="es" sz="1200">
                <a:latin typeface="Franklin Gothic"/>
                <a:ea typeface="Franklin Gothic"/>
                <a:cs typeface="Franklin Gothic"/>
                <a:sym typeface="Franklin Gothic"/>
              </a:rPr>
              <a:t>Interoperabilidad:</a:t>
            </a:r>
            <a:r>
              <a:rPr lang="es" sz="1200">
                <a:latin typeface="Franklin Gothic"/>
                <a:ea typeface="Franklin Gothic"/>
                <a:cs typeface="Franklin Gothic"/>
                <a:sym typeface="Franklin Gothic"/>
              </a:rPr>
              <a:t> El sistema debe tener la capacidad de comunicarse de manera interna entre aplicaciones y eventos para lograr la integración entre microservicios.</a:t>
            </a:r>
            <a:endParaRPr b="1" sz="1600">
              <a:latin typeface="Franklin Gothic"/>
              <a:ea typeface="Franklin Gothic"/>
              <a:cs typeface="Franklin Gothic"/>
              <a:sym typeface="Franklin Gothic"/>
            </a:endParaRPr>
          </a:p>
          <a:p>
            <a:pPr indent="0" lvl="0" marL="0" rtl="0" algn="l">
              <a:lnSpc>
                <a:spcPct val="100000"/>
              </a:lnSpc>
              <a:spcBef>
                <a:spcPts val="1200"/>
              </a:spcBef>
              <a:spcAft>
                <a:spcPts val="0"/>
              </a:spcAft>
              <a:buNone/>
            </a:pPr>
            <a:r>
              <a:t/>
            </a:r>
            <a:endParaRPr sz="1800">
              <a:latin typeface="Franklin Gothic"/>
              <a:ea typeface="Franklin Gothic"/>
              <a:cs typeface="Franklin Gothic"/>
              <a:sym typeface="Franklin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