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FB7-AF62-4E97-AAD1-FC64C76CC2B6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AAEF-F9E3-4F66-B659-EA2BC4F52E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47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FB7-AF62-4E97-AAD1-FC64C76CC2B6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AAEF-F9E3-4F66-B659-EA2BC4F52E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15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FB7-AF62-4E97-AAD1-FC64C76CC2B6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AAEF-F9E3-4F66-B659-EA2BC4F52E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810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FB7-AF62-4E97-AAD1-FC64C76CC2B6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AAEF-F9E3-4F66-B659-EA2BC4F52E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16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FB7-AF62-4E97-AAD1-FC64C76CC2B6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AAEF-F9E3-4F66-B659-EA2BC4F52E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28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FB7-AF62-4E97-AAD1-FC64C76CC2B6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AAEF-F9E3-4F66-B659-EA2BC4F52E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12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FB7-AF62-4E97-AAD1-FC64C76CC2B6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AAEF-F9E3-4F66-B659-EA2BC4F52E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06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FB7-AF62-4E97-AAD1-FC64C76CC2B6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AAEF-F9E3-4F66-B659-EA2BC4F52E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910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FB7-AF62-4E97-AAD1-FC64C76CC2B6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AAEF-F9E3-4F66-B659-EA2BC4F52E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295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FB7-AF62-4E97-AAD1-FC64C76CC2B6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AAEF-F9E3-4F66-B659-EA2BC4F52E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6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FB7-AF62-4E97-AAD1-FC64C76CC2B6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AAEF-F9E3-4F66-B659-EA2BC4F52E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72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515">
              <a:schemeClr val="bg1"/>
            </a:gs>
            <a:gs pos="43000">
              <a:schemeClr val="bg1"/>
            </a:gs>
            <a:gs pos="18000">
              <a:srgbClr val="92D050"/>
            </a:gs>
            <a:gs pos="100000">
              <a:srgbClr val="FF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94FB7-AF62-4E97-AAD1-FC64C76CC2B6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AAEF-F9E3-4F66-B659-EA2BC4F52E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41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39221A-0BAC-4ABE-84B6-96D9AD4EF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F7D193-7F16-42F9-A438-F584828DC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20331"/>
            <a:ext cx="12192000" cy="1616529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it-IT" sz="1200" b="1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Torino 2021</a:t>
            </a:r>
          </a:p>
          <a:p>
            <a:pPr algn="l"/>
            <a:r>
              <a:rPr lang="it-IT" sz="3600" b="1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STORIA</a:t>
            </a:r>
          </a:p>
          <a:p>
            <a:pPr algn="l">
              <a:spcBef>
                <a:spcPts val="450"/>
              </a:spcBef>
            </a:pPr>
            <a:r>
              <a:rPr lang="it-IT" sz="2100" b="1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I PARTIGIANI</a:t>
            </a:r>
          </a:p>
          <a:p>
            <a:pPr algn="l">
              <a:spcBef>
                <a:spcPts val="450"/>
              </a:spcBef>
            </a:pPr>
            <a:r>
              <a:rPr lang="it-IT" sz="2100" b="1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 </a:t>
            </a:r>
          </a:p>
          <a:p>
            <a:pPr algn="l">
              <a:spcBef>
                <a:spcPts val="450"/>
              </a:spcBef>
            </a:pPr>
            <a:r>
              <a:rPr lang="it-IT" sz="135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</a:t>
            </a:r>
            <a:r>
              <a:rPr lang="it-IT" sz="1350" b="1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Daniel </a:t>
            </a:r>
            <a:r>
              <a:rPr lang="it-IT" sz="1350" b="1" dirty="0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Dettoli &amp; Cristian </a:t>
            </a:r>
            <a:r>
              <a:rPr lang="it-IT" sz="1350" b="1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Sciannimanica</a:t>
            </a:r>
            <a:endParaRPr lang="it-IT" sz="1350" b="1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EE89E37-06DC-4005-90A4-01FB9E92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696" y="79716"/>
            <a:ext cx="1518545" cy="8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2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39221A-0BAC-4ABE-84B6-96D9AD4EF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F7D193-7F16-42F9-A438-F584828DC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76449"/>
            <a:ext cx="11698013" cy="4908786"/>
          </a:xfrm>
        </p:spPr>
        <p:txBody>
          <a:bodyPr anchor="b">
            <a:normAutofit lnSpcReduction="10000"/>
          </a:bodyPr>
          <a:lstStyle/>
          <a:p>
            <a:pPr algn="l">
              <a:spcBef>
                <a:spcPts val="450"/>
              </a:spcBef>
            </a:pPr>
            <a:endParaRPr lang="it-IT" sz="2500" b="1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pPr algn="l">
              <a:spcBef>
                <a:spcPts val="450"/>
              </a:spcBef>
            </a:pPr>
            <a:r>
              <a:rPr lang="it-IT" sz="2500" b="1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PARTIGIANO </a:t>
            </a:r>
          </a:p>
          <a:p>
            <a:pPr algn="l">
              <a:spcBef>
                <a:spcPts val="450"/>
              </a:spcBef>
            </a:pPr>
            <a:r>
              <a:rPr lang="it-IT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Appartenente a formazioni irregolari armate in un territorio invaso dal nemico.</a:t>
            </a:r>
          </a:p>
          <a:p>
            <a:pPr algn="l">
              <a:spcBef>
                <a:spcPts val="450"/>
              </a:spcBef>
            </a:pPr>
            <a:endParaRPr lang="it-IT" sz="25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pPr lvl="1" algn="l">
              <a:spcBef>
                <a:spcPts val="450"/>
              </a:spcBef>
            </a:pPr>
            <a:r>
              <a:rPr lang="it-IT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Origine delle formazioni partigiane ebbero due percorsi, intrecciati tra loro:</a:t>
            </a:r>
          </a:p>
          <a:p>
            <a:pPr lvl="1" algn="l">
              <a:spcBef>
                <a:spcPts val="450"/>
              </a:spcBef>
            </a:pPr>
            <a:endParaRPr lang="it-IT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pPr marL="1200150" lvl="2" indent="-285750" algn="l">
              <a:spcBef>
                <a:spcPts val="450"/>
              </a:spcBef>
              <a:buSzPct val="150000"/>
              <a:buFont typeface="Arial" panose="020B0604020202020204" pitchFamily="34" charset="0"/>
              <a:buChar char="•"/>
            </a:pPr>
            <a:r>
              <a:rPr lang="it-IT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Uno politico antifascista origine autunno </a:t>
            </a:r>
            <a:r>
              <a:rPr lang="it-IT" b="1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1943</a:t>
            </a:r>
            <a:r>
              <a:rPr lang="it-IT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la Direzione del PCI (Partito comunista Italiano) dette indicazioni di costruire unità strutturate e così nacquero i «Battaglioni Garibaldi»  </a:t>
            </a:r>
          </a:p>
          <a:p>
            <a:pPr marL="1200150" lvl="2" indent="-285750" algn="l">
              <a:spcBef>
                <a:spcPts val="450"/>
              </a:spcBef>
              <a:buSzPct val="150000"/>
              <a:buFont typeface="Arial" panose="020B0604020202020204" pitchFamily="34" charset="0"/>
              <a:buChar char="•"/>
            </a:pPr>
            <a:r>
              <a:rPr lang="it-IT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Uno militare </a:t>
            </a:r>
          </a:p>
          <a:p>
            <a:pPr marL="742950" lvl="1" indent="-285750" algn="l">
              <a:spcBef>
                <a:spcPts val="450"/>
              </a:spcBef>
              <a:buFont typeface="Wingdings" panose="05000000000000000000" pitchFamily="2" charset="2"/>
              <a:buChar char="Ø"/>
            </a:pPr>
            <a:endParaRPr lang="it-IT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pPr marL="800100" lvl="1" indent="-342900" algn="l">
              <a:spcBef>
                <a:spcPts val="450"/>
              </a:spcBef>
              <a:buFont typeface="Wingdings" panose="05000000000000000000" pitchFamily="2" charset="2"/>
              <a:buChar char="§"/>
            </a:pPr>
            <a:r>
              <a:rPr lang="it-IT" sz="21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Dettero</a:t>
            </a:r>
            <a:r>
              <a:rPr lang="it-IT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vita nella storia contemporanea al fenomeno politico-militare della Resistenza   </a:t>
            </a:r>
          </a:p>
          <a:p>
            <a:pPr marL="1200150" lvl="2" indent="-285750" algn="l">
              <a:spcBef>
                <a:spcPts val="450"/>
              </a:spcBef>
              <a:buFont typeface="Wingdings" panose="05000000000000000000" pitchFamily="2" charset="2"/>
              <a:buChar char="q"/>
            </a:pPr>
            <a:r>
              <a:rPr lang="it-IT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1943-1944          3.800 unità</a:t>
            </a:r>
          </a:p>
          <a:p>
            <a:pPr marL="1200150" lvl="2" indent="-285750" algn="l">
              <a:spcBef>
                <a:spcPts val="450"/>
              </a:spcBef>
              <a:buFont typeface="Wingdings" panose="05000000000000000000" pitchFamily="2" charset="2"/>
              <a:buChar char="q"/>
            </a:pPr>
            <a:r>
              <a:rPr lang="it-IT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1944 	                12.600 unità</a:t>
            </a:r>
          </a:p>
          <a:p>
            <a:pPr marL="1200150" lvl="2" indent="-285750" algn="l">
              <a:spcBef>
                <a:spcPts val="450"/>
              </a:spcBef>
              <a:buFont typeface="Wingdings" panose="05000000000000000000" pitchFamily="2" charset="2"/>
              <a:buChar char="q"/>
            </a:pPr>
            <a:r>
              <a:rPr lang="it-IT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1944 [estate]  70.000 unita </a:t>
            </a:r>
          </a:p>
          <a:p>
            <a:pPr marL="1200150" lvl="2" indent="-285750" algn="l">
              <a:spcBef>
                <a:spcPts val="450"/>
              </a:spcBef>
              <a:buFont typeface="Wingdings" panose="05000000000000000000" pitchFamily="2" charset="2"/>
              <a:buChar char="q"/>
            </a:pPr>
            <a:r>
              <a:rPr lang="it-IT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1945 25 aprile 80.000 unità</a:t>
            </a:r>
          </a:p>
          <a:p>
            <a:pPr algn="l">
              <a:spcBef>
                <a:spcPts val="450"/>
              </a:spcBef>
            </a:pPr>
            <a:endParaRPr lang="it-IT" sz="1350" b="1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EE89E37-06DC-4005-90A4-01FB9E92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696" y="79716"/>
            <a:ext cx="1518545" cy="8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4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39221A-0BAC-4ABE-84B6-96D9AD4EF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5922" y="1122363"/>
            <a:ext cx="5982077" cy="2146131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F7D193-7F16-42F9-A438-F584828DC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52984"/>
            <a:ext cx="5632314" cy="948019"/>
          </a:xfrm>
        </p:spPr>
        <p:txBody>
          <a:bodyPr anchor="b">
            <a:normAutofit/>
          </a:bodyPr>
          <a:lstStyle/>
          <a:p>
            <a:pPr algn="l">
              <a:spcBef>
                <a:spcPts val="450"/>
              </a:spcBef>
            </a:pPr>
            <a:r>
              <a:rPr lang="it-IT" sz="23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Monumento dedicato ai partigiani</a:t>
            </a:r>
          </a:p>
          <a:p>
            <a:pPr algn="l">
              <a:spcBef>
                <a:spcPts val="450"/>
              </a:spcBef>
            </a:pPr>
            <a:r>
              <a:rPr lang="it-IT" sz="23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Via Vittorio Veneto a Nichelino.</a:t>
            </a:r>
            <a:endParaRPr lang="it-IT" sz="135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EE89E37-06DC-4005-90A4-01FB9E92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696" y="79716"/>
            <a:ext cx="1518545" cy="89673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64E17C5-0EEF-424D-99BF-5A7767126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9" y="1382694"/>
            <a:ext cx="4582164" cy="4747498"/>
          </a:xfrm>
          <a:prstGeom prst="rect">
            <a:avLst/>
          </a:prstGeom>
        </p:spPr>
      </p:pic>
      <p:pic>
        <p:nvPicPr>
          <p:cNvPr id="7" name="Immagine 6" descr="Immagine che contiene esterni, edificio, vecchio, persone&#10;&#10;Descrizione generata automaticamente">
            <a:extLst>
              <a:ext uri="{FF2B5EF4-FFF2-40B4-BE49-F238E27FC236}">
                <a16:creationId xmlns:a16="http://schemas.microsoft.com/office/drawing/2014/main" id="{FA254DF0-BBD8-46AA-A2EE-7A35709F7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656" y="1966850"/>
            <a:ext cx="4876800" cy="345757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4C12486D-8A82-470E-80B4-020A739BF0C3}"/>
              </a:ext>
            </a:extLst>
          </p:cNvPr>
          <p:cNvSpPr/>
          <p:nvPr/>
        </p:nvSpPr>
        <p:spPr>
          <a:xfrm>
            <a:off x="8375904" y="5424425"/>
            <a:ext cx="3202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</a:pPr>
            <a:endParaRPr lang="it-IT" b="1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22A20C0-6A92-4590-88C5-5B28AE0D9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677" y="210189"/>
            <a:ext cx="3086531" cy="708697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DC7426A3-CE9A-446C-B034-936D1D5E894D}"/>
              </a:ext>
            </a:extLst>
          </p:cNvPr>
          <p:cNvSpPr/>
          <p:nvPr/>
        </p:nvSpPr>
        <p:spPr>
          <a:xfrm>
            <a:off x="4860657" y="1106972"/>
            <a:ext cx="7030493" cy="1079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50"/>
              </a:spcBef>
            </a:pPr>
            <a:r>
              <a:rPr lang="it-IT" sz="12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L’ANPI, Associazione Nazionale Partigiani d’Italia, con i suoi oltre 120.000 iscritti, è tra le più grandi associazioni combattentistiche presenti e attive oggi nel Paese. Fu costituita il 6 giugno 1944, a Roma, dal CLN del Centro Italia, mentre il Nord era ancora sotto l’occupazione nazifascista.</a:t>
            </a:r>
          </a:p>
          <a:p>
            <a:pPr algn="just">
              <a:spcBef>
                <a:spcPts val="450"/>
              </a:spcBef>
            </a:pPr>
            <a:endParaRPr lang="it-IT" sz="1200" b="1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A56BDF6-BF0E-45CC-BC0F-F5EFDEB59788}"/>
              </a:ext>
            </a:extLst>
          </p:cNvPr>
          <p:cNvSpPr/>
          <p:nvPr/>
        </p:nvSpPr>
        <p:spPr>
          <a:xfrm>
            <a:off x="4779161" y="5474027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450"/>
              </a:spcBef>
            </a:pPr>
            <a:r>
              <a:rPr lang="it-IT" sz="11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Partigiani di Nichelino liberano il 25 aprile 1945 Torino Piazza Vittorio</a:t>
            </a:r>
            <a:endParaRPr lang="it-IT" sz="1100" b="1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19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39221A-0BAC-4ABE-84B6-96D9AD4EF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5922" y="1122363"/>
            <a:ext cx="5982077" cy="2146131"/>
          </a:xfrm>
        </p:spPr>
        <p:txBody>
          <a:bodyPr/>
          <a:lstStyle/>
          <a:p>
            <a:r>
              <a:rPr lang="en-US"/>
              <a:t/>
            </a:r>
            <a:br>
              <a:rPr lang="en-US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F7D193-7F16-42F9-A438-F584828DC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596" y="1122363"/>
            <a:ext cx="6322460" cy="3823878"/>
          </a:xfrm>
        </p:spPr>
        <p:txBody>
          <a:bodyPr anchor="b">
            <a:noAutofit/>
          </a:bodyPr>
          <a:lstStyle/>
          <a:p>
            <a:pPr algn="l">
              <a:spcBef>
                <a:spcPts val="450"/>
              </a:spcBef>
            </a:pPr>
            <a:endParaRPr lang="it-IT" sz="16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pPr algn="l">
              <a:spcBef>
                <a:spcPts val="450"/>
              </a:spcBef>
            </a:pPr>
            <a:endParaRPr lang="it-IT" sz="16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pPr algn="l">
              <a:spcBef>
                <a:spcPts val="450"/>
              </a:spcBef>
            </a:pPr>
            <a:endParaRPr lang="it-IT" sz="16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pPr algn="l">
              <a:spcBef>
                <a:spcPts val="450"/>
              </a:spcBef>
            </a:pPr>
            <a:endParaRPr lang="it-IT" sz="16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pPr algn="l">
              <a:spcBef>
                <a:spcPts val="450"/>
              </a:spcBef>
            </a:pPr>
            <a:endParaRPr lang="it-IT" sz="16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pPr algn="l">
              <a:spcBef>
                <a:spcPts val="450"/>
              </a:spcBef>
            </a:pPr>
            <a:endParaRPr lang="it-IT" sz="16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pPr algn="l">
              <a:spcBef>
                <a:spcPts val="450"/>
              </a:spcBef>
            </a:pPr>
            <a:endParaRPr lang="it-IT" sz="16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pPr algn="l">
              <a:spcBef>
                <a:spcPts val="450"/>
              </a:spcBef>
            </a:pPr>
            <a:endParaRPr lang="it-IT" sz="16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pPr algn="l">
              <a:spcBef>
                <a:spcPts val="450"/>
              </a:spcBef>
            </a:pPr>
            <a:r>
              <a:rPr lang="it-IT" sz="1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Paolo Ruffino, </a:t>
            </a:r>
          </a:p>
          <a:p>
            <a:pPr algn="l">
              <a:spcBef>
                <a:spcPts val="450"/>
              </a:spcBef>
            </a:pPr>
            <a:r>
              <a:rPr lang="it-IT" sz="1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partigiano garibaldino combattente reduce, 94 anni compiuti una figura storica per Nichelino, l'ultima memoria della lotta al fascismo nella guerra. </a:t>
            </a:r>
          </a:p>
          <a:p>
            <a:pPr algn="l">
              <a:spcBef>
                <a:spcPts val="450"/>
              </a:spcBef>
            </a:pPr>
            <a:r>
              <a:rPr lang="it-IT" sz="1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Una disponibilità eccezionale partecipava tutti gli anni ad ogni manifestazione del 25 aprile e civica  progetto non dimenticare era presente nelle scuole con le sue lezioni di storia vissuta.</a:t>
            </a:r>
          </a:p>
          <a:p>
            <a:pPr algn="l">
              <a:spcBef>
                <a:spcPts val="450"/>
              </a:spcBef>
            </a:pPr>
            <a:r>
              <a:rPr lang="it-IT" sz="1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Nell'ultimo, in pieno </a:t>
            </a:r>
            <a:r>
              <a:rPr lang="it-IT" sz="1600" dirty="0" err="1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Covid</a:t>
            </a:r>
            <a:r>
              <a:rPr lang="it-IT" sz="1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, aveva comunque voluto dare il suo contributo con un discorso via Facebook dove ricordava le battaglie sui monti contro gli invasori tedeschi. </a:t>
            </a:r>
          </a:p>
          <a:p>
            <a:pPr algn="l">
              <a:spcBef>
                <a:spcPts val="450"/>
              </a:spcBef>
            </a:pPr>
            <a:endParaRPr lang="it-IT" sz="16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pPr algn="l">
              <a:spcBef>
                <a:spcPts val="450"/>
              </a:spcBef>
            </a:pPr>
            <a:r>
              <a:rPr lang="it-IT" sz="1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Lascia un vuoto enorme in città:  deceduto per malore 09.12.2020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EE89E37-06DC-4005-90A4-01FB9E92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696" y="79716"/>
            <a:ext cx="1518545" cy="89673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57280B3-75D6-4AA1-A812-0D6B19448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0" y="268225"/>
            <a:ext cx="4594776" cy="264566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C898FE2-5784-4813-AA8A-CC7D14ABC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5" y="3429000"/>
            <a:ext cx="4594776" cy="300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0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39221A-0BAC-4ABE-84B6-96D9AD4EF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5922" y="1122363"/>
            <a:ext cx="5982077" cy="2146131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F7D193-7F16-42F9-A438-F584828DC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2936" y="1122362"/>
            <a:ext cx="6322460" cy="2146132"/>
          </a:xfrm>
        </p:spPr>
        <p:txBody>
          <a:bodyPr anchor="b">
            <a:normAutofit/>
          </a:bodyPr>
          <a:lstStyle/>
          <a:p>
            <a:pPr algn="l"/>
            <a:r>
              <a:rPr lang="it-IT" b="1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Per i morti della Resistenza</a:t>
            </a:r>
          </a:p>
          <a:p>
            <a:pPr algn="l"/>
            <a:r>
              <a:rPr lang="it-IT" sz="18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Qui vivono per sempre</a:t>
            </a:r>
          </a:p>
          <a:p>
            <a:pPr algn="l"/>
            <a:r>
              <a:rPr lang="it-IT" sz="18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gli occhi che furono chiusi alla luce</a:t>
            </a:r>
          </a:p>
          <a:p>
            <a:pPr algn="l"/>
            <a:r>
              <a:rPr lang="it-IT" sz="18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perché tutti li avessero aperti</a:t>
            </a:r>
          </a:p>
          <a:p>
            <a:pPr algn="l"/>
            <a:r>
              <a:rPr lang="it-IT" sz="18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per sempre alla luce.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EE89E37-06DC-4005-90A4-01FB9E92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696" y="79716"/>
            <a:ext cx="1518545" cy="89673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1381E8C-C899-470B-BB34-94F9A838E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97" y="1122362"/>
            <a:ext cx="4529195" cy="4586769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F4D41C53-6C68-4D6D-8510-6B22148DEA52}"/>
              </a:ext>
            </a:extLst>
          </p:cNvPr>
          <p:cNvSpPr/>
          <p:nvPr/>
        </p:nvSpPr>
        <p:spPr>
          <a:xfrm>
            <a:off x="312789" y="5861093"/>
            <a:ext cx="1625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b="1" dirty="0"/>
              <a:t>Giuseppe Ungaretti</a:t>
            </a:r>
            <a:endParaRPr lang="it-IT" sz="1000" b="1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19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281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ABBvoice</vt:lpstr>
      <vt:lpstr>Arial</vt:lpstr>
      <vt:lpstr>Calibri</vt:lpstr>
      <vt:lpstr>Calibri Light</vt:lpstr>
      <vt:lpstr>Wingdings</vt:lpstr>
      <vt:lpstr>Tema di Office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Giuseppe Dettoli</dc:creator>
  <cp:lastModifiedBy>Admin</cp:lastModifiedBy>
  <cp:revision>17</cp:revision>
  <dcterms:created xsi:type="dcterms:W3CDTF">2021-05-10T15:06:33Z</dcterms:created>
  <dcterms:modified xsi:type="dcterms:W3CDTF">2021-05-11T21:34:55Z</dcterms:modified>
</cp:coreProperties>
</file>