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torresfl@gmail.com" initials="c" lastIdx="1" clrIdx="0">
    <p:extLst>
      <p:ext uri="{19B8F6BF-5375-455C-9EA6-DF929625EA0E}">
        <p15:presenceInfo xmlns:p15="http://schemas.microsoft.com/office/powerpoint/2012/main" userId="e9e49a12c17ccc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BD383-0E06-BF35-7654-868BB95F9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E017AB-3EB2-3E34-92A8-9956BC12A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633B7-585D-ED4D-0B43-F6B66454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E5E-D849-4303-B54E-8723FCA0A7AB}" type="datetimeFigureOut">
              <a:rPr lang="es-CL" smtClean="0"/>
              <a:t>21-12-2022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A6532-51EE-F1AA-4AB2-3BCC774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92FC2-61C8-9050-B010-A136C79F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68B-03A1-41B9-9907-F22AB6F324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304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F0D-0001-4009-7142-189A5EC2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B4B41-6E12-90B7-C9B0-1C70DABF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457B8-A408-E13A-0821-3A859CED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E5E-D849-4303-B54E-8723FCA0A7AB}" type="datetimeFigureOut">
              <a:rPr lang="es-CL" smtClean="0"/>
              <a:t>21-12-2022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97C3B-6E68-7E31-8776-4B60631E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41DB5F-FC69-D4C5-9421-799A6561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68B-03A1-41B9-9907-F22AB6F324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71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4EE644-8C56-E447-D989-275F92A74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688238-DAA2-17A8-9109-ADD3D4052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13B391-6229-082E-279F-CACFEA7F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E5E-D849-4303-B54E-8723FCA0A7AB}" type="datetimeFigureOut">
              <a:rPr lang="es-CL" smtClean="0"/>
              <a:t>21-12-2022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391C1-6068-6685-FB05-E60AF1FD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9F593-12EC-1546-FE4D-F9DA7939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68B-03A1-41B9-9907-F22AB6F324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86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9A3F-CC84-5B62-86AF-A352D3B6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9F454-753E-987D-BB5D-5C03A481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0B1BC-0D5D-71F3-2AED-7141314A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E5E-D849-4303-B54E-8723FCA0A7AB}" type="datetimeFigureOut">
              <a:rPr lang="es-CL" smtClean="0"/>
              <a:t>21-12-2022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07CD8E-51DD-D2ED-361F-127E1DD1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18B1D-3A1B-6E72-52AC-D64AE6F9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68B-03A1-41B9-9907-F22AB6F324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782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C3878-3CC4-31C3-6F82-8FE5885B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ECFCCA-3683-762C-51BB-1CC548B9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7846F2-57FB-3D1B-84CF-3677EE06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E5E-D849-4303-B54E-8723FCA0A7AB}" type="datetimeFigureOut">
              <a:rPr lang="es-CL" smtClean="0"/>
              <a:t>21-12-2022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13486-A703-2EC6-FD37-9980E40D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F8E777-7E64-A0C9-1901-9494E5DF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68B-03A1-41B9-9907-F22AB6F324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59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25E4A-6A92-2725-A753-0159DD08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E21AD-FBAB-6CC3-84AF-6AB508D64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25ACDF-188A-CBF6-39D5-8EA27ABE8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EEDCB4-4592-2E07-F5BC-47A3BCE1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E5E-D849-4303-B54E-8723FCA0A7AB}" type="datetimeFigureOut">
              <a:rPr lang="es-CL" smtClean="0"/>
              <a:t>21-12-2022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2AD15-2453-DEFC-7355-60C0AFEA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03A461-DF59-414B-5EE4-1C2328CD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68B-03A1-41B9-9907-F22AB6F324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344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8CFBA-FDD7-3311-5452-CC0FD4D3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97ABA5-799C-6823-1826-864354BF9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07B260-2803-910B-AA47-778720E84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504520-9CA1-9D7A-A098-CDE34EE1C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8B549D-3B59-7163-8837-93DD6FEDB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546B82-6819-C518-A966-783129C1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E5E-D849-4303-B54E-8723FCA0A7AB}" type="datetimeFigureOut">
              <a:rPr lang="es-CL" smtClean="0"/>
              <a:t>21-12-2022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A84CC3-5859-963B-1D35-15D5566E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C5AE71-A521-C181-FB63-1F822718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68B-03A1-41B9-9907-F22AB6F324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358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F3333-A007-71EA-E98D-126D1F4E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442ED2-6933-5786-FF0D-F91AFA63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E5E-D849-4303-B54E-8723FCA0A7AB}" type="datetimeFigureOut">
              <a:rPr lang="es-CL" smtClean="0"/>
              <a:t>21-12-2022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6631AE-BB23-2BA3-0E27-B481C3E9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9371B8-8FEC-C6EF-EBE5-1071A7B7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68B-03A1-41B9-9907-F22AB6F324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741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AC0061-0D12-47C1-1CA7-59099E78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E5E-D849-4303-B54E-8723FCA0A7AB}" type="datetimeFigureOut">
              <a:rPr lang="es-CL" smtClean="0"/>
              <a:t>21-12-2022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576626-B518-F38B-79B0-80902E9D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564ED3-AD77-1501-2F39-EFF3C83B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68B-03A1-41B9-9907-F22AB6F324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60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2979F-1F65-C153-55DC-2CD06DA5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44565-A17B-F917-6F4F-AB6E194F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16FC74-4652-133C-7EC5-16C577B99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FD51FC-1E18-B2F5-4FAD-A5EA5C57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E5E-D849-4303-B54E-8723FCA0A7AB}" type="datetimeFigureOut">
              <a:rPr lang="es-CL" smtClean="0"/>
              <a:t>21-12-2022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3DE5EA-DC45-F01C-5977-C919E5D8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272ED3-5DAB-679A-CFB8-C566C455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68B-03A1-41B9-9907-F22AB6F324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5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DD4C4-7390-2620-64D8-FD880FC3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70C1C7-5FF5-BAD7-298D-1818B0172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07A60F-A917-6E62-D82A-301CB0EC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7061E4-ECC5-AD14-EA70-4BDA7331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E5E-D849-4303-B54E-8723FCA0A7AB}" type="datetimeFigureOut">
              <a:rPr lang="es-CL" smtClean="0"/>
              <a:t>21-12-2022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558223-E852-7F0F-7001-F20DEA70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522463-B510-3E53-972E-9A2A7435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68B-03A1-41B9-9907-F22AB6F324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909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5C298B-DDFD-AEE5-C905-79840A76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3C23ED-E012-F8E1-323D-631691EE3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9DE9F-9806-40FF-9276-2CA334884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6E5E-D849-4303-B54E-8723FCA0A7AB}" type="datetimeFigureOut">
              <a:rPr lang="es-CL" smtClean="0"/>
              <a:t>21-12-2022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DEBA86-53CE-9C37-78E9-FA6C275BC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4B5A60-4476-BBC0-F92E-112DE35AD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068B-03A1-41B9-9907-F22AB6F324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060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.wmf"/><Relationship Id="rId7" Type="http://schemas.openxmlformats.org/officeDocument/2006/relationships/oleObject" Target="../embeddings/oleObject1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11B2-A917-85EF-5AA6-0BC0D93C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422" y="75469"/>
            <a:ext cx="9144000" cy="2032047"/>
          </a:xfrm>
        </p:spPr>
        <p:txBody>
          <a:bodyPr/>
          <a:lstStyle/>
          <a:p>
            <a:r>
              <a:rPr lang="es-ES" i="1" dirty="0"/>
              <a:t>CHOCOLATERIA</a:t>
            </a:r>
            <a:br>
              <a:rPr lang="es-ES" i="1" dirty="0"/>
            </a:br>
            <a:r>
              <a:rPr lang="es-ES" i="1" dirty="0"/>
              <a:t>“Choco-Head”</a:t>
            </a:r>
            <a:endParaRPr lang="es-CL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F3215C-B316-BFCE-0799-DBCE84D9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22" y="5371624"/>
            <a:ext cx="2752725" cy="7334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1EA9C70-4FF1-89BB-873B-21D5CA13DAA3}"/>
              </a:ext>
            </a:extLst>
          </p:cNvPr>
          <p:cNvSpPr txBox="1">
            <a:spLocks/>
          </p:cNvSpPr>
          <p:nvPr/>
        </p:nvSpPr>
        <p:spPr>
          <a:xfrm>
            <a:off x="4652682" y="3146612"/>
            <a:ext cx="6696636" cy="27835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i="1" dirty="0"/>
              <a:t>Grupo 8 “Choco-Head”.</a:t>
            </a:r>
          </a:p>
          <a:p>
            <a:endParaRPr lang="es-ES" sz="3200" i="1" dirty="0"/>
          </a:p>
          <a:p>
            <a:endParaRPr lang="es-ES" sz="3200" i="1" dirty="0"/>
          </a:p>
          <a:p>
            <a:r>
              <a:rPr lang="es-ES" sz="3200" i="1" dirty="0"/>
              <a:t>Proyecto desarrollado por:</a:t>
            </a:r>
          </a:p>
          <a:p>
            <a:endParaRPr lang="es-ES" sz="3200" i="1" dirty="0"/>
          </a:p>
          <a:p>
            <a:r>
              <a:rPr lang="es-ES" sz="4000" i="1" dirty="0"/>
              <a:t>Cristian Torres - Lovelace</a:t>
            </a:r>
            <a:endParaRPr lang="es-CL" sz="4000" i="1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EAA2149-0B79-8DBD-3B2A-730FEE905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947614"/>
              </p:ext>
            </p:extLst>
          </p:nvPr>
        </p:nvGraphicFramePr>
        <p:xfrm>
          <a:off x="1322422" y="1725106"/>
          <a:ext cx="2721357" cy="368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43960" imgH="10496520" progId="PBrush">
                  <p:embed/>
                </p:oleObj>
              </mc:Choice>
              <mc:Fallback>
                <p:oleObj name="Bitmap Image" r:id="rId3" imgW="7743960" imgH="10496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2422" y="1725106"/>
                        <a:ext cx="2721357" cy="368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69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1AA98-623C-4C13-DDA9-2E5492CB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53" y="375444"/>
            <a:ext cx="2101990" cy="70961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/>
              <a:t>   Logo</a:t>
            </a:r>
            <a:endParaRPr lang="es-CL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78075CA-920B-6F98-BE16-6D7990249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914281"/>
              </p:ext>
            </p:extLst>
          </p:nvPr>
        </p:nvGraphicFramePr>
        <p:xfrm>
          <a:off x="264758" y="1899163"/>
          <a:ext cx="3134380" cy="458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00720" imgH="7896240" progId="PBrush">
                  <p:embed/>
                </p:oleObj>
              </mc:Choice>
              <mc:Fallback>
                <p:oleObj name="Bitmap Image" r:id="rId2" imgW="5400720" imgH="7896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758" y="1899163"/>
                        <a:ext cx="3134380" cy="4583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0B47076-07C0-7034-7E2D-F4F398EDC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45920"/>
              </p:ext>
            </p:extLst>
          </p:nvPr>
        </p:nvGraphicFramePr>
        <p:xfrm>
          <a:off x="3716210" y="1197817"/>
          <a:ext cx="382746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686560" imgH="8048520" progId="PBrush">
                  <p:embed/>
                </p:oleObj>
              </mc:Choice>
              <mc:Fallback>
                <p:oleObj name="Bitmap Image" r:id="rId4" imgW="5686560" imgH="8048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6210" y="1197817"/>
                        <a:ext cx="382746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26E574D0-EA25-B003-F49E-08A1B73AA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5974" y="118363"/>
            <a:ext cx="2752725" cy="733425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72CD080-4450-B3E0-E63C-7C30E7BE2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899836"/>
              </p:ext>
            </p:extLst>
          </p:nvPr>
        </p:nvGraphicFramePr>
        <p:xfrm>
          <a:off x="7543673" y="1197816"/>
          <a:ext cx="399732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743960" imgH="10496520" progId="PBrush">
                  <p:embed/>
                </p:oleObj>
              </mc:Choice>
              <mc:Fallback>
                <p:oleObj name="Bitmap Image" r:id="rId7" imgW="7743960" imgH="10496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3673" y="1197816"/>
                        <a:ext cx="399732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97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BB4F8-4DE1-0722-DB4D-05855BA9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922" y="110217"/>
            <a:ext cx="5930153" cy="13255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CL" u="sng" dirty="0"/>
              <a:t>  MARCA DEL PROYECTO: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749FA-59A8-2C95-2E55-BBC4B8661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88" y="1631775"/>
            <a:ext cx="11222424" cy="278783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endParaRPr lang="es-CL" dirty="0">
              <a:solidFill>
                <a:srgbClr val="2021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C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Imagen que representa la compañía en la mente de los consumidores.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>
              <a:solidFill>
                <a:srgbClr val="2021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CE121B-E955-6ACF-3CA1-D4DE301A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4944990"/>
            <a:ext cx="2752725" cy="733425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7452545-1816-A5FC-2970-CE3A5AB36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860550"/>
              </p:ext>
            </p:extLst>
          </p:nvPr>
        </p:nvGraphicFramePr>
        <p:xfrm>
          <a:off x="2824514" y="4578816"/>
          <a:ext cx="1510840" cy="213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686560" imgH="8048520" progId="PBrush">
                  <p:embed/>
                </p:oleObj>
              </mc:Choice>
              <mc:Fallback>
                <p:oleObj name="Bitmap Image" r:id="rId3" imgW="5686560" imgH="804852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20B47076-07C0-7034-7E2D-F4F398EDC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4514" y="4578816"/>
                        <a:ext cx="1510840" cy="2138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CE5E3D4F-3207-F9F1-95B0-8AFBA580B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266104"/>
              </p:ext>
            </p:extLst>
          </p:nvPr>
        </p:nvGraphicFramePr>
        <p:xfrm>
          <a:off x="8074185" y="4609046"/>
          <a:ext cx="1577891" cy="213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743960" imgH="10496520" progId="PBrush">
                  <p:embed/>
                </p:oleObj>
              </mc:Choice>
              <mc:Fallback>
                <p:oleObj name="Bitmap Image" r:id="rId5" imgW="7743960" imgH="10496520" progId="PBrush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6CE5FB1C-9706-B7AE-C2EC-BBE2608111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74185" y="4609046"/>
                        <a:ext cx="1577891" cy="2138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80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D9936-ED17-E893-E9AE-EFF5E07B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246" y="276953"/>
            <a:ext cx="5757678" cy="13255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ES" u="sng" dirty="0"/>
              <a:t>Estrategia empresarial:</a:t>
            </a:r>
            <a:endParaRPr lang="es-CL" u="sng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4509ECB-8EAF-E290-A981-775703407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874882"/>
              </p:ext>
            </p:extLst>
          </p:nvPr>
        </p:nvGraphicFramePr>
        <p:xfrm>
          <a:off x="1554480" y="2458437"/>
          <a:ext cx="2597377" cy="1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05000" imgH="638280" progId="PBrush">
                  <p:embed/>
                </p:oleObj>
              </mc:Choice>
              <mc:Fallback>
                <p:oleObj name="Bitmap Image" r:id="rId2" imgW="1305000" imgH="638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480" y="2458437"/>
                        <a:ext cx="2597377" cy="127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6C9CEB4-57DC-84B9-1293-F8A6FB03F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72516"/>
              </p:ext>
            </p:extLst>
          </p:nvPr>
        </p:nvGraphicFramePr>
        <p:xfrm>
          <a:off x="6943792" y="2419028"/>
          <a:ext cx="2790144" cy="130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400040" imgH="657360" progId="PBrush">
                  <p:embed/>
                </p:oleObj>
              </mc:Choice>
              <mc:Fallback>
                <p:oleObj name="Bitmap Image" r:id="rId4" imgW="1400040" imgH="65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3792" y="2419028"/>
                        <a:ext cx="2790144" cy="1309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B3C741B5-D723-A8FF-1E49-102180A9B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551" y="5418125"/>
            <a:ext cx="2752725" cy="733425"/>
          </a:xfrm>
          <a:prstGeom prst="rect">
            <a:avLst/>
          </a:prstGeom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CE5FB1C-9706-B7AE-C2EC-BBE260811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068943"/>
              </p:ext>
            </p:extLst>
          </p:nvPr>
        </p:nvGraphicFramePr>
        <p:xfrm>
          <a:off x="4222435" y="1812059"/>
          <a:ext cx="2721357" cy="368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743960" imgH="10496520" progId="PBrush">
                  <p:embed/>
                </p:oleObj>
              </mc:Choice>
              <mc:Fallback>
                <p:oleObj name="Bitmap Image" r:id="rId7" imgW="7743960" imgH="1049652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EAA2149-0B79-8DBD-3B2A-730FEE9058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2435" y="1812059"/>
                        <a:ext cx="2721357" cy="368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4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35BFF-D78D-8D43-26B8-AAAB5E35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78153" cy="13255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L" sz="6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IDENTIDAD DEL PROYECTO:</a:t>
            </a:r>
            <a:endParaRPr lang="es-CL" sz="13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58DD4-9977-D898-0872-BA2A2007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452703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4400" dirty="0"/>
              <a:t>-Según el origen de la palabra.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67A9D5-E3E5-6FAF-5C8E-80A40E3F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461" y="5131961"/>
            <a:ext cx="2752725" cy="733425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90FF5610-5297-E975-091C-073E77E60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85131"/>
              </p:ext>
            </p:extLst>
          </p:nvPr>
        </p:nvGraphicFramePr>
        <p:xfrm>
          <a:off x="8250012" y="2273434"/>
          <a:ext cx="1945625" cy="2845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00720" imgH="7896240" progId="PBrush">
                  <p:embed/>
                </p:oleObj>
              </mc:Choice>
              <mc:Fallback>
                <p:oleObj name="Bitmap Image" r:id="rId3" imgW="5400720" imgH="7896240" progId="PBrush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678075CA-920B-6F98-BE16-6D79902498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0012" y="2273434"/>
                        <a:ext cx="1945625" cy="2845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32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C9FBE85C-AB85-D90F-1ADA-F8422CA7AE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418147"/>
              </p:ext>
            </p:extLst>
          </p:nvPr>
        </p:nvGraphicFramePr>
        <p:xfrm>
          <a:off x="9307848" y="2881881"/>
          <a:ext cx="956712" cy="132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52800" imgH="5477040" progId="PBrush">
                  <p:embed/>
                </p:oleObj>
              </mc:Choice>
              <mc:Fallback>
                <p:oleObj name="Bitmap Image" r:id="rId2" imgW="3952800" imgH="547704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CCF5049-0F2A-663A-DE95-CBCDF4BE5E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07848" y="2881881"/>
                        <a:ext cx="956712" cy="1325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5C41366-AC9F-619D-F95B-0AD416C9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39" y="925689"/>
            <a:ext cx="10515600" cy="13255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L" u="sng" dirty="0"/>
              <a:t>Investigación sobre el proyecto. </a:t>
            </a:r>
            <a:br>
              <a:rPr lang="es-CL" u="sng" dirty="0"/>
            </a:br>
            <a:r>
              <a:rPr lang="es-CL" u="sng" dirty="0"/>
              <a:t>¿Por qué invertir en este proyecto?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2EDC2-001C-AA16-14CA-5C156C5A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34" y="2672555"/>
            <a:ext cx="8903440" cy="276519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empresas se preguntan donde poner su dinero y donde invertir. Dentro del abanico de posibilidades una Pagina web de comercio y una Chocolatería es de las mejores alternativas.</a:t>
            </a:r>
            <a:endParaRPr lang="es-C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CCCEB3EF-51D2-9A89-C0F2-2B8B1FD3E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396274"/>
              </p:ext>
            </p:extLst>
          </p:nvPr>
        </p:nvGraphicFramePr>
        <p:xfrm>
          <a:off x="11113770" y="2881881"/>
          <a:ext cx="956712" cy="132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52800" imgH="5477040" progId="PBrush">
                  <p:embed/>
                </p:oleObj>
              </mc:Choice>
              <mc:Fallback>
                <p:oleObj name="Bitmap Image" r:id="rId2" imgW="3952800" imgH="547704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CCF5049-0F2A-663A-DE95-CBCDF4BE5E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13770" y="2881881"/>
                        <a:ext cx="956712" cy="1325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67080165-EC62-DEA7-7977-263C758F85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318498"/>
              </p:ext>
            </p:extLst>
          </p:nvPr>
        </p:nvGraphicFramePr>
        <p:xfrm>
          <a:off x="10091292" y="719801"/>
          <a:ext cx="1220650" cy="165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743960" imgH="10496520" progId="PBrush">
                  <p:embed/>
                </p:oleObj>
              </mc:Choice>
              <mc:Fallback>
                <p:oleObj name="Bitmap Image" r:id="rId4" imgW="7743960" imgH="10496520" progId="PBrush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6CE5FB1C-9706-B7AE-C2EC-BBE2608111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91292" y="719801"/>
                        <a:ext cx="1220650" cy="1654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D77AA687-7385-7C8E-86FE-AE86569227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38561"/>
              </p:ext>
            </p:extLst>
          </p:nvPr>
        </p:nvGraphicFramePr>
        <p:xfrm>
          <a:off x="11117113" y="4196290"/>
          <a:ext cx="956712" cy="132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52800" imgH="5477040" progId="PBrush">
                  <p:embed/>
                </p:oleObj>
              </mc:Choice>
              <mc:Fallback>
                <p:oleObj name="Bitmap Image" r:id="rId2" imgW="3952800" imgH="547704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CCF5049-0F2A-663A-DE95-CBCDF4BE5E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17113" y="4196290"/>
                        <a:ext cx="956712" cy="1325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CCF5049-0F2A-663A-DE95-CBCDF4BE5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355361"/>
              </p:ext>
            </p:extLst>
          </p:nvPr>
        </p:nvGraphicFramePr>
        <p:xfrm>
          <a:off x="10182330" y="4196290"/>
          <a:ext cx="956712" cy="132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52800" imgH="5477040" progId="PBrush">
                  <p:embed/>
                </p:oleObj>
              </mc:Choice>
              <mc:Fallback>
                <p:oleObj name="Bitmap Image" r:id="rId2" imgW="3952800" imgH="547704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384DD4CE-607E-3948-A5DB-784664BFD8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82330" y="4196290"/>
                        <a:ext cx="956712" cy="1325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F3CE97A8-A27C-7C5F-BE5B-5200CB3C5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72900"/>
              </p:ext>
            </p:extLst>
          </p:nvPr>
        </p:nvGraphicFramePr>
        <p:xfrm>
          <a:off x="9309724" y="4196290"/>
          <a:ext cx="956712" cy="132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52800" imgH="5477040" progId="PBrush">
                  <p:embed/>
                </p:oleObj>
              </mc:Choice>
              <mc:Fallback>
                <p:oleObj name="Bitmap Image" r:id="rId2" imgW="3952800" imgH="547704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CCF5049-0F2A-663A-DE95-CBCDF4BE5E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09724" y="4196290"/>
                        <a:ext cx="956712" cy="1325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C7151CD9-EAAE-B6F1-0C74-35C2290E53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695721"/>
              </p:ext>
            </p:extLst>
          </p:nvPr>
        </p:nvGraphicFramePr>
        <p:xfrm>
          <a:off x="10231666" y="2881881"/>
          <a:ext cx="956712" cy="132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952800" imgH="5477040" progId="PBrush">
                  <p:embed/>
                </p:oleObj>
              </mc:Choice>
              <mc:Fallback>
                <p:oleObj name="Bitmap Image" r:id="rId6" imgW="3952800" imgH="547704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CCF5049-0F2A-663A-DE95-CBCDF4BE5E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31666" y="2881881"/>
                        <a:ext cx="956712" cy="1325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12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E2EE9A4-72A8-9C0F-3064-ABD3A74FB6A8}"/>
              </a:ext>
            </a:extLst>
          </p:cNvPr>
          <p:cNvSpPr txBox="1"/>
          <p:nvPr/>
        </p:nvSpPr>
        <p:spPr>
          <a:xfrm>
            <a:off x="203200" y="259217"/>
            <a:ext cx="1988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DEFINIR ALCANCES</a:t>
            </a: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(FLUJO PRINCIPAL)</a:t>
            </a:r>
            <a:endParaRPr lang="es-CL" dirty="0"/>
          </a:p>
        </p:txBody>
      </p:sp>
      <p:sp>
        <p:nvSpPr>
          <p:cNvPr id="6" name="Rectángulo 5" descr="tyyt">
            <a:extLst>
              <a:ext uri="{FF2B5EF4-FFF2-40B4-BE49-F238E27FC236}">
                <a16:creationId xmlns:a16="http://schemas.microsoft.com/office/drawing/2014/main" id="{187BBE87-59CA-E2F5-253A-B7E26BE9333A}"/>
              </a:ext>
            </a:extLst>
          </p:cNvPr>
          <p:cNvSpPr/>
          <p:nvPr/>
        </p:nvSpPr>
        <p:spPr>
          <a:xfrm>
            <a:off x="183801" y="1976356"/>
            <a:ext cx="1538516" cy="856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64BAA3CA-DBA3-00CB-D4F9-9117B285B0EF}"/>
              </a:ext>
            </a:extLst>
          </p:cNvPr>
          <p:cNvSpPr/>
          <p:nvPr/>
        </p:nvSpPr>
        <p:spPr>
          <a:xfrm>
            <a:off x="2444986" y="1976356"/>
            <a:ext cx="1538516" cy="9144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 descr="tyyt">
            <a:extLst>
              <a:ext uri="{FF2B5EF4-FFF2-40B4-BE49-F238E27FC236}">
                <a16:creationId xmlns:a16="http://schemas.microsoft.com/office/drawing/2014/main" id="{D27D9E1C-0C6F-7CAB-B482-308088712345}"/>
              </a:ext>
            </a:extLst>
          </p:cNvPr>
          <p:cNvSpPr/>
          <p:nvPr/>
        </p:nvSpPr>
        <p:spPr>
          <a:xfrm>
            <a:off x="8235543" y="2034413"/>
            <a:ext cx="2518288" cy="856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 descr="tyyt">
            <a:extLst>
              <a:ext uri="{FF2B5EF4-FFF2-40B4-BE49-F238E27FC236}">
                <a16:creationId xmlns:a16="http://schemas.microsoft.com/office/drawing/2014/main" id="{DFE7DD01-FC56-B8C8-BB38-E3D500986228}"/>
              </a:ext>
            </a:extLst>
          </p:cNvPr>
          <p:cNvSpPr/>
          <p:nvPr/>
        </p:nvSpPr>
        <p:spPr>
          <a:xfrm>
            <a:off x="4088783" y="2929348"/>
            <a:ext cx="1774135" cy="1160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Diagrama de flujo: decisión 11">
            <a:extLst>
              <a:ext uri="{FF2B5EF4-FFF2-40B4-BE49-F238E27FC236}">
                <a16:creationId xmlns:a16="http://schemas.microsoft.com/office/drawing/2014/main" id="{E53FA50C-4BC9-B3E1-B06E-D99CEEE1856B}"/>
              </a:ext>
            </a:extLst>
          </p:cNvPr>
          <p:cNvSpPr/>
          <p:nvPr/>
        </p:nvSpPr>
        <p:spPr>
          <a:xfrm>
            <a:off x="2601865" y="395652"/>
            <a:ext cx="1538516" cy="9144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Rectángulo 12" descr="tyyt">
            <a:extLst>
              <a:ext uri="{FF2B5EF4-FFF2-40B4-BE49-F238E27FC236}">
                <a16:creationId xmlns:a16="http://schemas.microsoft.com/office/drawing/2014/main" id="{BC571FE9-763B-1CA6-C2ED-B81ADD44CDB9}"/>
              </a:ext>
            </a:extLst>
          </p:cNvPr>
          <p:cNvSpPr/>
          <p:nvPr/>
        </p:nvSpPr>
        <p:spPr>
          <a:xfrm>
            <a:off x="9675640" y="247644"/>
            <a:ext cx="180814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Diagrama de flujo: decisión 13">
            <a:extLst>
              <a:ext uri="{FF2B5EF4-FFF2-40B4-BE49-F238E27FC236}">
                <a16:creationId xmlns:a16="http://schemas.microsoft.com/office/drawing/2014/main" id="{A5A050A1-0DD4-EFBC-B793-38472CA2ADD8}"/>
              </a:ext>
            </a:extLst>
          </p:cNvPr>
          <p:cNvSpPr/>
          <p:nvPr/>
        </p:nvSpPr>
        <p:spPr>
          <a:xfrm>
            <a:off x="-9553" y="4422346"/>
            <a:ext cx="1875093" cy="14274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Diagrama de flujo: decisión 14">
            <a:extLst>
              <a:ext uri="{FF2B5EF4-FFF2-40B4-BE49-F238E27FC236}">
                <a16:creationId xmlns:a16="http://schemas.microsoft.com/office/drawing/2014/main" id="{63E8CCF7-E93D-A633-019D-ACECE0CC614A}"/>
              </a:ext>
            </a:extLst>
          </p:cNvPr>
          <p:cNvSpPr/>
          <p:nvPr/>
        </p:nvSpPr>
        <p:spPr>
          <a:xfrm>
            <a:off x="7643795" y="3927700"/>
            <a:ext cx="1538516" cy="9144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 descr="tyyt">
            <a:extLst>
              <a:ext uri="{FF2B5EF4-FFF2-40B4-BE49-F238E27FC236}">
                <a16:creationId xmlns:a16="http://schemas.microsoft.com/office/drawing/2014/main" id="{614A2CC3-0844-15D6-CDBE-74F5FDFF5BC9}"/>
              </a:ext>
            </a:extLst>
          </p:cNvPr>
          <p:cNvSpPr/>
          <p:nvPr/>
        </p:nvSpPr>
        <p:spPr>
          <a:xfrm>
            <a:off x="2683019" y="4440658"/>
            <a:ext cx="1538516" cy="856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 descr="tyyt">
            <a:extLst>
              <a:ext uri="{FF2B5EF4-FFF2-40B4-BE49-F238E27FC236}">
                <a16:creationId xmlns:a16="http://schemas.microsoft.com/office/drawing/2014/main" id="{35CE7EF6-846C-91B4-1807-BBCA990261D9}"/>
              </a:ext>
            </a:extLst>
          </p:cNvPr>
          <p:cNvSpPr/>
          <p:nvPr/>
        </p:nvSpPr>
        <p:spPr>
          <a:xfrm>
            <a:off x="4973418" y="5047218"/>
            <a:ext cx="1445396" cy="945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 descr="tyyt">
            <a:extLst>
              <a:ext uri="{FF2B5EF4-FFF2-40B4-BE49-F238E27FC236}">
                <a16:creationId xmlns:a16="http://schemas.microsoft.com/office/drawing/2014/main" id="{68875BF4-BBEB-D41F-BDC4-181422C0E7E5}"/>
              </a:ext>
            </a:extLst>
          </p:cNvPr>
          <p:cNvSpPr/>
          <p:nvPr/>
        </p:nvSpPr>
        <p:spPr>
          <a:xfrm>
            <a:off x="7627505" y="5648369"/>
            <a:ext cx="1228816" cy="640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Diagrama de flujo: documento 19">
            <a:extLst>
              <a:ext uri="{FF2B5EF4-FFF2-40B4-BE49-F238E27FC236}">
                <a16:creationId xmlns:a16="http://schemas.microsoft.com/office/drawing/2014/main" id="{D2A59668-0EA8-A059-4068-7952F6109BC0}"/>
              </a:ext>
            </a:extLst>
          </p:cNvPr>
          <p:cNvSpPr/>
          <p:nvPr/>
        </p:nvSpPr>
        <p:spPr>
          <a:xfrm>
            <a:off x="10215315" y="4635495"/>
            <a:ext cx="1538516" cy="856342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592B3F2-38FD-E647-5E99-A1DE67BDC31F}"/>
              </a:ext>
            </a:extLst>
          </p:cNvPr>
          <p:cNvSpPr txBox="1"/>
          <p:nvPr/>
        </p:nvSpPr>
        <p:spPr>
          <a:xfrm>
            <a:off x="343747" y="2142917"/>
            <a:ext cx="144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ELEGUIR PRODUCTOS</a:t>
            </a:r>
            <a:endParaRPr lang="es-CL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8C28A6C-DCB8-41B0-2F8E-04E16DE7CA7B}"/>
              </a:ext>
            </a:extLst>
          </p:cNvPr>
          <p:cNvSpPr txBox="1"/>
          <p:nvPr/>
        </p:nvSpPr>
        <p:spPr>
          <a:xfrm>
            <a:off x="2779172" y="2171946"/>
            <a:ext cx="99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FORMA DE COMPRA</a:t>
            </a:r>
            <a:endParaRPr lang="es-CL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B805FA-49A8-F13C-04EE-A933BCEA4C20}"/>
              </a:ext>
            </a:extLst>
          </p:cNvPr>
          <p:cNvSpPr txBox="1"/>
          <p:nvPr/>
        </p:nvSpPr>
        <p:spPr>
          <a:xfrm>
            <a:off x="3003562" y="545688"/>
            <a:ext cx="10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EXISTE CLIENTE</a:t>
            </a:r>
            <a:endParaRPr lang="es-CL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D434F47-6AEA-53E7-963B-BE86718A4CB1}"/>
              </a:ext>
            </a:extLst>
          </p:cNvPr>
          <p:cNvSpPr txBox="1"/>
          <p:nvPr/>
        </p:nvSpPr>
        <p:spPr>
          <a:xfrm>
            <a:off x="9872679" y="530594"/>
            <a:ext cx="14695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CREAR USUARIO</a:t>
            </a:r>
            <a:endParaRPr lang="es-CL" sz="14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C20485E-E14D-0B0F-A00D-76D3E6FAD4C9}"/>
              </a:ext>
            </a:extLst>
          </p:cNvPr>
          <p:cNvSpPr txBox="1"/>
          <p:nvPr/>
        </p:nvSpPr>
        <p:spPr>
          <a:xfrm>
            <a:off x="8346191" y="2210457"/>
            <a:ext cx="23040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Contacto del vendedor con el cliente e informa Stock</a:t>
            </a:r>
            <a:endParaRPr lang="es-CL" sz="14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670E70C-4F42-6C5B-E6E7-FE159FA393ED}"/>
              </a:ext>
            </a:extLst>
          </p:cNvPr>
          <p:cNvSpPr txBox="1"/>
          <p:nvPr/>
        </p:nvSpPr>
        <p:spPr>
          <a:xfrm>
            <a:off x="4295043" y="3048715"/>
            <a:ext cx="143233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Selección de productos disponibles</a:t>
            </a:r>
            <a:endParaRPr lang="es-CL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81399EF-8AFD-EDEF-3E62-944F2C8F3158}"/>
              </a:ext>
            </a:extLst>
          </p:cNvPr>
          <p:cNvCxnSpPr>
            <a:cxnSpLocks/>
          </p:cNvCxnSpPr>
          <p:nvPr/>
        </p:nvCxnSpPr>
        <p:spPr>
          <a:xfrm flipH="1">
            <a:off x="6096000" y="2929348"/>
            <a:ext cx="1849937" cy="49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7988A71-1DAB-A492-E5AC-A2201A8643B1}"/>
              </a:ext>
            </a:extLst>
          </p:cNvPr>
          <p:cNvCxnSpPr>
            <a:cxnSpLocks/>
          </p:cNvCxnSpPr>
          <p:nvPr/>
        </p:nvCxnSpPr>
        <p:spPr>
          <a:xfrm flipH="1">
            <a:off x="1479176" y="3702219"/>
            <a:ext cx="2294706" cy="85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5D587B2-DD6C-3399-730E-07AA29FF9FC5}"/>
              </a:ext>
            </a:extLst>
          </p:cNvPr>
          <p:cNvCxnSpPr>
            <a:stCxn id="21" idx="3"/>
          </p:cNvCxnSpPr>
          <p:nvPr/>
        </p:nvCxnSpPr>
        <p:spPr>
          <a:xfrm>
            <a:off x="1786105" y="2404527"/>
            <a:ext cx="405552" cy="1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64A2BF2-5ECF-65B2-6658-AA1C86F111E7}"/>
              </a:ext>
            </a:extLst>
          </p:cNvPr>
          <p:cNvCxnSpPr/>
          <p:nvPr/>
        </p:nvCxnSpPr>
        <p:spPr>
          <a:xfrm flipV="1">
            <a:off x="3452277" y="1405969"/>
            <a:ext cx="0" cy="55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A53D8D3-5923-FA1A-63D6-12DC0FAD2CE9}"/>
              </a:ext>
            </a:extLst>
          </p:cNvPr>
          <p:cNvSpPr txBox="1"/>
          <p:nvPr/>
        </p:nvSpPr>
        <p:spPr>
          <a:xfrm>
            <a:off x="3528066" y="1438015"/>
            <a:ext cx="77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Web</a:t>
            </a:r>
            <a:endParaRPr lang="es-CL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0283482-480D-C043-EBF1-0D1CCC231F8C}"/>
              </a:ext>
            </a:extLst>
          </p:cNvPr>
          <p:cNvCxnSpPr>
            <a:cxnSpLocks/>
          </p:cNvCxnSpPr>
          <p:nvPr/>
        </p:nvCxnSpPr>
        <p:spPr>
          <a:xfrm>
            <a:off x="4582268" y="766338"/>
            <a:ext cx="475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6CA9363-EA10-DF40-6E00-62CAE67DB171}"/>
              </a:ext>
            </a:extLst>
          </p:cNvPr>
          <p:cNvSpPr txBox="1"/>
          <p:nvPr/>
        </p:nvSpPr>
        <p:spPr>
          <a:xfrm>
            <a:off x="6096000" y="365470"/>
            <a:ext cx="195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CL" dirty="0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51DAB9F-470D-1625-7A3E-24E8331D4648}"/>
              </a:ext>
            </a:extLst>
          </p:cNvPr>
          <p:cNvCxnSpPr>
            <a:cxnSpLocks/>
          </p:cNvCxnSpPr>
          <p:nvPr/>
        </p:nvCxnSpPr>
        <p:spPr>
          <a:xfrm>
            <a:off x="4305248" y="1215040"/>
            <a:ext cx="3780900" cy="62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C3AC47A-8C73-5141-EF24-41099FFD7C73}"/>
              </a:ext>
            </a:extLst>
          </p:cNvPr>
          <p:cNvSpPr txBox="1"/>
          <p:nvPr/>
        </p:nvSpPr>
        <p:spPr>
          <a:xfrm>
            <a:off x="6077904" y="1567651"/>
            <a:ext cx="53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CL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9A022FBF-8BF2-AB2E-B687-D86A705E97E7}"/>
              </a:ext>
            </a:extLst>
          </p:cNvPr>
          <p:cNvCxnSpPr>
            <a:cxnSpLocks/>
          </p:cNvCxnSpPr>
          <p:nvPr/>
        </p:nvCxnSpPr>
        <p:spPr>
          <a:xfrm flipH="1">
            <a:off x="9520518" y="1362373"/>
            <a:ext cx="594598" cy="57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216B68CA-49E8-95F6-4FDA-836D0073CBCF}"/>
              </a:ext>
            </a:extLst>
          </p:cNvPr>
          <p:cNvSpPr txBox="1"/>
          <p:nvPr/>
        </p:nvSpPr>
        <p:spPr>
          <a:xfrm>
            <a:off x="207396" y="4901167"/>
            <a:ext cx="144235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¿Desea agregar algo?</a:t>
            </a:r>
            <a:endParaRPr lang="es-CL" sz="1400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9061388D-F0BE-92A4-7982-8F3C8337C1F3}"/>
              </a:ext>
            </a:extLst>
          </p:cNvPr>
          <p:cNvCxnSpPr>
            <a:cxnSpLocks/>
          </p:cNvCxnSpPr>
          <p:nvPr/>
        </p:nvCxnSpPr>
        <p:spPr>
          <a:xfrm flipV="1">
            <a:off x="1929789" y="4955175"/>
            <a:ext cx="626635" cy="1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15BA94B-3F9A-8C65-18BE-635D220E611B}"/>
              </a:ext>
            </a:extLst>
          </p:cNvPr>
          <p:cNvSpPr txBox="1"/>
          <p:nvPr/>
        </p:nvSpPr>
        <p:spPr>
          <a:xfrm>
            <a:off x="1857209" y="4707221"/>
            <a:ext cx="48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SI</a:t>
            </a:r>
            <a:endParaRPr lang="es-CL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A5F03729-982B-2BD7-490B-15364C538D8E}"/>
              </a:ext>
            </a:extLst>
          </p:cNvPr>
          <p:cNvSpPr txBox="1"/>
          <p:nvPr/>
        </p:nvSpPr>
        <p:spPr>
          <a:xfrm>
            <a:off x="2807172" y="4554867"/>
            <a:ext cx="14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Agregar mas cosas</a:t>
            </a:r>
            <a:endParaRPr lang="es-CL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30240B86-6E5E-F0E5-C8F1-588F2FF71BE6}"/>
              </a:ext>
            </a:extLst>
          </p:cNvPr>
          <p:cNvCxnSpPr>
            <a:cxnSpLocks/>
          </p:cNvCxnSpPr>
          <p:nvPr/>
        </p:nvCxnSpPr>
        <p:spPr>
          <a:xfrm>
            <a:off x="4305248" y="4955175"/>
            <a:ext cx="484591" cy="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A81C182B-806F-6256-15A7-4CFDFE2F993B}"/>
              </a:ext>
            </a:extLst>
          </p:cNvPr>
          <p:cNvCxnSpPr>
            <a:cxnSpLocks/>
          </p:cNvCxnSpPr>
          <p:nvPr/>
        </p:nvCxnSpPr>
        <p:spPr>
          <a:xfrm flipV="1">
            <a:off x="1504278" y="5546853"/>
            <a:ext cx="3285561" cy="3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5A786FF0-97CA-1638-1CEA-3D213EBCF22A}"/>
              </a:ext>
            </a:extLst>
          </p:cNvPr>
          <p:cNvSpPr txBox="1"/>
          <p:nvPr/>
        </p:nvSpPr>
        <p:spPr>
          <a:xfrm>
            <a:off x="4982924" y="5326711"/>
            <a:ext cx="143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Método de pago. </a:t>
            </a:r>
            <a:endParaRPr lang="es-CL" sz="1400" dirty="0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C2412C8-6A7B-5E80-70B3-67419B6F19F2}"/>
              </a:ext>
            </a:extLst>
          </p:cNvPr>
          <p:cNvSpPr txBox="1"/>
          <p:nvPr/>
        </p:nvSpPr>
        <p:spPr>
          <a:xfrm>
            <a:off x="7945937" y="4144707"/>
            <a:ext cx="114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Se ejecuta compra</a:t>
            </a:r>
            <a:endParaRPr lang="es-CL" sz="14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54C78AE9-E15D-F988-2978-08629D9F7F5C}"/>
              </a:ext>
            </a:extLst>
          </p:cNvPr>
          <p:cNvSpPr txBox="1"/>
          <p:nvPr/>
        </p:nvSpPr>
        <p:spPr>
          <a:xfrm>
            <a:off x="7764160" y="5735758"/>
            <a:ext cx="94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Reparto a domicilio</a:t>
            </a:r>
            <a:endParaRPr lang="es-CL" sz="1400" dirty="0"/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370E56D2-8D36-29C2-1CEF-503841A81528}"/>
              </a:ext>
            </a:extLst>
          </p:cNvPr>
          <p:cNvCxnSpPr/>
          <p:nvPr/>
        </p:nvCxnSpPr>
        <p:spPr>
          <a:xfrm flipV="1">
            <a:off x="6610791" y="4758441"/>
            <a:ext cx="1033004" cy="4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2E06F2DC-548E-8868-EE99-56FE565F0C71}"/>
              </a:ext>
            </a:extLst>
          </p:cNvPr>
          <p:cNvCxnSpPr/>
          <p:nvPr/>
        </p:nvCxnSpPr>
        <p:spPr>
          <a:xfrm>
            <a:off x="8215086" y="4955175"/>
            <a:ext cx="0" cy="53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BC851E2E-BB09-DC72-8D1A-DCBC9B282EC4}"/>
              </a:ext>
            </a:extLst>
          </p:cNvPr>
          <p:cNvSpPr txBox="1"/>
          <p:nvPr/>
        </p:nvSpPr>
        <p:spPr>
          <a:xfrm>
            <a:off x="8247429" y="5008888"/>
            <a:ext cx="57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WEB</a:t>
            </a:r>
            <a:endParaRPr lang="es-CL" sz="1400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83DBAE31-6131-77C9-20F9-A09EDA5FF899}"/>
              </a:ext>
            </a:extLst>
          </p:cNvPr>
          <p:cNvSpPr txBox="1"/>
          <p:nvPr/>
        </p:nvSpPr>
        <p:spPr>
          <a:xfrm>
            <a:off x="10441139" y="4731706"/>
            <a:ext cx="153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Entrega de productos</a:t>
            </a:r>
            <a:endParaRPr lang="es-CL" sz="1400" dirty="0"/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E9BD092-795E-C2AD-4245-C27B7DB8D9C3}"/>
              </a:ext>
            </a:extLst>
          </p:cNvPr>
          <p:cNvCxnSpPr/>
          <p:nvPr/>
        </p:nvCxnSpPr>
        <p:spPr>
          <a:xfrm>
            <a:off x="9182311" y="4667927"/>
            <a:ext cx="730946" cy="17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7BB6AD0B-A415-1D98-B753-F71393242358}"/>
              </a:ext>
            </a:extLst>
          </p:cNvPr>
          <p:cNvCxnSpPr>
            <a:cxnSpLocks/>
          </p:cNvCxnSpPr>
          <p:nvPr/>
        </p:nvCxnSpPr>
        <p:spPr>
          <a:xfrm flipV="1">
            <a:off x="9006953" y="5450889"/>
            <a:ext cx="906304" cy="49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3B02B595-86CD-B02E-DEDB-D965FF3855B0}"/>
              </a:ext>
            </a:extLst>
          </p:cNvPr>
          <p:cNvSpPr txBox="1"/>
          <p:nvPr/>
        </p:nvSpPr>
        <p:spPr>
          <a:xfrm>
            <a:off x="2851522" y="5665126"/>
            <a:ext cx="57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CL" dirty="0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9EC60F22-DB07-A311-7BA1-F3B858390570}"/>
              </a:ext>
            </a:extLst>
          </p:cNvPr>
          <p:cNvSpPr txBox="1"/>
          <p:nvPr/>
        </p:nvSpPr>
        <p:spPr>
          <a:xfrm>
            <a:off x="9216861" y="4422346"/>
            <a:ext cx="115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Presencial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1674075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155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Bitmap Image</vt:lpstr>
      <vt:lpstr>CHOCOLATERIA “Choco-Head”</vt:lpstr>
      <vt:lpstr>   Logo</vt:lpstr>
      <vt:lpstr>  MARCA DEL PROYECTO:</vt:lpstr>
      <vt:lpstr>Estrategia empresarial:</vt:lpstr>
      <vt:lpstr>IDENTIDAD DEL PROYECTO:</vt:lpstr>
      <vt:lpstr>Investigación sobre el proyecto.  ¿Por qué invertir en este proyecto?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cristiantorresfl@gmail.com</dc:creator>
  <cp:lastModifiedBy>cristiantorresfl@gmail.com</cp:lastModifiedBy>
  <cp:revision>58</cp:revision>
  <dcterms:created xsi:type="dcterms:W3CDTF">2022-11-19T01:20:04Z</dcterms:created>
  <dcterms:modified xsi:type="dcterms:W3CDTF">2022-12-21T12:57:36Z</dcterms:modified>
</cp:coreProperties>
</file>