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9" r:id="rId3"/>
    <p:sldId id="282" r:id="rId4"/>
    <p:sldId id="287" r:id="rId5"/>
    <p:sldId id="279" r:id="rId6"/>
    <p:sldId id="283" r:id="rId7"/>
    <p:sldId id="280" r:id="rId8"/>
    <p:sldId id="281" r:id="rId9"/>
    <p:sldId id="284" r:id="rId10"/>
    <p:sldId id="285" r:id="rId11"/>
    <p:sldId id="28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PROYECTO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2796958"/>
          </a:xfrm>
        </p:spPr>
        <p:txBody>
          <a:bodyPr>
            <a:normAutofit/>
          </a:bodyPr>
          <a:lstStyle/>
          <a:p>
            <a:r>
              <a:rPr lang="en-US" i="1" dirty="0"/>
              <a:t>“CALENDARIO CON PHP”</a:t>
            </a:r>
          </a:p>
          <a:p>
            <a:endParaRPr lang="en-US" dirty="0"/>
          </a:p>
          <a:p>
            <a:r>
              <a:rPr lang="en-US" dirty="0"/>
              <a:t>Integrantes: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Carlos Fontal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Cristian Castillo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Orlando Barria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</p:spPr>
        <p:txBody>
          <a:bodyPr anchor="b">
            <a:normAutofit/>
          </a:bodyPr>
          <a:lstStyle/>
          <a:p>
            <a:r>
              <a:rPr lang="es-419" dirty="0"/>
              <a:t>Notas de diseño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BDB8F9-73A6-4A98-A191-B0F82EDEB867}"/>
              </a:ext>
            </a:extLst>
          </p:cNvPr>
          <p:cNvSpPr txBox="1">
            <a:spLocks/>
          </p:cNvSpPr>
          <p:nvPr/>
        </p:nvSpPr>
        <p:spPr>
          <a:xfrm>
            <a:off x="1690438" y="2130804"/>
            <a:ext cx="9663361" cy="4244829"/>
          </a:xfrm>
          <a:prstGeom prst="rect">
            <a:avLst/>
          </a:prstGeom>
          <a:ln w="38100">
            <a:noFill/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09ACC43-F8C6-44EF-8FF4-0AC9BECD9208}"/>
              </a:ext>
            </a:extLst>
          </p:cNvPr>
          <p:cNvSpPr txBox="1">
            <a:spLocks/>
          </p:cNvSpPr>
          <p:nvPr/>
        </p:nvSpPr>
        <p:spPr>
          <a:xfrm>
            <a:off x="1551072" y="2237366"/>
            <a:ext cx="8691886" cy="3970487"/>
          </a:xfrm>
          <a:prstGeom prst="rect">
            <a:avLst/>
          </a:prstGeom>
          <a:ln w="38100">
            <a:noFill/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419" sz="1800" dirty="0"/>
              <a:t>Para el proyecto:</a:t>
            </a:r>
          </a:p>
          <a:p>
            <a:pPr algn="just"/>
            <a:r>
              <a:rPr lang="es-419" sz="1800" dirty="0"/>
              <a:t>Se dependió mucho del uso de la función date(), </a:t>
            </a:r>
            <a:r>
              <a:rPr lang="es-419" sz="1800" dirty="0" err="1"/>
              <a:t>strtotime</a:t>
            </a:r>
            <a:r>
              <a:rPr lang="es-419" sz="1800" dirty="0"/>
              <a:t>().</a:t>
            </a:r>
          </a:p>
          <a:p>
            <a:pPr algn="just"/>
            <a:r>
              <a:rPr lang="es-419" sz="1800" dirty="0"/>
              <a:t>Se incorporo el uso de programación orientada a objetos, es mas notable con el menú, por medio del uso de: </a:t>
            </a:r>
          </a:p>
          <a:p>
            <a:pPr marL="0" indent="0" algn="just">
              <a:buNone/>
            </a:pPr>
            <a:r>
              <a:rPr lang="es-419" sz="1800" dirty="0"/>
              <a:t>	</a:t>
            </a:r>
            <a:r>
              <a:rPr lang="es-419" sz="1800" dirty="0" err="1"/>
              <a:t>function</a:t>
            </a:r>
            <a:r>
              <a:rPr lang="es-419" sz="1800" dirty="0"/>
              <a:t> __</a:t>
            </a:r>
            <a:r>
              <a:rPr lang="es-419" sz="1800" dirty="0" err="1"/>
              <a:t>toString</a:t>
            </a:r>
            <a:r>
              <a:rPr lang="es-419" sz="1800" dirty="0"/>
              <a:t>(){*</a:t>
            </a:r>
          </a:p>
          <a:p>
            <a:pPr marL="0" indent="0" algn="just">
              <a:buNone/>
            </a:pPr>
            <a:r>
              <a:rPr lang="es-419" sz="1800" dirty="0"/>
              <a:t>		Se escribe el </a:t>
            </a:r>
            <a:r>
              <a:rPr lang="es-419" sz="1800" dirty="0" err="1"/>
              <a:t>html</a:t>
            </a:r>
            <a:r>
              <a:rPr lang="es-419" sz="1800" dirty="0"/>
              <a:t> a usar.</a:t>
            </a:r>
          </a:p>
          <a:p>
            <a:pPr marL="0" indent="0" algn="just">
              <a:buNone/>
            </a:pPr>
            <a:r>
              <a:rPr lang="es-419" sz="1800" dirty="0"/>
              <a:t>	*}</a:t>
            </a:r>
          </a:p>
          <a:p>
            <a:pPr marL="0" indent="0" algn="just">
              <a:buNone/>
            </a:pPr>
            <a:r>
              <a:rPr lang="es-419" sz="1800" dirty="0"/>
              <a:t>Se llama por medio de: </a:t>
            </a:r>
          </a:p>
          <a:p>
            <a:pPr marL="0" indent="0" algn="just">
              <a:buNone/>
            </a:pPr>
            <a:r>
              <a:rPr lang="es-419" sz="1800" dirty="0"/>
              <a:t>	echo $</a:t>
            </a:r>
            <a:r>
              <a:rPr lang="es-419" sz="1800" dirty="0" err="1"/>
              <a:t>obj_clase</a:t>
            </a:r>
            <a:r>
              <a:rPr lang="es-419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4925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08D4-C6BE-40BC-ADB3-8780C34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22959"/>
            <a:ext cx="8686800" cy="3623205"/>
          </a:xfrm>
        </p:spPr>
        <p:txBody>
          <a:bodyPr>
            <a:normAutofit/>
          </a:bodyPr>
          <a:lstStyle/>
          <a:p>
            <a:r>
              <a:rPr lang="es-419" dirty="0"/>
              <a:t>4. Presentación del proyecto Funcional</a:t>
            </a:r>
          </a:p>
        </p:txBody>
      </p:sp>
    </p:spTree>
    <p:extLst>
      <p:ext uri="{BB962C8B-B14F-4D97-AF65-F5344CB8AC3E}">
        <p14:creationId xmlns:p14="http://schemas.microsoft.com/office/powerpoint/2010/main" val="167412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Sección</a:t>
            </a:r>
            <a:r>
              <a:rPr lang="en-US" dirty="0"/>
              <a:t> de </a:t>
            </a:r>
            <a:r>
              <a:rPr lang="es-419" dirty="0"/>
              <a:t>preguntas</a:t>
            </a:r>
          </a:p>
        </p:txBody>
      </p:sp>
      <p:pic>
        <p:nvPicPr>
          <p:cNvPr id="6" name="Picture Placeholder 5" descr="Customer review with solid fill">
            <a:extLst>
              <a:ext uri="{FF2B5EF4-FFF2-40B4-BE49-F238E27FC236}">
                <a16:creationId xmlns:a16="http://schemas.microsoft.com/office/drawing/2014/main" id="{9CE8F0AF-C583-469D-92E2-76FAF0C36D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556" r="5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Arquitectura de Elementos de la aplicación.</a:t>
            </a:r>
          </a:p>
          <a:p>
            <a:r>
              <a:rPr lang="es-419" dirty="0"/>
              <a:t>Diagrama de Base de Datos.</a:t>
            </a:r>
          </a:p>
          <a:p>
            <a:r>
              <a:rPr lang="es-419" dirty="0"/>
              <a:t>Notas de Diseño.</a:t>
            </a:r>
          </a:p>
          <a:p>
            <a:r>
              <a:rPr lang="es-419" dirty="0"/>
              <a:t>Presentación del Proyecto Funcional.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08D4-C6BE-40BC-ADB3-8780C34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22959"/>
            <a:ext cx="8686800" cy="3623205"/>
          </a:xfrm>
        </p:spPr>
        <p:txBody>
          <a:bodyPr>
            <a:normAutofit/>
          </a:bodyPr>
          <a:lstStyle/>
          <a:p>
            <a:r>
              <a:rPr lang="es-419"/>
              <a:t>1. Arquitectura de elementos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26731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</p:spPr>
        <p:txBody>
          <a:bodyPr anchor="b">
            <a:normAutofit/>
          </a:bodyPr>
          <a:lstStyle/>
          <a:p>
            <a:r>
              <a:rPr lang="es-419" dirty="0"/>
              <a:t>Arquitectura de Elementos de Aplicación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43" y="2320816"/>
            <a:ext cx="10077357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7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</p:spPr>
        <p:txBody>
          <a:bodyPr anchor="b">
            <a:normAutofit/>
          </a:bodyPr>
          <a:lstStyle/>
          <a:p>
            <a:r>
              <a:rPr lang="es-419" dirty="0"/>
              <a:t>Arquitectura de Elementos de Aplicación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3527E4A-161E-F088-484C-18470306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2549" y="1907716"/>
            <a:ext cx="7835319" cy="4569284"/>
          </a:xfrm>
          <a:ln w="38100">
            <a:solidFill>
              <a:schemeClr val="accent5">
                <a:lumMod val="75000"/>
              </a:schemeClr>
            </a:solidFill>
            <a:prstDash val="lgDashDotDot"/>
          </a:ln>
        </p:spPr>
        <p:txBody>
          <a:bodyPr/>
          <a:lstStyle/>
          <a:p>
            <a:pPr marL="0" indent="0" algn="r">
              <a:buNone/>
            </a:pPr>
            <a:r>
              <a:rPr lang="es-419" dirty="0"/>
              <a:t>Con Sesión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EA2652B-4835-4C1C-8CAA-B0D8E3179B44}"/>
              </a:ext>
            </a:extLst>
          </p:cNvPr>
          <p:cNvSpPr txBox="1">
            <a:spLocks/>
          </p:cNvSpPr>
          <p:nvPr/>
        </p:nvSpPr>
        <p:spPr>
          <a:xfrm>
            <a:off x="1166070" y="1917881"/>
            <a:ext cx="4929930" cy="4569284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419"/>
              <a:t>Sin Sesión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7B4CAA-2125-44E7-8892-335A8BF045B7}"/>
              </a:ext>
            </a:extLst>
          </p:cNvPr>
          <p:cNvGrpSpPr/>
          <p:nvPr/>
        </p:nvGrpSpPr>
        <p:grpSpPr>
          <a:xfrm>
            <a:off x="4658247" y="2456182"/>
            <a:ext cx="1143699" cy="775981"/>
            <a:chOff x="4644705" y="2325848"/>
            <a:chExt cx="1143699" cy="7759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05862A1-EEBB-4BF4-98FE-122006C8276A}"/>
                </a:ext>
              </a:extLst>
            </p:cNvPr>
            <p:cNvSpPr/>
            <p:nvPr/>
          </p:nvSpPr>
          <p:spPr>
            <a:xfrm>
              <a:off x="4644705" y="2325848"/>
              <a:ext cx="1143699" cy="77598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3">
              <a:extLst>
                <a:ext uri="{FF2B5EF4-FFF2-40B4-BE49-F238E27FC236}">
                  <a16:creationId xmlns:a16="http://schemas.microsoft.com/office/drawing/2014/main" id="{645A4F68-D828-4DD7-AC6D-A392FFC90174}"/>
                </a:ext>
              </a:extLst>
            </p:cNvPr>
            <p:cNvSpPr txBox="1">
              <a:spLocks/>
            </p:cNvSpPr>
            <p:nvPr/>
          </p:nvSpPr>
          <p:spPr>
            <a:xfrm>
              <a:off x="4739080" y="2499539"/>
              <a:ext cx="954947" cy="428597"/>
            </a:xfrm>
            <a:prstGeom prst="rect">
              <a:avLst/>
            </a:prstGeom>
            <a:ln w="38100">
              <a:noFill/>
              <a:prstDash val="lgDashDotDot"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7432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SzPct val="100000"/>
                <a:buFont typeface="Arial" pitchFamily="34" charset="0"/>
                <a:buChar char="▪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916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74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317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s-419" sz="1800" dirty="0"/>
                <a:t>Crear Actividad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CB89A9-9F9C-4319-B0C2-6FF8A5357017}"/>
              </a:ext>
            </a:extLst>
          </p:cNvPr>
          <p:cNvGrpSpPr/>
          <p:nvPr/>
        </p:nvGrpSpPr>
        <p:grpSpPr>
          <a:xfrm>
            <a:off x="10550115" y="3405934"/>
            <a:ext cx="1143699" cy="775981"/>
            <a:chOff x="4644705" y="2325848"/>
            <a:chExt cx="1143699" cy="77598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F0DBC27-48CF-487C-9B87-C7BF71BF429D}"/>
                </a:ext>
              </a:extLst>
            </p:cNvPr>
            <p:cNvSpPr/>
            <p:nvPr/>
          </p:nvSpPr>
          <p:spPr>
            <a:xfrm>
              <a:off x="4644705" y="2325848"/>
              <a:ext cx="1143699" cy="77598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ontent Placeholder 3">
              <a:extLst>
                <a:ext uri="{FF2B5EF4-FFF2-40B4-BE49-F238E27FC236}">
                  <a16:creationId xmlns:a16="http://schemas.microsoft.com/office/drawing/2014/main" id="{9EC60CFF-976C-46D4-83F0-93442308AE88}"/>
                </a:ext>
              </a:extLst>
            </p:cNvPr>
            <p:cNvSpPr txBox="1">
              <a:spLocks/>
            </p:cNvSpPr>
            <p:nvPr/>
          </p:nvSpPr>
          <p:spPr>
            <a:xfrm>
              <a:off x="4739080" y="2499539"/>
              <a:ext cx="954947" cy="428597"/>
            </a:xfrm>
            <a:prstGeom prst="rect">
              <a:avLst/>
            </a:prstGeom>
            <a:ln w="38100">
              <a:noFill/>
              <a:prstDash val="lgDashDotDot"/>
            </a:ln>
          </p:spPr>
          <p:txBody>
            <a:bodyPr vert="horz" lIns="91440" tIns="45720" rIns="91440" bIns="45720" rtlCol="0">
              <a:normAutofit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7432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SzPct val="100000"/>
                <a:buFont typeface="Arial" pitchFamily="34" charset="0"/>
                <a:buChar char="▪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916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74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317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s-419" sz="1800" dirty="0"/>
                <a:t>Salir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147AC1-B22A-47F2-903D-C357207CB1EB}"/>
              </a:ext>
            </a:extLst>
          </p:cNvPr>
          <p:cNvGrpSpPr/>
          <p:nvPr/>
        </p:nvGrpSpPr>
        <p:grpSpPr>
          <a:xfrm>
            <a:off x="2092352" y="2456574"/>
            <a:ext cx="1143699" cy="775981"/>
            <a:chOff x="4644705" y="2325848"/>
            <a:chExt cx="1143699" cy="7759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CBF3052-6A4C-4E12-818D-249C9A0D80F0}"/>
                </a:ext>
              </a:extLst>
            </p:cNvPr>
            <p:cNvSpPr/>
            <p:nvPr/>
          </p:nvSpPr>
          <p:spPr>
            <a:xfrm>
              <a:off x="4644705" y="2325848"/>
              <a:ext cx="1143699" cy="77598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3">
              <a:extLst>
                <a:ext uri="{FF2B5EF4-FFF2-40B4-BE49-F238E27FC236}">
                  <a16:creationId xmlns:a16="http://schemas.microsoft.com/office/drawing/2014/main" id="{08804C83-FD4B-43A3-9B43-3678346213B6}"/>
                </a:ext>
              </a:extLst>
            </p:cNvPr>
            <p:cNvSpPr txBox="1">
              <a:spLocks/>
            </p:cNvSpPr>
            <p:nvPr/>
          </p:nvSpPr>
          <p:spPr>
            <a:xfrm>
              <a:off x="4739080" y="2499539"/>
              <a:ext cx="954947" cy="428597"/>
            </a:xfrm>
            <a:prstGeom prst="rect">
              <a:avLst/>
            </a:prstGeom>
            <a:ln w="38100">
              <a:noFill/>
              <a:prstDash val="lgDashDotDot"/>
            </a:ln>
          </p:spPr>
          <p:txBody>
            <a:bodyPr vert="horz" lIns="91440" tIns="45720" rIns="91440" bIns="45720" rtlCol="0">
              <a:normAutofit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7432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SzPct val="100000"/>
                <a:buFont typeface="Arial" pitchFamily="34" charset="0"/>
                <a:buChar char="▪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916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74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317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s-419" sz="1800" dirty="0"/>
                <a:t>Ingresar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1AD9C5-81B7-40C5-99F0-E2671409D1C6}"/>
              </a:ext>
            </a:extLst>
          </p:cNvPr>
          <p:cNvGrpSpPr/>
          <p:nvPr/>
        </p:nvGrpSpPr>
        <p:grpSpPr>
          <a:xfrm>
            <a:off x="6452355" y="2456570"/>
            <a:ext cx="1143699" cy="775981"/>
            <a:chOff x="4644705" y="2325848"/>
            <a:chExt cx="1143699" cy="7759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74FA345-D033-4FB8-8DAE-56E7423190DE}"/>
                </a:ext>
              </a:extLst>
            </p:cNvPr>
            <p:cNvSpPr/>
            <p:nvPr/>
          </p:nvSpPr>
          <p:spPr>
            <a:xfrm>
              <a:off x="4644705" y="2325848"/>
              <a:ext cx="1143699" cy="77598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ontent Placeholder 3">
              <a:extLst>
                <a:ext uri="{FF2B5EF4-FFF2-40B4-BE49-F238E27FC236}">
                  <a16:creationId xmlns:a16="http://schemas.microsoft.com/office/drawing/2014/main" id="{4F430D66-32B8-4326-9A87-4290539DA845}"/>
                </a:ext>
              </a:extLst>
            </p:cNvPr>
            <p:cNvSpPr txBox="1">
              <a:spLocks/>
            </p:cNvSpPr>
            <p:nvPr/>
          </p:nvSpPr>
          <p:spPr>
            <a:xfrm>
              <a:off x="4739080" y="2499539"/>
              <a:ext cx="954947" cy="428597"/>
            </a:xfrm>
            <a:prstGeom prst="rect">
              <a:avLst/>
            </a:prstGeom>
            <a:ln w="38100">
              <a:noFill/>
              <a:prstDash val="lgDashDotDot"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7432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SzPct val="100000"/>
                <a:buFont typeface="Arial" pitchFamily="34" charset="0"/>
                <a:buChar char="▪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916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74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317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s-419" sz="1800" dirty="0"/>
                <a:t>Ver Agenda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8A9DAD-7A8F-4596-AC44-1973F2E72BF2}"/>
              </a:ext>
            </a:extLst>
          </p:cNvPr>
          <p:cNvGrpSpPr/>
          <p:nvPr/>
        </p:nvGrpSpPr>
        <p:grpSpPr>
          <a:xfrm>
            <a:off x="6468614" y="4956489"/>
            <a:ext cx="1143699" cy="775981"/>
            <a:chOff x="4644705" y="2325848"/>
            <a:chExt cx="1143699" cy="775981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83E9DDB-F86C-4FA6-B0F6-BF3008AD255C}"/>
                </a:ext>
              </a:extLst>
            </p:cNvPr>
            <p:cNvSpPr/>
            <p:nvPr/>
          </p:nvSpPr>
          <p:spPr>
            <a:xfrm>
              <a:off x="4644705" y="2325848"/>
              <a:ext cx="1143699" cy="77598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ontent Placeholder 3">
              <a:extLst>
                <a:ext uri="{FF2B5EF4-FFF2-40B4-BE49-F238E27FC236}">
                  <a16:creationId xmlns:a16="http://schemas.microsoft.com/office/drawing/2014/main" id="{9BB2064C-0319-4698-9B5A-27CE0F445138}"/>
                </a:ext>
              </a:extLst>
            </p:cNvPr>
            <p:cNvSpPr txBox="1">
              <a:spLocks/>
            </p:cNvSpPr>
            <p:nvPr/>
          </p:nvSpPr>
          <p:spPr>
            <a:xfrm>
              <a:off x="4739080" y="2499539"/>
              <a:ext cx="954947" cy="428597"/>
            </a:xfrm>
            <a:prstGeom prst="rect">
              <a:avLst/>
            </a:prstGeom>
            <a:ln w="38100">
              <a:noFill/>
              <a:prstDash val="lgDashDotDot"/>
            </a:ln>
          </p:spPr>
          <p:txBody>
            <a:bodyPr vert="horz" lIns="91440" tIns="45720" rIns="91440" bIns="45720" rtlCol="0">
              <a:normAutofit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7432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SzPct val="100000"/>
                <a:buFont typeface="Arial" pitchFamily="34" charset="0"/>
                <a:buChar char="▪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916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74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317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s-419" sz="1800" dirty="0"/>
                <a:t>Reporte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A00271-41EA-4FEA-96F6-0A72B51CAE47}"/>
              </a:ext>
            </a:extLst>
          </p:cNvPr>
          <p:cNvGrpSpPr/>
          <p:nvPr/>
        </p:nvGrpSpPr>
        <p:grpSpPr>
          <a:xfrm>
            <a:off x="8134178" y="2450973"/>
            <a:ext cx="1143699" cy="775981"/>
            <a:chOff x="4644705" y="2325848"/>
            <a:chExt cx="1143699" cy="77598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F522410-D39B-4BB7-91DC-8EC71443F370}"/>
                </a:ext>
              </a:extLst>
            </p:cNvPr>
            <p:cNvSpPr/>
            <p:nvPr/>
          </p:nvSpPr>
          <p:spPr>
            <a:xfrm>
              <a:off x="4644705" y="2325848"/>
              <a:ext cx="1143699" cy="77598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3">
              <a:extLst>
                <a:ext uri="{FF2B5EF4-FFF2-40B4-BE49-F238E27FC236}">
                  <a16:creationId xmlns:a16="http://schemas.microsoft.com/office/drawing/2014/main" id="{7705639B-AD69-4448-B937-FBDCB922B09D}"/>
                </a:ext>
              </a:extLst>
            </p:cNvPr>
            <p:cNvSpPr txBox="1">
              <a:spLocks/>
            </p:cNvSpPr>
            <p:nvPr/>
          </p:nvSpPr>
          <p:spPr>
            <a:xfrm>
              <a:off x="4739080" y="2499539"/>
              <a:ext cx="954947" cy="428597"/>
            </a:xfrm>
            <a:prstGeom prst="rect">
              <a:avLst/>
            </a:prstGeom>
            <a:ln w="38100">
              <a:noFill/>
              <a:prstDash val="lgDashDotDot"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7432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SzPct val="100000"/>
                <a:buFont typeface="Arial" pitchFamily="34" charset="0"/>
                <a:buChar char="▪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916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74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317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s-419" sz="1800" dirty="0"/>
                <a:t>Ver Actividad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EFC296-1908-4A12-9C96-2F0F5D5B0F49}"/>
              </a:ext>
            </a:extLst>
          </p:cNvPr>
          <p:cNvGrpSpPr/>
          <p:nvPr/>
        </p:nvGrpSpPr>
        <p:grpSpPr>
          <a:xfrm>
            <a:off x="8134178" y="4946695"/>
            <a:ext cx="1143699" cy="775981"/>
            <a:chOff x="4644705" y="2325848"/>
            <a:chExt cx="1143699" cy="775981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4581BB3-221C-4928-AF65-9DA1B2B2A08A}"/>
                </a:ext>
              </a:extLst>
            </p:cNvPr>
            <p:cNvSpPr/>
            <p:nvPr/>
          </p:nvSpPr>
          <p:spPr>
            <a:xfrm>
              <a:off x="4644705" y="2325848"/>
              <a:ext cx="1143699" cy="77598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3">
              <a:extLst>
                <a:ext uri="{FF2B5EF4-FFF2-40B4-BE49-F238E27FC236}">
                  <a16:creationId xmlns:a16="http://schemas.microsoft.com/office/drawing/2014/main" id="{B9ADF8A3-B0AF-48F1-8747-966612B08F30}"/>
                </a:ext>
              </a:extLst>
            </p:cNvPr>
            <p:cNvSpPr txBox="1">
              <a:spLocks/>
            </p:cNvSpPr>
            <p:nvPr/>
          </p:nvSpPr>
          <p:spPr>
            <a:xfrm>
              <a:off x="4739080" y="2499539"/>
              <a:ext cx="954947" cy="428597"/>
            </a:xfrm>
            <a:prstGeom prst="rect">
              <a:avLst/>
            </a:prstGeom>
            <a:ln w="38100">
              <a:noFill/>
              <a:prstDash val="lgDashDotDot"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7432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SzPct val="100000"/>
                <a:buFont typeface="Arial" pitchFamily="34" charset="0"/>
                <a:buChar char="▪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916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74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317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s-419" sz="1800" dirty="0"/>
                <a:t>Modificar Actividad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C346729-AE66-4447-90B9-35BC523B1A5C}"/>
              </a:ext>
            </a:extLst>
          </p:cNvPr>
          <p:cNvGrpSpPr/>
          <p:nvPr/>
        </p:nvGrpSpPr>
        <p:grpSpPr>
          <a:xfrm>
            <a:off x="9771609" y="4956489"/>
            <a:ext cx="1143699" cy="775981"/>
            <a:chOff x="4644705" y="2325848"/>
            <a:chExt cx="1143699" cy="77598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2013247-B9B3-4BAE-A701-8147E16F9D97}"/>
                </a:ext>
              </a:extLst>
            </p:cNvPr>
            <p:cNvSpPr/>
            <p:nvPr/>
          </p:nvSpPr>
          <p:spPr>
            <a:xfrm>
              <a:off x="4644705" y="2325848"/>
              <a:ext cx="1143699" cy="77598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ontent Placeholder 3">
              <a:extLst>
                <a:ext uri="{FF2B5EF4-FFF2-40B4-BE49-F238E27FC236}">
                  <a16:creationId xmlns:a16="http://schemas.microsoft.com/office/drawing/2014/main" id="{EE2DAE2C-A0EA-4684-9497-16F5825D343F}"/>
                </a:ext>
              </a:extLst>
            </p:cNvPr>
            <p:cNvSpPr txBox="1">
              <a:spLocks/>
            </p:cNvSpPr>
            <p:nvPr/>
          </p:nvSpPr>
          <p:spPr>
            <a:xfrm>
              <a:off x="4739080" y="2499539"/>
              <a:ext cx="954947" cy="428597"/>
            </a:xfrm>
            <a:prstGeom prst="rect">
              <a:avLst/>
            </a:prstGeom>
            <a:ln w="38100">
              <a:noFill/>
              <a:prstDash val="lgDashDotDot"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7432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SzPct val="100000"/>
                <a:buFont typeface="Arial" pitchFamily="34" charset="0"/>
                <a:buChar char="▪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9164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74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317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s-419" sz="1800" dirty="0"/>
                <a:t>Eliminar Actividad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308101-FB82-4FD9-8603-A8DE7A79C1F8}"/>
              </a:ext>
            </a:extLst>
          </p:cNvPr>
          <p:cNvCxnSpPr>
            <a:stCxn id="32" idx="3"/>
            <a:endCxn id="5" idx="1"/>
          </p:cNvCxnSpPr>
          <p:nvPr/>
        </p:nvCxnSpPr>
        <p:spPr>
          <a:xfrm flipV="1">
            <a:off x="3236051" y="2844173"/>
            <a:ext cx="1422196" cy="3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30EE1D-0FC1-4DE8-9B6A-29BF75A916B3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7596054" y="2838964"/>
            <a:ext cx="538124" cy="559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C284E5-E8AC-401C-A5D2-65F5E6EE2347}"/>
              </a:ext>
            </a:extLst>
          </p:cNvPr>
          <p:cNvCxnSpPr>
            <a:cxnSpLocks/>
            <a:stCxn id="38" idx="0"/>
            <a:endCxn id="35" idx="2"/>
          </p:cNvCxnSpPr>
          <p:nvPr/>
        </p:nvCxnSpPr>
        <p:spPr>
          <a:xfrm flipH="1" flipV="1">
            <a:off x="7024205" y="3232551"/>
            <a:ext cx="16259" cy="17239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322C73-347B-4561-886F-19E42DE6377F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706028" y="3226954"/>
            <a:ext cx="0" cy="171974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24DEAE-4AC2-4F59-8585-FCF5F3855867}"/>
              </a:ext>
            </a:extLst>
          </p:cNvPr>
          <p:cNvCxnSpPr>
            <a:cxnSpLocks/>
            <a:stCxn id="44" idx="1"/>
            <a:endCxn id="38" idx="3"/>
          </p:cNvCxnSpPr>
          <p:nvPr/>
        </p:nvCxnSpPr>
        <p:spPr>
          <a:xfrm flipH="1">
            <a:off x="7612313" y="5334686"/>
            <a:ext cx="521865" cy="979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71048B-DFDD-48A7-A650-14293B240988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 flipV="1">
            <a:off x="9277877" y="5334686"/>
            <a:ext cx="493732" cy="979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FE848DE-B335-4AFB-9EC4-AA2BE176E0A4}"/>
              </a:ext>
            </a:extLst>
          </p:cNvPr>
          <p:cNvCxnSpPr>
            <a:stCxn id="47" idx="0"/>
            <a:endCxn id="25" idx="2"/>
          </p:cNvCxnSpPr>
          <p:nvPr/>
        </p:nvCxnSpPr>
        <p:spPr>
          <a:xfrm flipV="1">
            <a:off x="10343459" y="4181915"/>
            <a:ext cx="778506" cy="77457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CC3978-D597-4941-A419-3CFE4E70D5DD}"/>
              </a:ext>
            </a:extLst>
          </p:cNvPr>
          <p:cNvCxnSpPr>
            <a:cxnSpLocks/>
            <a:stCxn id="41" idx="3"/>
            <a:endCxn id="25" idx="0"/>
          </p:cNvCxnSpPr>
          <p:nvPr/>
        </p:nvCxnSpPr>
        <p:spPr>
          <a:xfrm>
            <a:off x="9277877" y="2838964"/>
            <a:ext cx="1844088" cy="56697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3B3F03-069D-4BEE-9A09-8FF41F52BD05}"/>
              </a:ext>
            </a:extLst>
          </p:cNvPr>
          <p:cNvCxnSpPr>
            <a:cxnSpLocks/>
            <a:stCxn id="44" idx="0"/>
            <a:endCxn id="25" idx="1"/>
          </p:cNvCxnSpPr>
          <p:nvPr/>
        </p:nvCxnSpPr>
        <p:spPr>
          <a:xfrm flipV="1">
            <a:off x="8706028" y="3793925"/>
            <a:ext cx="1844087" cy="115277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8EF4271-0FC2-438E-8C16-CFCF41EB29B4}"/>
              </a:ext>
            </a:extLst>
          </p:cNvPr>
          <p:cNvCxnSpPr>
            <a:cxnSpLocks/>
            <a:stCxn id="38" idx="0"/>
            <a:endCxn id="25" idx="1"/>
          </p:cNvCxnSpPr>
          <p:nvPr/>
        </p:nvCxnSpPr>
        <p:spPr>
          <a:xfrm flipV="1">
            <a:off x="7040464" y="3793925"/>
            <a:ext cx="3509651" cy="116256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AE303C-2EFD-4DC7-B439-A571FFC04BE7}"/>
              </a:ext>
            </a:extLst>
          </p:cNvPr>
          <p:cNvCxnSpPr>
            <a:cxnSpLocks/>
            <a:stCxn id="35" idx="2"/>
            <a:endCxn id="25" idx="1"/>
          </p:cNvCxnSpPr>
          <p:nvPr/>
        </p:nvCxnSpPr>
        <p:spPr>
          <a:xfrm>
            <a:off x="7024205" y="3232551"/>
            <a:ext cx="3525910" cy="56137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6702B4-9FB8-4E04-986B-4F752C21E185}"/>
              </a:ext>
            </a:extLst>
          </p:cNvPr>
          <p:cNvCxnSpPr>
            <a:cxnSpLocks/>
            <a:stCxn id="41" idx="3"/>
            <a:endCxn id="47" idx="0"/>
          </p:cNvCxnSpPr>
          <p:nvPr/>
        </p:nvCxnSpPr>
        <p:spPr>
          <a:xfrm>
            <a:off x="9277877" y="2838964"/>
            <a:ext cx="1065582" cy="211752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37D6A98-ABDE-45CE-8984-70196758ADA6}"/>
              </a:ext>
            </a:extLst>
          </p:cNvPr>
          <p:cNvCxnSpPr>
            <a:stCxn id="32" idx="0"/>
            <a:endCxn id="35" idx="0"/>
          </p:cNvCxnSpPr>
          <p:nvPr/>
        </p:nvCxnSpPr>
        <p:spPr>
          <a:xfrm rot="5400000" flipH="1" flipV="1">
            <a:off x="4844201" y="276571"/>
            <a:ext cx="4" cy="4360003"/>
          </a:xfrm>
          <a:prstGeom prst="bentConnector3">
            <a:avLst>
              <a:gd name="adj1" fmla="val 5715100000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5B1C64-2240-4805-BE00-96818C0AEBD3}"/>
              </a:ext>
            </a:extLst>
          </p:cNvPr>
          <p:cNvCxnSpPr>
            <a:cxnSpLocks/>
            <a:stCxn id="35" idx="1"/>
            <a:endCxn id="5" idx="3"/>
          </p:cNvCxnSpPr>
          <p:nvPr/>
        </p:nvCxnSpPr>
        <p:spPr>
          <a:xfrm flipH="1" flipV="1">
            <a:off x="5801946" y="2844173"/>
            <a:ext cx="650409" cy="3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tent Placeholder 3">
            <a:extLst>
              <a:ext uri="{FF2B5EF4-FFF2-40B4-BE49-F238E27FC236}">
                <a16:creationId xmlns:a16="http://schemas.microsoft.com/office/drawing/2014/main" id="{5BB3FE33-2E41-465F-8360-C83196C5B92A}"/>
              </a:ext>
            </a:extLst>
          </p:cNvPr>
          <p:cNvSpPr txBox="1">
            <a:spLocks/>
          </p:cNvSpPr>
          <p:nvPr/>
        </p:nvSpPr>
        <p:spPr>
          <a:xfrm>
            <a:off x="93510" y="4700178"/>
            <a:ext cx="954947" cy="333217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419" sz="1800"/>
              <a:t>Inicio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494F88F-6CA4-45B6-8F5F-D0A9282947FA}"/>
              </a:ext>
            </a:extLst>
          </p:cNvPr>
          <p:cNvCxnSpPr>
            <a:cxnSpLocks/>
            <a:stCxn id="95" idx="3"/>
            <a:endCxn id="5" idx="2"/>
          </p:cNvCxnSpPr>
          <p:nvPr/>
        </p:nvCxnSpPr>
        <p:spPr>
          <a:xfrm flipV="1">
            <a:off x="1048457" y="3232163"/>
            <a:ext cx="4181640" cy="1634624"/>
          </a:xfrm>
          <a:prstGeom prst="bentConnector2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9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08D4-C6BE-40BC-ADB3-8780C34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22959"/>
            <a:ext cx="8686800" cy="3623205"/>
          </a:xfrm>
        </p:spPr>
        <p:txBody>
          <a:bodyPr>
            <a:normAutofit/>
          </a:bodyPr>
          <a:lstStyle/>
          <a:p>
            <a:r>
              <a:rPr lang="es-419" dirty="0"/>
              <a:t>2. Diagrama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1473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</p:spPr>
        <p:txBody>
          <a:bodyPr anchor="b">
            <a:normAutofit/>
          </a:bodyPr>
          <a:lstStyle/>
          <a:p>
            <a:r>
              <a:rPr lang="es-419" dirty="0"/>
              <a:t>Diagrama de Base de Datos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BDB8F9-73A6-4A98-A191-B0F82EDEB867}"/>
              </a:ext>
            </a:extLst>
          </p:cNvPr>
          <p:cNvSpPr txBox="1">
            <a:spLocks/>
          </p:cNvSpPr>
          <p:nvPr/>
        </p:nvSpPr>
        <p:spPr>
          <a:xfrm>
            <a:off x="1690438" y="2130804"/>
            <a:ext cx="9663361" cy="4244829"/>
          </a:xfrm>
          <a:prstGeom prst="rect">
            <a:avLst/>
          </a:prstGeom>
          <a:ln w="38100">
            <a:noFill/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A1E00B-8B22-42C9-90A0-CFACFC448A1A}"/>
              </a:ext>
            </a:extLst>
          </p:cNvPr>
          <p:cNvSpPr/>
          <p:nvPr/>
        </p:nvSpPr>
        <p:spPr>
          <a:xfrm>
            <a:off x="1278616" y="2130803"/>
            <a:ext cx="3301770" cy="2994869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09ACC43-F8C6-44EF-8FF4-0AC9BECD9208}"/>
              </a:ext>
            </a:extLst>
          </p:cNvPr>
          <p:cNvSpPr txBox="1">
            <a:spLocks/>
          </p:cNvSpPr>
          <p:nvPr/>
        </p:nvSpPr>
        <p:spPr>
          <a:xfrm>
            <a:off x="1551072" y="2237366"/>
            <a:ext cx="2756858" cy="434225"/>
          </a:xfrm>
          <a:prstGeom prst="rect">
            <a:avLst/>
          </a:prstGeom>
          <a:ln w="38100">
            <a:noFill/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419" sz="1800" dirty="0"/>
              <a:t>calendar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76BDA87-7F7E-42A5-804B-09C9134C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504353"/>
              </p:ext>
            </p:extLst>
          </p:nvPr>
        </p:nvGraphicFramePr>
        <p:xfrm>
          <a:off x="1874825" y="2580813"/>
          <a:ext cx="210935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351">
                  <a:extLst>
                    <a:ext uri="{9D8B030D-6E8A-4147-A177-3AD203B41FA5}">
                      <a16:colId xmlns:a16="http://schemas.microsoft.com/office/drawing/2014/main" val="2871167526"/>
                    </a:ext>
                  </a:extLst>
                </a:gridCol>
              </a:tblGrid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/>
                        <a:t>Columnas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381665"/>
                  </a:ext>
                </a:extLst>
              </a:tr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/>
                        <a:t>Id INTEGER </a:t>
                      </a:r>
                      <a:r>
                        <a:rPr lang="es-419" sz="1050" noProof="0" dirty="0" err="1"/>
                        <a:t>unsigned</a:t>
                      </a:r>
                      <a:endParaRPr lang="es-419" sz="105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02609"/>
                  </a:ext>
                </a:extLst>
              </a:tr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/>
                        <a:t>Titulo 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262885"/>
                  </a:ext>
                </a:extLst>
              </a:tr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/>
                        <a:t>Fecha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08969"/>
                  </a:ext>
                </a:extLst>
              </a:tr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 err="1"/>
                        <a:t>hora_inicio</a:t>
                      </a:r>
                      <a:r>
                        <a:rPr lang="es-419" sz="1050" noProof="0" dirty="0"/>
                        <a:t> TIME(0)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04232"/>
                  </a:ext>
                </a:extLst>
              </a:tr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/>
                        <a:t>Ubicación 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03293"/>
                  </a:ext>
                </a:extLst>
              </a:tr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 err="1"/>
                        <a:t>Hora_fin</a:t>
                      </a:r>
                      <a:r>
                        <a:rPr lang="es-419" sz="1050" noProof="0" dirty="0"/>
                        <a:t> TIME(0)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45930"/>
                  </a:ext>
                </a:extLst>
              </a:tr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 err="1"/>
                        <a:t>Tipo_actividad</a:t>
                      </a:r>
                      <a:r>
                        <a:rPr lang="es-419" sz="1050" noProof="0" dirty="0"/>
                        <a:t> </a:t>
                      </a:r>
                      <a:r>
                        <a:rPr lang="es-419" sz="1050" noProof="0" dirty="0" err="1"/>
                        <a:t>enum</a:t>
                      </a:r>
                      <a:endParaRPr lang="es-419" sz="105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32475"/>
                  </a:ext>
                </a:extLst>
              </a:tr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/>
                        <a:t>Comentarios VARCHAR(200)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01689"/>
                  </a:ext>
                </a:extLst>
              </a:tr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/>
                        <a:t>Correo VARCHA(50)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260189"/>
                  </a:ext>
                </a:extLst>
              </a:tr>
            </a:tbl>
          </a:graphicData>
        </a:graphic>
      </p:graphicFrame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09C21226-A181-40DC-BB27-CB4266A7F1C5}"/>
              </a:ext>
            </a:extLst>
          </p:cNvPr>
          <p:cNvSpPr txBox="1">
            <a:spLocks/>
          </p:cNvSpPr>
          <p:nvPr/>
        </p:nvSpPr>
        <p:spPr>
          <a:xfrm>
            <a:off x="5289070" y="2146588"/>
            <a:ext cx="5351857" cy="4078043"/>
          </a:xfrm>
          <a:prstGeom prst="rect">
            <a:avLst/>
          </a:prstGeom>
          <a:ln w="38100">
            <a:noFill/>
            <a:prstDash val="lgDashDotDot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419" sz="1800" dirty="0"/>
              <a:t>Procedimientos:</a:t>
            </a:r>
          </a:p>
          <a:p>
            <a:r>
              <a:rPr lang="es-419" sz="1800" dirty="0" err="1"/>
              <a:t>Sp_listar_agenda</a:t>
            </a:r>
            <a:r>
              <a:rPr lang="es-419" sz="1800" dirty="0"/>
              <a:t>(): Es para listar todas las actividades de la agenda.</a:t>
            </a:r>
          </a:p>
          <a:p>
            <a:r>
              <a:rPr lang="es-419" sz="1800" dirty="0" err="1"/>
              <a:t>Sp_listar_día</a:t>
            </a:r>
            <a:r>
              <a:rPr lang="es-419" sz="1800" dirty="0"/>
              <a:t>(): es para listar las actividades del día actual.</a:t>
            </a:r>
          </a:p>
          <a:p>
            <a:r>
              <a:rPr lang="es-419" sz="1800" dirty="0" err="1"/>
              <a:t>Sp_listar_usuario</a:t>
            </a:r>
            <a:r>
              <a:rPr lang="es-419" sz="1800" dirty="0"/>
              <a:t>(): filtra las entradas para mostrar una fila o filas en base a un parámetro y su valor. (este es un medio de búsqueda.)</a:t>
            </a:r>
          </a:p>
          <a:p>
            <a:r>
              <a:rPr lang="es-419" sz="1800" dirty="0" err="1"/>
              <a:t>Sp_crear_entrada</a:t>
            </a:r>
            <a:r>
              <a:rPr lang="es-419" sz="1800" dirty="0"/>
              <a:t>(): Para añadir una fila a la tabla.</a:t>
            </a:r>
          </a:p>
          <a:p>
            <a:r>
              <a:rPr lang="es-419" sz="1800" dirty="0" err="1"/>
              <a:t>Sp_modif_entrada</a:t>
            </a:r>
            <a:r>
              <a:rPr lang="es-419" sz="1800" dirty="0"/>
              <a:t>(): Modifica una fila de la tabla</a:t>
            </a:r>
          </a:p>
          <a:p>
            <a:r>
              <a:rPr lang="es-419" sz="1800" dirty="0" err="1"/>
              <a:t>Sp_borrar_entrada</a:t>
            </a:r>
            <a:r>
              <a:rPr lang="es-419" sz="1800" dirty="0"/>
              <a:t>(): elimina una fila de la tabla.</a:t>
            </a:r>
          </a:p>
          <a:p>
            <a:pPr marL="0" indent="0" algn="ctr">
              <a:buFont typeface="Arial" pitchFamily="34" charset="0"/>
              <a:buNone/>
            </a:pPr>
            <a:endParaRPr lang="es-419" sz="1800" dirty="0"/>
          </a:p>
        </p:txBody>
      </p:sp>
    </p:spTree>
    <p:extLst>
      <p:ext uri="{BB962C8B-B14F-4D97-AF65-F5344CB8AC3E}">
        <p14:creationId xmlns:p14="http://schemas.microsoft.com/office/powerpoint/2010/main" val="121730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</p:spPr>
        <p:txBody>
          <a:bodyPr anchor="b">
            <a:normAutofit/>
          </a:bodyPr>
          <a:lstStyle/>
          <a:p>
            <a:r>
              <a:rPr lang="es-419" dirty="0"/>
              <a:t>Diagrama de Base de Datos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BDB8F9-73A6-4A98-A191-B0F82EDEB867}"/>
              </a:ext>
            </a:extLst>
          </p:cNvPr>
          <p:cNvSpPr txBox="1">
            <a:spLocks/>
          </p:cNvSpPr>
          <p:nvPr/>
        </p:nvSpPr>
        <p:spPr>
          <a:xfrm>
            <a:off x="1690438" y="2130804"/>
            <a:ext cx="9663361" cy="4244829"/>
          </a:xfrm>
          <a:prstGeom prst="rect">
            <a:avLst/>
          </a:prstGeom>
          <a:ln w="38100">
            <a:noFill/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A1E00B-8B22-42C9-90A0-CFACFC448A1A}"/>
              </a:ext>
            </a:extLst>
          </p:cNvPr>
          <p:cNvSpPr/>
          <p:nvPr/>
        </p:nvSpPr>
        <p:spPr>
          <a:xfrm>
            <a:off x="1278616" y="2130803"/>
            <a:ext cx="3301770" cy="2994869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09ACC43-F8C6-44EF-8FF4-0AC9BECD9208}"/>
              </a:ext>
            </a:extLst>
          </p:cNvPr>
          <p:cNvSpPr txBox="1">
            <a:spLocks/>
          </p:cNvSpPr>
          <p:nvPr/>
        </p:nvSpPr>
        <p:spPr>
          <a:xfrm>
            <a:off x="1551072" y="2237366"/>
            <a:ext cx="2756858" cy="434225"/>
          </a:xfrm>
          <a:prstGeom prst="rect">
            <a:avLst/>
          </a:prstGeom>
          <a:ln w="38100">
            <a:noFill/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419" sz="1800" dirty="0"/>
              <a:t>usuarios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76BDA87-7F7E-42A5-804B-09C9134C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41080"/>
              </p:ext>
            </p:extLst>
          </p:nvPr>
        </p:nvGraphicFramePr>
        <p:xfrm>
          <a:off x="1874825" y="2580813"/>
          <a:ext cx="210935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351">
                  <a:extLst>
                    <a:ext uri="{9D8B030D-6E8A-4147-A177-3AD203B41FA5}">
                      <a16:colId xmlns:a16="http://schemas.microsoft.com/office/drawing/2014/main" val="2871167526"/>
                    </a:ext>
                  </a:extLst>
                </a:gridCol>
              </a:tblGrid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/>
                        <a:t>Columnas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381665"/>
                  </a:ext>
                </a:extLst>
              </a:tr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/>
                        <a:t>Id INTEGER </a:t>
                      </a:r>
                      <a:r>
                        <a:rPr lang="es-419" sz="1050" noProof="0" dirty="0" err="1"/>
                        <a:t>unsigned</a:t>
                      </a:r>
                      <a:endParaRPr lang="es-419" sz="105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02609"/>
                  </a:ext>
                </a:extLst>
              </a:tr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/>
                        <a:t>Usuario 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262885"/>
                  </a:ext>
                </a:extLst>
              </a:tr>
              <a:tr h="151564">
                <a:tc>
                  <a:txBody>
                    <a:bodyPr/>
                    <a:lstStyle/>
                    <a:p>
                      <a:pPr algn="ctr"/>
                      <a:r>
                        <a:rPr lang="es-419" sz="1050" noProof="0" dirty="0"/>
                        <a:t>Clave 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08969"/>
                  </a:ext>
                </a:extLst>
              </a:tr>
            </a:tbl>
          </a:graphicData>
        </a:graphic>
      </p:graphicFrame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09C21226-A181-40DC-BB27-CB4266A7F1C5}"/>
              </a:ext>
            </a:extLst>
          </p:cNvPr>
          <p:cNvSpPr txBox="1">
            <a:spLocks/>
          </p:cNvSpPr>
          <p:nvPr/>
        </p:nvSpPr>
        <p:spPr>
          <a:xfrm>
            <a:off x="5289070" y="2146588"/>
            <a:ext cx="5351857" cy="3197199"/>
          </a:xfrm>
          <a:prstGeom prst="rect">
            <a:avLst/>
          </a:prstGeom>
          <a:ln w="38100">
            <a:noFill/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419" sz="1800" dirty="0"/>
              <a:t>Procedimientos:</a:t>
            </a:r>
          </a:p>
          <a:p>
            <a:r>
              <a:rPr lang="es-419" sz="1800" dirty="0" err="1"/>
              <a:t>Sp_validar_usuario</a:t>
            </a:r>
            <a:r>
              <a:rPr lang="es-419" sz="1800" dirty="0"/>
              <a:t>(): </a:t>
            </a:r>
            <a:r>
              <a:rPr lang="es-419" sz="1800" dirty="0" err="1"/>
              <a:t>envia</a:t>
            </a:r>
            <a:r>
              <a:rPr lang="es-419" sz="1800" dirty="0"/>
              <a:t> 1 si la clave y usuario existen en la misma fila, 0 en caso de no ser así.</a:t>
            </a:r>
          </a:p>
        </p:txBody>
      </p:sp>
    </p:spTree>
    <p:extLst>
      <p:ext uri="{BB962C8B-B14F-4D97-AF65-F5344CB8AC3E}">
        <p14:creationId xmlns:p14="http://schemas.microsoft.com/office/powerpoint/2010/main" val="44051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08D4-C6BE-40BC-ADB3-8780C34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22959"/>
            <a:ext cx="8686800" cy="3623205"/>
          </a:xfrm>
        </p:spPr>
        <p:txBody>
          <a:bodyPr>
            <a:normAutofit/>
          </a:bodyPr>
          <a:lstStyle/>
          <a:p>
            <a:r>
              <a:rPr lang="es-419" dirty="0"/>
              <a:t>3. Notas de diseño</a:t>
            </a:r>
          </a:p>
        </p:txBody>
      </p:sp>
    </p:spTree>
    <p:extLst>
      <p:ext uri="{BB962C8B-B14F-4D97-AF65-F5344CB8AC3E}">
        <p14:creationId xmlns:p14="http://schemas.microsoft.com/office/powerpoint/2010/main" val="82466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325</TotalTime>
  <Words>289</Words>
  <Application>Microsoft Office PowerPoint</Application>
  <PresentationFormat>Panorámica</PresentationFormat>
  <Paragraphs>66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Wireframe Building 16x9</vt:lpstr>
      <vt:lpstr>PROYECTO 1</vt:lpstr>
      <vt:lpstr>contenido</vt:lpstr>
      <vt:lpstr>1. Arquitectura de elementos de aplicación</vt:lpstr>
      <vt:lpstr>Arquitectura de Elementos de Aplicación</vt:lpstr>
      <vt:lpstr>Arquitectura de Elementos de Aplicación</vt:lpstr>
      <vt:lpstr>2. Diagrama de base de datos</vt:lpstr>
      <vt:lpstr>Diagrama de Base de Datos</vt:lpstr>
      <vt:lpstr>Diagrama de Base de Datos</vt:lpstr>
      <vt:lpstr>3. Notas de diseño</vt:lpstr>
      <vt:lpstr>Notas de diseño</vt:lpstr>
      <vt:lpstr>4. Presentación del proyecto Funcional</vt:lpstr>
      <vt:lpstr>Sección de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</dc:title>
  <dc:creator>FONTAL Carlos</dc:creator>
  <cp:lastModifiedBy>Usuario de Windows</cp:lastModifiedBy>
  <cp:revision>14</cp:revision>
  <dcterms:created xsi:type="dcterms:W3CDTF">2022-10-19T14:24:29Z</dcterms:created>
  <dcterms:modified xsi:type="dcterms:W3CDTF">2022-11-15T07:08:08Z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