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7" r:id="rId3"/>
    <p:sldId id="288" r:id="rId4"/>
    <p:sldId id="286" r:id="rId5"/>
    <p:sldId id="289" r:id="rId6"/>
    <p:sldId id="274" r:id="rId7"/>
  </p:sldIdLst>
  <p:sldSz cx="9144000" cy="5143500" type="screen16x9"/>
  <p:notesSz cx="6858000" cy="9144000"/>
  <p:embeddedFontLst>
    <p:embeddedFont>
      <p:font typeface="Patrick Hand" panose="00000500000000000000" pitchFamily="2" charset="0"/>
      <p:regular r:id="rId9"/>
    </p:embeddedFont>
    <p:embeddedFont>
      <p:font typeface="Patrick Hand SC" panose="00000500000000000000" pitchFamily="2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0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bc43da9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bc43da9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bc43da9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bc43da9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bc43da9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bc43da9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404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068100" y="4101500"/>
            <a:ext cx="30078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4297650" y="4711450"/>
            <a:ext cx="5487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&gt;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class.pdo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2463114" y="945619"/>
            <a:ext cx="4560641" cy="3559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ES" sz="2400" dirty="0"/>
              <a:t>UNIVERSIDAD TECNOLÓGICA DE PANAMÁ</a:t>
            </a:r>
            <a:endParaRPr sz="2400" dirty="0"/>
          </a:p>
        </p:txBody>
      </p:sp>
      <p:sp>
        <p:nvSpPr>
          <p:cNvPr id="2" name="Rectángulo 1"/>
          <p:cNvSpPr/>
          <p:nvPr/>
        </p:nvSpPr>
        <p:spPr>
          <a:xfrm>
            <a:off x="2451755" y="14972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FACULTAD DE INGENIERÍA DE SISTEMAS COMPUTACIONALES</a:t>
            </a:r>
          </a:p>
          <a:p>
            <a:pPr algn="ctr"/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CARRERA: LICENCIATURA EN DESARROLLO  DE SOFTWARE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00556" y="2285579"/>
            <a:ext cx="1454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Profesor</a:t>
            </a:r>
          </a:p>
          <a:p>
            <a:pPr algn="ctr"/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Regis Rivera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93282" y="3500239"/>
            <a:ext cx="6687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A" sz="1600" b="1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Grupo</a:t>
            </a:r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 </a:t>
            </a:r>
          </a:p>
          <a:p>
            <a:pPr algn="ctr"/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1LS231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940050" y="2216181"/>
            <a:ext cx="158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800" b="1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Alumnos</a:t>
            </a:r>
            <a:endParaRPr lang="es-PA" b="1" dirty="0">
              <a:solidFill>
                <a:schemeClr val="dk1"/>
              </a:solidFill>
              <a:latin typeface="Patrick Hand SC" panose="00000500000000000000"/>
              <a:ea typeface="Patrick Hand SC" panose="00000500000000000000"/>
              <a:cs typeface="Patrick Hand SC" panose="00000500000000000000"/>
            </a:endParaRPr>
          </a:p>
          <a:p>
            <a:pPr algn="ctr"/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Cristian Castillo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474531" y="3507635"/>
            <a:ext cx="514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A" b="1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Año</a:t>
            </a:r>
          </a:p>
          <a:p>
            <a:pPr algn="ctr"/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2022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PA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889773" y="1421682"/>
            <a:ext cx="3479556" cy="1314375"/>
          </a:xfrm>
        </p:spPr>
        <p:txBody>
          <a:bodyPr/>
          <a:lstStyle/>
          <a:p>
            <a:r>
              <a:rPr lang="es-ES" dirty="0"/>
              <a:t>EL objetivo del software desarrollado, es permitir a los usuarios realizar reservas de vuelos espaciales de forma ágil, así como contar con una </a:t>
            </a:r>
            <a:r>
              <a:rPr lang="es-ES" dirty="0" err="1"/>
              <a:t>dashboard</a:t>
            </a:r>
            <a:r>
              <a:rPr lang="es-ES" dirty="0"/>
              <a:t> de control de las reservas.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3B01AB-2CA5-42AA-9513-A816AF92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91" y="1919024"/>
            <a:ext cx="2320032" cy="18965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1322548" y="194064"/>
            <a:ext cx="6487952" cy="44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sz="2800" b="1"/>
              <a:t>Stack Holder</a:t>
            </a:r>
            <a:endParaRPr lang="es-ES" sz="2800" b="1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1561BD-EE69-49E7-AE95-E94FCAF3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85" y="639563"/>
            <a:ext cx="5344716" cy="4007235"/>
          </a:xfrm>
          <a:prstGeom prst="rect">
            <a:avLst/>
          </a:prstGeom>
        </p:spPr>
      </p:pic>
      <p:sp>
        <p:nvSpPr>
          <p:cNvPr id="11" name="Google Shape;296;p41">
            <a:extLst>
              <a:ext uri="{FF2B5EF4-FFF2-40B4-BE49-F238E27FC236}">
                <a16:creationId xmlns:a16="http://schemas.microsoft.com/office/drawing/2014/main" id="{9894AAC7-772B-48FC-AB3D-32FDE311CB0A}"/>
              </a:ext>
            </a:extLst>
          </p:cNvPr>
          <p:cNvSpPr txBox="1">
            <a:spLocks/>
          </p:cNvSpPr>
          <p:nvPr/>
        </p:nvSpPr>
        <p:spPr>
          <a:xfrm rot="16200000">
            <a:off x="-448283" y="2342329"/>
            <a:ext cx="4075299" cy="53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endParaRPr lang="es-ES" sz="2800" b="1" dirty="0"/>
          </a:p>
        </p:txBody>
      </p:sp>
      <p:sp>
        <p:nvSpPr>
          <p:cNvPr id="12" name="Google Shape;296;p41">
            <a:extLst>
              <a:ext uri="{FF2B5EF4-FFF2-40B4-BE49-F238E27FC236}">
                <a16:creationId xmlns:a16="http://schemas.microsoft.com/office/drawing/2014/main" id="{C717EECC-BD23-473C-88EC-D3C0ED94F3D2}"/>
              </a:ext>
            </a:extLst>
          </p:cNvPr>
          <p:cNvSpPr txBox="1">
            <a:spLocks/>
          </p:cNvSpPr>
          <p:nvPr/>
        </p:nvSpPr>
        <p:spPr>
          <a:xfrm rot="16200000">
            <a:off x="5446501" y="2282797"/>
            <a:ext cx="4075299" cy="652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62768944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1322548" y="194064"/>
            <a:ext cx="6487952" cy="44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sz="2800" b="1" dirty="0"/>
              <a:t>Base de datos</a:t>
            </a:r>
            <a:endParaRPr sz="2800" b="1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41" name="Google Shape;131;p25"/>
          <p:cNvSpPr txBox="1"/>
          <p:nvPr/>
        </p:nvSpPr>
        <p:spPr>
          <a:xfrm>
            <a:off x="1852669" y="1992391"/>
            <a:ext cx="2345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algn="l"/>
            <a:endParaRPr lang="es-ES" dirty="0"/>
          </a:p>
        </p:txBody>
      </p:sp>
      <p:sp>
        <p:nvSpPr>
          <p:cNvPr id="7" name="Google Shape;131;p25">
            <a:extLst>
              <a:ext uri="{FF2B5EF4-FFF2-40B4-BE49-F238E27FC236}">
                <a16:creationId xmlns:a16="http://schemas.microsoft.com/office/drawing/2014/main" id="{2C24B5B9-E800-4938-B123-518C8AA2FA3F}"/>
              </a:ext>
            </a:extLst>
          </p:cNvPr>
          <p:cNvSpPr txBox="1"/>
          <p:nvPr/>
        </p:nvSpPr>
        <p:spPr>
          <a:xfrm>
            <a:off x="2142909" y="2123204"/>
            <a:ext cx="2345100" cy="269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C2FE18-D176-4599-8AB0-3A522D18EB87}"/>
              </a:ext>
            </a:extLst>
          </p:cNvPr>
          <p:cNvSpPr txBox="1"/>
          <p:nvPr/>
        </p:nvSpPr>
        <p:spPr>
          <a:xfrm>
            <a:off x="4962586" y="3137735"/>
            <a:ext cx="1786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ES" sz="2400" dirty="0">
              <a:solidFill>
                <a:schemeClr val="dk1"/>
              </a:solidFill>
              <a:latin typeface="Patrick Hand SC" panose="00000500000000000000"/>
              <a:sym typeface="Patrick Hand SC" panose="00000500000000000000"/>
            </a:endParaRPr>
          </a:p>
          <a:p>
            <a:pPr algn="l"/>
            <a:endParaRPr lang="es-ES" sz="2400" dirty="0">
              <a:solidFill>
                <a:schemeClr val="dk1"/>
              </a:solidFill>
              <a:latin typeface="Patrick Hand SC" panose="00000500000000000000"/>
              <a:sym typeface="Patrick Hand SC" panose="00000500000000000000"/>
            </a:endParaRPr>
          </a:p>
          <a:p>
            <a:pPr algn="l"/>
            <a:endParaRPr lang="es-ES" sz="2400" dirty="0">
              <a:solidFill>
                <a:schemeClr val="dk1"/>
              </a:solidFill>
              <a:latin typeface="Patrick Hand SC" panose="00000500000000000000"/>
              <a:sym typeface="Patrick Hand SC" panose="00000500000000000000"/>
            </a:endParaRPr>
          </a:p>
          <a:p>
            <a:pPr algn="l"/>
            <a:endParaRPr lang="es-ES" sz="2400" dirty="0">
              <a:solidFill>
                <a:schemeClr val="dk1"/>
              </a:solidFill>
              <a:latin typeface="Patrick Hand SC" panose="00000500000000000000"/>
              <a:sym typeface="Patrick Hand SC" panose="0000050000000000000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56408DB1-A5DB-4337-B597-56B6D7D6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10641"/>
              </p:ext>
            </p:extLst>
          </p:nvPr>
        </p:nvGraphicFramePr>
        <p:xfrm>
          <a:off x="4494063" y="1759555"/>
          <a:ext cx="265741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07">
                  <a:extLst>
                    <a:ext uri="{9D8B030D-6E8A-4147-A177-3AD203B41FA5}">
                      <a16:colId xmlns:a16="http://schemas.microsoft.com/office/drawing/2014/main" val="2057702520"/>
                    </a:ext>
                  </a:extLst>
                </a:gridCol>
                <a:gridCol w="1328707">
                  <a:extLst>
                    <a:ext uri="{9D8B030D-6E8A-4147-A177-3AD203B41FA5}">
                      <a16:colId xmlns:a16="http://schemas.microsoft.com/office/drawing/2014/main" val="1952351811"/>
                    </a:ext>
                  </a:extLst>
                </a:gridCol>
              </a:tblGrid>
              <a:tr h="398539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i="0" u="none" strike="noStrike" cap="none" dirty="0" err="1">
                          <a:solidFill>
                            <a:schemeClr val="bg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booking</a:t>
                      </a:r>
                      <a:endParaRPr lang="es-419" sz="2400" b="0" i="0" u="none" strike="noStrike" cap="none" dirty="0">
                        <a:solidFill>
                          <a:schemeClr val="bg1"/>
                        </a:solidFill>
                        <a:latin typeface="Patrick Hand SC" panose="0000050000000000000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80236"/>
                  </a:ext>
                </a:extLst>
              </a:tr>
              <a:tr h="265693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User_id</a:t>
                      </a:r>
                      <a:endParaRPr lang="es-ES" sz="1400" b="0" i="0" u="none" strike="noStrike" cap="none" dirty="0">
                        <a:solidFill>
                          <a:schemeClr val="dk1"/>
                        </a:solidFill>
                        <a:latin typeface="Patrick Hand SC" panose="0000050000000000000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Patrick Hand SC" panose="00000500000000000000"/>
                          <a:sym typeface="Patrick Hand SC" panose="00000500000000000000"/>
                        </a:rPr>
                        <a:t>Rooms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0258"/>
                  </a:ext>
                </a:extLst>
              </a:tr>
              <a:tr h="265693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Booking_id</a:t>
                      </a:r>
                      <a:endParaRPr lang="es-ES" sz="1400" b="0" i="0" u="none" strike="noStrike" cap="none" dirty="0">
                        <a:solidFill>
                          <a:schemeClr val="dk1"/>
                        </a:solidFill>
                        <a:latin typeface="Patrick Hand SC" panose="0000050000000000000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Patrick Hand SC" panose="00000500000000000000"/>
                          <a:sym typeface="Patrick Hand SC" panose="00000500000000000000"/>
                        </a:rPr>
                        <a:t>Check_in</a:t>
                      </a:r>
                      <a:endParaRPr lang="es-ES" sz="1400" dirty="0">
                        <a:solidFill>
                          <a:schemeClr val="dk1"/>
                        </a:solidFill>
                        <a:latin typeface="Patrick Hand SC" panose="00000500000000000000"/>
                        <a:sym typeface="Patrick Hand SC" panose="000005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95898"/>
                  </a:ext>
                </a:extLst>
              </a:tr>
              <a:tr h="265693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Name</a:t>
                      </a:r>
                      <a:endParaRPr lang="es-ES" sz="1400" b="0" i="0" u="none" strike="noStrike" cap="none" dirty="0">
                        <a:solidFill>
                          <a:schemeClr val="dk1"/>
                        </a:solidFill>
                        <a:latin typeface="Patrick Hand SC" panose="0000050000000000000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Patrick Hand SC" panose="00000500000000000000"/>
                          <a:sym typeface="Patrick Hand SC" panose="00000500000000000000"/>
                        </a:rPr>
                        <a:t>Check_out</a:t>
                      </a:r>
                      <a:endParaRPr lang="es-ES" sz="1400" dirty="0">
                        <a:solidFill>
                          <a:schemeClr val="dk1"/>
                        </a:solidFill>
                        <a:latin typeface="Patrick Hand SC" panose="00000500000000000000"/>
                        <a:sym typeface="Patrick Hand SC" panose="000005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93370"/>
                  </a:ext>
                </a:extLst>
              </a:tr>
              <a:tr h="265693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Patrick Hand SC" panose="00000500000000000000"/>
                          <a:sym typeface="Patrick Hand SC" panose="00000500000000000000"/>
                        </a:rPr>
                        <a:t>Adults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09467"/>
                  </a:ext>
                </a:extLst>
              </a:tr>
              <a:tr h="265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Number</a:t>
                      </a:r>
                      <a:endParaRPr lang="es-419" sz="1400" b="0" i="0" u="none" strike="noStrike" cap="none" dirty="0">
                        <a:solidFill>
                          <a:schemeClr val="dk1"/>
                        </a:solidFill>
                        <a:latin typeface="Patrick Hand SC" panose="0000050000000000000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Patrick Hand SC" panose="00000500000000000000"/>
                          <a:sym typeface="Patrick Hand SC" panose="00000500000000000000"/>
                        </a:rPr>
                        <a:t>Childs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85712"/>
                  </a:ext>
                </a:extLst>
              </a:tr>
              <a:tr h="265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Patrick Hand SC" panose="00000500000000000000"/>
                          <a:sym typeface="Patrick Hand SC" panose="00000500000000000000"/>
                        </a:rPr>
                        <a:t>toPlanet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s-ES" sz="1400" dirty="0" err="1">
                          <a:solidFill>
                            <a:schemeClr val="dk1"/>
                          </a:solidFill>
                          <a:latin typeface="Patrick Hand SC" panose="00000500000000000000"/>
                          <a:sym typeface="Patrick Hand SC" panose="00000500000000000000"/>
                        </a:rPr>
                        <a:t>fromPlanet</a:t>
                      </a:r>
                      <a:endParaRPr lang="es-ES" sz="1400" dirty="0">
                        <a:solidFill>
                          <a:schemeClr val="dk1"/>
                        </a:solidFill>
                        <a:latin typeface="Patrick Hand SC" panose="00000500000000000000"/>
                        <a:sym typeface="Patrick Hand SC" panose="000005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32375"/>
                  </a:ext>
                </a:extLst>
              </a:tr>
            </a:tbl>
          </a:graphicData>
        </a:graphic>
      </p:graphicFrame>
      <p:graphicFrame>
        <p:nvGraphicFramePr>
          <p:cNvPr id="11" name="Tabla 3">
            <a:extLst>
              <a:ext uri="{FF2B5EF4-FFF2-40B4-BE49-F238E27FC236}">
                <a16:creationId xmlns:a16="http://schemas.microsoft.com/office/drawing/2014/main" id="{AFA9D719-F022-4B78-9E8F-BB26CCB9C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28446"/>
              </p:ext>
            </p:extLst>
          </p:nvPr>
        </p:nvGraphicFramePr>
        <p:xfrm>
          <a:off x="1668332" y="2250061"/>
          <a:ext cx="2657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414">
                  <a:extLst>
                    <a:ext uri="{9D8B030D-6E8A-4147-A177-3AD203B41FA5}">
                      <a16:colId xmlns:a16="http://schemas.microsoft.com/office/drawing/2014/main" val="2057702520"/>
                    </a:ext>
                  </a:extLst>
                </a:gridCol>
              </a:tblGrid>
              <a:tr h="398539"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u="none" strike="noStrike" cap="none" dirty="0" err="1">
                          <a:solidFill>
                            <a:schemeClr val="bg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Admin</a:t>
                      </a:r>
                      <a:endParaRPr lang="es-419" sz="2400" b="0" i="0" u="none" strike="noStrike" cap="none" dirty="0">
                        <a:solidFill>
                          <a:schemeClr val="bg1"/>
                        </a:solidFill>
                        <a:latin typeface="Patrick Hand SC" panose="0000050000000000000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80236"/>
                  </a:ext>
                </a:extLst>
              </a:tr>
              <a:tr h="265693">
                <a:tc>
                  <a:txBody>
                    <a:bodyPr/>
                    <a:lstStyle/>
                    <a:p>
                      <a:pPr algn="ctr"/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0258"/>
                  </a:ext>
                </a:extLst>
              </a:tr>
              <a:tr h="265693">
                <a:tc>
                  <a:txBody>
                    <a:bodyPr/>
                    <a:lstStyle/>
                    <a:p>
                      <a:pPr algn="ctr"/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name</a:t>
                      </a:r>
                      <a:endParaRPr lang="es-ES" sz="1400" b="0" i="0" u="none" strike="noStrike" cap="none" dirty="0">
                        <a:solidFill>
                          <a:schemeClr val="dk1"/>
                        </a:solidFill>
                        <a:latin typeface="Patrick Hand SC" panose="0000050000000000000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95898"/>
                  </a:ext>
                </a:extLst>
              </a:tr>
              <a:tr h="265693">
                <a:tc>
                  <a:txBody>
                    <a:bodyPr/>
                    <a:lstStyle/>
                    <a:p>
                      <a:pPr algn="ctr"/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latin typeface="Patrick Hand SC" panose="00000500000000000000"/>
                          <a:ea typeface="+mn-ea"/>
                          <a:cs typeface="+mn-cs"/>
                          <a:sym typeface="Arial" panose="020B0604020202020204"/>
                        </a:rPr>
                        <a:t>password</a:t>
                      </a:r>
                      <a:endParaRPr lang="es-ES" sz="1400" b="0" i="0" u="none" strike="noStrike" cap="none" dirty="0">
                        <a:solidFill>
                          <a:schemeClr val="dk1"/>
                        </a:solidFill>
                        <a:latin typeface="Patrick Hand SC" panose="0000050000000000000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933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1322548" y="194064"/>
            <a:ext cx="6487952" cy="44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sz="2800" b="1" dirty="0"/>
              <a:t>Funciones claves</a:t>
            </a:r>
            <a:endParaRPr sz="2800" b="1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88F5AD5A-2FC6-446E-93EB-5A7F6393510B}"/>
              </a:ext>
            </a:extLst>
          </p:cNvPr>
          <p:cNvSpPr txBox="1">
            <a:spLocks/>
          </p:cNvSpPr>
          <p:nvPr/>
        </p:nvSpPr>
        <p:spPr>
          <a:xfrm>
            <a:off x="1608042" y="1724587"/>
            <a:ext cx="2752011" cy="924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Patrick Hand" panose="00000500000000000000"/>
                <a:sym typeface="Patrick Hand" panose="00000500000000000000"/>
              </a:rPr>
              <a:t>Conexión a la base de datos: clase PDO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dk1"/>
              </a:solidFill>
              <a:latin typeface="Patrick Hand" panose="00000500000000000000"/>
              <a:sym typeface="Patrick Hand" panose="00000500000000000000"/>
            </a:endParaRPr>
          </a:p>
          <a:p>
            <a:r>
              <a:rPr lang="es-ES" sz="1200" dirty="0">
                <a:solidFill>
                  <a:schemeClr val="dk1"/>
                </a:solidFill>
                <a:latin typeface="Patrick Hand" panose="00000500000000000000"/>
                <a:sym typeface="Patrick Hand" panose="0000050000000000000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https://www.php.net/manual/en/class.pdo.php</a:t>
            </a:r>
            <a:endParaRPr lang="es-ES" sz="1200" dirty="0">
              <a:solidFill>
                <a:schemeClr val="dk1"/>
              </a:solidFill>
              <a:latin typeface="Patrick Hand" panose="00000500000000000000"/>
              <a:sym typeface="Patrick Hand" panose="00000500000000000000"/>
            </a:endParaRPr>
          </a:p>
          <a:p>
            <a:endParaRPr lang="es-ES" sz="1200" dirty="0">
              <a:solidFill>
                <a:schemeClr val="dk1"/>
              </a:solidFill>
              <a:latin typeface="Patrick Hand" panose="00000500000000000000"/>
              <a:sym typeface="Patrick Hand" panose="00000500000000000000"/>
            </a:endParaRP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D4366C-4555-44BD-8369-F2510098AC0B}"/>
              </a:ext>
            </a:extLst>
          </p:cNvPr>
          <p:cNvSpPr txBox="1"/>
          <p:nvPr/>
        </p:nvSpPr>
        <p:spPr>
          <a:xfrm>
            <a:off x="4646517" y="3268557"/>
            <a:ext cx="322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$email = "john.doe@example.com";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>
                <a:solidFill>
                  <a:srgbClr val="92D050"/>
                </a:solidFill>
              </a:rPr>
              <a:t>// Remove all illegal characters from email</a:t>
            </a:r>
            <a:br>
              <a:rPr lang="en-US" sz="900" dirty="0"/>
            </a:br>
            <a:r>
              <a:rPr lang="en-US" sz="900" dirty="0"/>
              <a:t>$email = </a:t>
            </a:r>
            <a:r>
              <a:rPr lang="en-US" sz="900" dirty="0" err="1"/>
              <a:t>filter_var</a:t>
            </a:r>
            <a:r>
              <a:rPr lang="en-US" sz="900" dirty="0"/>
              <a:t>($email, FILTER_SANITIZE_EMAIL);</a:t>
            </a:r>
            <a:endParaRPr lang="es-419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463015-B362-482D-B7CD-E43B1B64E875}"/>
              </a:ext>
            </a:extLst>
          </p:cNvPr>
          <p:cNvSpPr txBox="1"/>
          <p:nvPr/>
        </p:nvSpPr>
        <p:spPr>
          <a:xfrm>
            <a:off x="1742844" y="3021503"/>
            <a:ext cx="2855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900" dirty="0"/>
              <a:t>&lt;?</a:t>
            </a:r>
            <a:r>
              <a:rPr lang="es-419" sz="900" dirty="0" err="1"/>
              <a:t>php</a:t>
            </a:r>
            <a:endParaRPr lang="es-419" sz="900" dirty="0"/>
          </a:p>
          <a:p>
            <a:r>
              <a:rPr lang="es-419" sz="900" dirty="0"/>
              <a:t>$</a:t>
            </a:r>
            <a:r>
              <a:rPr lang="es-419" sz="900" dirty="0" err="1"/>
              <a:t>dbhost</a:t>
            </a:r>
            <a:r>
              <a:rPr lang="es-419" sz="900" dirty="0"/>
              <a:t> = 'localhost';</a:t>
            </a:r>
          </a:p>
          <a:p>
            <a:r>
              <a:rPr lang="es-419" sz="900" dirty="0"/>
              <a:t>$</a:t>
            </a:r>
            <a:r>
              <a:rPr lang="es-419" sz="900" dirty="0" err="1"/>
              <a:t>dbname</a:t>
            </a:r>
            <a:r>
              <a:rPr lang="es-419" sz="900" dirty="0"/>
              <a:t>='</a:t>
            </a:r>
            <a:r>
              <a:rPr lang="es-419" sz="900" dirty="0" err="1"/>
              <a:t>hr</a:t>
            </a:r>
            <a:r>
              <a:rPr lang="es-419" sz="900" dirty="0"/>
              <a:t>';</a:t>
            </a:r>
          </a:p>
          <a:p>
            <a:r>
              <a:rPr lang="es-419" sz="900" dirty="0"/>
              <a:t>$</a:t>
            </a:r>
            <a:r>
              <a:rPr lang="es-419" sz="900" dirty="0" err="1"/>
              <a:t>dbuser</a:t>
            </a:r>
            <a:r>
              <a:rPr lang="es-419" sz="900" dirty="0"/>
              <a:t> = '</a:t>
            </a:r>
            <a:r>
              <a:rPr lang="es-419" sz="900" dirty="0" err="1"/>
              <a:t>root</a:t>
            </a:r>
            <a:r>
              <a:rPr lang="es-419" sz="900" dirty="0"/>
              <a:t>';</a:t>
            </a:r>
          </a:p>
          <a:p>
            <a:r>
              <a:rPr lang="es-419" sz="900" dirty="0"/>
              <a:t>$</a:t>
            </a:r>
            <a:r>
              <a:rPr lang="es-419" sz="900" dirty="0" err="1"/>
              <a:t>dbpass</a:t>
            </a:r>
            <a:r>
              <a:rPr lang="es-419" sz="900" dirty="0"/>
              <a:t> = '';</a:t>
            </a:r>
          </a:p>
          <a:p>
            <a:r>
              <a:rPr lang="es-419" sz="900" dirty="0"/>
              <a:t>$</a:t>
            </a:r>
            <a:r>
              <a:rPr lang="es-419" sz="900" dirty="0" err="1"/>
              <a:t>dbh</a:t>
            </a:r>
            <a:r>
              <a:rPr lang="es-419" sz="900" dirty="0"/>
              <a:t> = new PDO("</a:t>
            </a:r>
            <a:r>
              <a:rPr lang="es-419" sz="900" dirty="0" err="1"/>
              <a:t>mysql:host</a:t>
            </a:r>
            <a:r>
              <a:rPr lang="es-419" sz="900" dirty="0"/>
              <a:t>=$</a:t>
            </a:r>
            <a:r>
              <a:rPr lang="es-419" sz="900" dirty="0" err="1"/>
              <a:t>dbhost</a:t>
            </a:r>
            <a:r>
              <a:rPr lang="es-419" sz="900" dirty="0"/>
              <a:t>;</a:t>
            </a:r>
          </a:p>
          <a:p>
            <a:r>
              <a:rPr lang="es-419" sz="900" dirty="0" err="1"/>
              <a:t>dbname</a:t>
            </a:r>
            <a:r>
              <a:rPr lang="es-419" sz="900" dirty="0"/>
              <a:t>=$</a:t>
            </a:r>
            <a:r>
              <a:rPr lang="es-419" sz="900" dirty="0" err="1"/>
              <a:t>dbname</a:t>
            </a:r>
            <a:r>
              <a:rPr lang="es-419" sz="900" dirty="0"/>
              <a:t>", $</a:t>
            </a:r>
            <a:r>
              <a:rPr lang="es-419" sz="900" dirty="0" err="1"/>
              <a:t>dbuser</a:t>
            </a:r>
            <a:r>
              <a:rPr lang="es-419" sz="900" dirty="0"/>
              <a:t>, $</a:t>
            </a:r>
            <a:r>
              <a:rPr lang="es-419" sz="900" dirty="0" err="1"/>
              <a:t>dbpass</a:t>
            </a:r>
            <a:r>
              <a:rPr lang="es-419" sz="900" dirty="0"/>
              <a:t>);</a:t>
            </a:r>
          </a:p>
          <a:p>
            <a:r>
              <a:rPr lang="es-419" sz="900" dirty="0"/>
              <a:t>?&gt;       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305312-68CA-4E27-BB17-24893F2DBC39}"/>
              </a:ext>
            </a:extLst>
          </p:cNvPr>
          <p:cNvSpPr txBox="1"/>
          <p:nvPr/>
        </p:nvSpPr>
        <p:spPr>
          <a:xfrm>
            <a:off x="4598073" y="1705648"/>
            <a:ext cx="3088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Patrick Hand" panose="00000500000000000000"/>
                <a:sym typeface="Patrick Hand" panose="00000500000000000000"/>
              </a:rPr>
              <a:t>Validación de parámetros: </a:t>
            </a:r>
            <a:r>
              <a:rPr lang="es-419" sz="1200" dirty="0" err="1">
                <a:solidFill>
                  <a:schemeClr val="dk1"/>
                </a:solidFill>
                <a:latin typeface="Patrick Hand" panose="00000500000000000000"/>
                <a:sym typeface="Patrick Hand" panose="00000500000000000000"/>
              </a:rPr>
              <a:t>filter_var</a:t>
            </a:r>
            <a:endParaRPr lang="es-ES" sz="1200" dirty="0">
              <a:solidFill>
                <a:schemeClr val="dk1"/>
              </a:solidFill>
              <a:latin typeface="Patrick Hand" panose="00000500000000000000"/>
              <a:sym typeface="Patrick Hand" panose="00000500000000000000"/>
            </a:endParaRPr>
          </a:p>
          <a:p>
            <a:endParaRPr lang="es-ES" sz="1200" dirty="0">
              <a:solidFill>
                <a:schemeClr val="dk1"/>
              </a:solidFill>
              <a:latin typeface="Patrick Hand" panose="00000500000000000000"/>
              <a:sym typeface="Patrick Hand" panose="00000500000000000000"/>
            </a:endParaRPr>
          </a:p>
          <a:p>
            <a:r>
              <a:rPr lang="es-ES" sz="1200" dirty="0">
                <a:solidFill>
                  <a:schemeClr val="dk1"/>
                </a:solidFill>
                <a:latin typeface="Patrick Hand" panose="00000500000000000000"/>
                <a:sym typeface="Patrick Hand" panose="00000500000000000000"/>
              </a:rPr>
              <a:t>https://www.php.net/manual/en/function.filter-var.php</a:t>
            </a:r>
          </a:p>
        </p:txBody>
      </p:sp>
    </p:spTree>
    <p:extLst>
      <p:ext uri="{BB962C8B-B14F-4D97-AF65-F5344CB8AC3E}">
        <p14:creationId xmlns:p14="http://schemas.microsoft.com/office/powerpoint/2010/main" val="224708977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4297650" y="4711450"/>
            <a:ext cx="5487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dirty="0"/>
          </a:p>
        </p:txBody>
      </p:sp>
      <p:sp>
        <p:nvSpPr>
          <p:cNvPr id="23" name="Google Shape;218;p33"/>
          <p:cNvSpPr txBox="1"/>
          <p:nvPr/>
        </p:nvSpPr>
        <p:spPr>
          <a:xfrm>
            <a:off x="3017107" y="933881"/>
            <a:ext cx="3218125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s-ES" sz="2000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Conclusión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19608" y="1674567"/>
            <a:ext cx="3109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El desarrollo de este sistema, debe contar con el debido análisis de todos los requerimientos y necesidades, para que de esta forma se impacte de forma eficiente en el mercado objetivo.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CDD6DD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451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262</Words>
  <Application>Microsoft Office PowerPoint</Application>
  <PresentationFormat>Presentación en pantalla (16:9)</PresentationFormat>
  <Paragraphs>57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Patrick Hand SC</vt:lpstr>
      <vt:lpstr>Arial</vt:lpstr>
      <vt:lpstr>Patrick Hand</vt:lpstr>
      <vt:lpstr>Talbot template</vt:lpstr>
      <vt:lpstr>UNIVERSIDAD TECNOLÓGICA DE PANAMÁ</vt:lpstr>
      <vt:lpstr>Introducción</vt:lpstr>
      <vt:lpstr>Stack Holder</vt:lpstr>
      <vt:lpstr>Base de datos</vt:lpstr>
      <vt:lpstr>Funciones claves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/>
  <cp:lastModifiedBy>Cristian Ariel Castillo Vargas</cp:lastModifiedBy>
  <cp:revision>42</cp:revision>
  <dcterms:created xsi:type="dcterms:W3CDTF">2021-08-26T03:08:18Z</dcterms:created>
  <dcterms:modified xsi:type="dcterms:W3CDTF">2022-12-12T16:08:42Z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D9B23D1A478945008C230ABAF9F56893</vt:lpwstr>
  </property>
  <property fmtid="{D5CDD505-2E9C-101B-9397-08002B2CF9AE}" pid="3" name="KSOProductBuildVer">
    <vt:lpwstr>3082-11.2.0.10265</vt:lpwstr>
  </property>
</Properties>
</file>