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embeddedFontLst>
    <p:embeddedFont>
      <p:font typeface="Libre Franklin"/>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iABPXgCeJuVqWog0znz8RVyJ7s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ibreFranklin-bold.fntdata"/><Relationship Id="rId25" Type="http://schemas.openxmlformats.org/officeDocument/2006/relationships/font" Target="fonts/LibreFranklin-regular.fntdata"/><Relationship Id="rId28" Type="http://schemas.openxmlformats.org/officeDocument/2006/relationships/font" Target="fonts/LibreFranklin-boldItalic.fntdata"/><Relationship Id="rId27" Type="http://schemas.openxmlformats.org/officeDocument/2006/relationships/font" Target="fonts/LibreFranklin-italic.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7dfa2db51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97dfa2db5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7fcba3b40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7fcba3b4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7fcba3b40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7fcba3b4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97fcba3b40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97fcba3b4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7fcba3b40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97fcba3b4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7fcba3b40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7fcba3b4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7fcba3b40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97fcba3b4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7fcba3b40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7fcba3b4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97fcba3b40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97fcba3b4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97fcba3b40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97fcba3b4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7dfa2db5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7dfa2db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bg>
      <p:bgPr>
        <a:solidFill>
          <a:schemeClr val="lt2"/>
        </a:solidFill>
      </p:bgPr>
    </p:bg>
    <p:spTree>
      <p:nvGrpSpPr>
        <p:cNvPr id="12" name="Shape 12"/>
        <p:cNvGrpSpPr/>
        <p:nvPr/>
      </p:nvGrpSpPr>
      <p:grpSpPr>
        <a:xfrm>
          <a:off x="0" y="0"/>
          <a:ext cx="0" cy="0"/>
          <a:chOff x="0" y="0"/>
          <a:chExt cx="0" cy="0"/>
        </a:xfrm>
      </p:grpSpPr>
      <p:sp>
        <p:nvSpPr>
          <p:cNvPr id="13" name="Google Shape;13;p11"/>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11"/>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5" name="Google Shape;15;p11"/>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1"/>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1"/>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s-MX"/>
              <a:t>‹#›</a:t>
            </a:fld>
            <a:endParaRPr/>
          </a:p>
        </p:txBody>
      </p:sp>
      <p:grpSp>
        <p:nvGrpSpPr>
          <p:cNvPr id="18" name="Google Shape;18;p11"/>
          <p:cNvGrpSpPr/>
          <p:nvPr/>
        </p:nvGrpSpPr>
        <p:grpSpPr>
          <a:xfrm>
            <a:off x="752858" y="744469"/>
            <a:ext cx="10674116" cy="5349671"/>
            <a:chOff x="752858" y="744469"/>
            <a:chExt cx="10674116" cy="5349671"/>
          </a:xfrm>
        </p:grpSpPr>
        <p:sp>
          <p:nvSpPr>
            <p:cNvPr id="19" name="Google Shape;19;p11"/>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0" name="Google Shape;20;p11"/>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7" name="Shape 77"/>
        <p:cNvGrpSpPr/>
        <p:nvPr/>
      </p:nvGrpSpPr>
      <p:grpSpPr>
        <a:xfrm>
          <a:off x="0" y="0"/>
          <a:ext cx="0" cy="0"/>
          <a:chOff x="0" y="0"/>
          <a:chExt cx="0" cy="0"/>
        </a:xfrm>
      </p:grpSpPr>
      <p:sp>
        <p:nvSpPr>
          <p:cNvPr id="78" name="Google Shape;78;p2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20"/>
          <p:cNvSpPr txBox="1"/>
          <p:nvPr>
            <p:ph idx="1" type="body"/>
          </p:nvPr>
        </p:nvSpPr>
        <p:spPr>
          <a:xfrm rot="5400000">
            <a:off x="4386262" y="-719138"/>
            <a:ext cx="3571875"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0" name="Google Shape;80;p20"/>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0"/>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0"/>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3" name="Shape 83"/>
        <p:cNvGrpSpPr/>
        <p:nvPr/>
      </p:nvGrpSpPr>
      <p:grpSpPr>
        <a:xfrm>
          <a:off x="0" y="0"/>
          <a:ext cx="0" cy="0"/>
          <a:chOff x="0" y="0"/>
          <a:chExt cx="0" cy="0"/>
        </a:xfrm>
      </p:grpSpPr>
      <p:sp>
        <p:nvSpPr>
          <p:cNvPr id="84" name="Google Shape;84;p21"/>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1"/>
          <p:cNvSpPr txBox="1"/>
          <p:nvPr>
            <p:ph idx="1" type="body"/>
          </p:nvPr>
        </p:nvSpPr>
        <p:spPr>
          <a:xfrm rot="5400000">
            <a:off x="2839798" y="-844042"/>
            <a:ext cx="5243244" cy="8179641"/>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6" name="Google Shape;86;p2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1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24" name="Google Shape;24;p12"/>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showMasterSp="0" type="secHead">
  <p:cSld name="SECTION_HEADER">
    <p:bg>
      <p:bgPr>
        <a:solidFill>
          <a:schemeClr val="dk2"/>
        </a:solidFill>
      </p:bgPr>
    </p:bg>
    <p:spTree>
      <p:nvGrpSpPr>
        <p:cNvPr id="27" name="Shape 27"/>
        <p:cNvGrpSpPr/>
        <p:nvPr/>
      </p:nvGrpSpPr>
      <p:grpSpPr>
        <a:xfrm>
          <a:off x="0" y="0"/>
          <a:ext cx="0" cy="0"/>
          <a:chOff x="0" y="0"/>
          <a:chExt cx="0" cy="0"/>
        </a:xfrm>
      </p:grpSpPr>
      <p:sp>
        <p:nvSpPr>
          <p:cNvPr id="28" name="Google Shape;28;p13"/>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30" name="Google Shape;30;p13"/>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lt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lt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lt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lt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lt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lt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lt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s-MX"/>
              <a:t>‹#›</a:t>
            </a:fld>
            <a:endParaRPr/>
          </a:p>
        </p:txBody>
      </p:sp>
      <p:sp>
        <p:nvSpPr>
          <p:cNvPr id="33" name="Google Shape;33;p13"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4" name="Shape 34"/>
        <p:cNvGrpSpPr/>
        <p:nvPr/>
      </p:nvGrpSpPr>
      <p:grpSpPr>
        <a:xfrm>
          <a:off x="0" y="0"/>
          <a:ext cx="0" cy="0"/>
          <a:chOff x="0" y="0"/>
          <a:chExt cx="0" cy="0"/>
        </a:xfrm>
      </p:grpSpPr>
      <p:sp>
        <p:nvSpPr>
          <p:cNvPr id="35" name="Google Shape;35;p1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4"/>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37" name="Google Shape;37;p14"/>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38" name="Google Shape;38;p14"/>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4"/>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1" name="Shape 41"/>
        <p:cNvGrpSpPr/>
        <p:nvPr/>
      </p:nvGrpSpPr>
      <p:grpSpPr>
        <a:xfrm>
          <a:off x="0" y="0"/>
          <a:ext cx="0" cy="0"/>
          <a:chOff x="0" y="0"/>
          <a:chExt cx="0" cy="0"/>
        </a:xfrm>
      </p:grpSpPr>
      <p:sp>
        <p:nvSpPr>
          <p:cNvPr id="42" name="Google Shape;42;p1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5"/>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4" name="Google Shape;44;p15"/>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5" name="Google Shape;45;p15"/>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6" name="Google Shape;46;p15"/>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7" name="Google Shape;47;p1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0" name="Shape 50"/>
        <p:cNvGrpSpPr/>
        <p:nvPr/>
      </p:nvGrpSpPr>
      <p:grpSpPr>
        <a:xfrm>
          <a:off x="0" y="0"/>
          <a:ext cx="0" cy="0"/>
          <a:chOff x="0" y="0"/>
          <a:chExt cx="0" cy="0"/>
        </a:xfrm>
      </p:grpSpPr>
      <p:sp>
        <p:nvSpPr>
          <p:cNvPr id="51" name="Google Shape;51;p1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6"/>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5" name="Shape 55"/>
        <p:cNvGrpSpPr/>
        <p:nvPr/>
      </p:nvGrpSpPr>
      <p:grpSpPr>
        <a:xfrm>
          <a:off x="0" y="0"/>
          <a:ext cx="0" cy="0"/>
          <a:chOff x="0" y="0"/>
          <a:chExt cx="0" cy="0"/>
        </a:xfrm>
      </p:grpSpPr>
      <p:sp>
        <p:nvSpPr>
          <p:cNvPr id="56" name="Google Shape;56;p1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showMasterSp="0" type="objTx">
  <p:cSld name="OBJECT_WITH_CAPTION_TEXT">
    <p:spTree>
      <p:nvGrpSpPr>
        <p:cNvPr id="59" name="Shape 59"/>
        <p:cNvGrpSpPr/>
        <p:nvPr/>
      </p:nvGrpSpPr>
      <p:grpSpPr>
        <a:xfrm>
          <a:off x="0" y="0"/>
          <a:ext cx="0" cy="0"/>
          <a:chOff x="0" y="0"/>
          <a:chExt cx="0" cy="0"/>
        </a:xfrm>
      </p:grpSpPr>
      <p:sp>
        <p:nvSpPr>
          <p:cNvPr id="60" name="Google Shape;60;p18"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8"/>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8"/>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63" name="Google Shape;63;p18"/>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64" name="Google Shape;64;p18"/>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8"/>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s-MX"/>
              <a:t>‹#›</a:t>
            </a:fld>
            <a:endParaRPr/>
          </a:p>
        </p:txBody>
      </p:sp>
      <p:sp>
        <p:nvSpPr>
          <p:cNvPr id="67" name="Google Shape;67;p18"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showMasterSp="0" type="picTx">
  <p:cSld name="PICTURE_WITH_CAPTION_TEXT">
    <p:spTree>
      <p:nvGrpSpPr>
        <p:cNvPr id="68" name="Shape 68"/>
        <p:cNvGrpSpPr/>
        <p:nvPr/>
      </p:nvGrpSpPr>
      <p:grpSpPr>
        <a:xfrm>
          <a:off x="0" y="0"/>
          <a:ext cx="0" cy="0"/>
          <a:chOff x="0" y="0"/>
          <a:chExt cx="0" cy="0"/>
        </a:xfrm>
      </p:grpSpPr>
      <p:sp>
        <p:nvSpPr>
          <p:cNvPr id="69" name="Google Shape;69;p19"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9"/>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Libre Franklin"/>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9"/>
          <p:cNvSpPr/>
          <p:nvPr>
            <p:ph idx="2" type="pic"/>
          </p:nvPr>
        </p:nvSpPr>
        <p:spPr>
          <a:xfrm>
            <a:off x="5532120" y="0"/>
            <a:ext cx="6659880" cy="6857999"/>
          </a:xfrm>
          <a:prstGeom prst="rect">
            <a:avLst/>
          </a:prstGeom>
          <a:noFill/>
          <a:ln>
            <a:noFill/>
          </a:ln>
        </p:spPr>
        <p:txBody>
          <a:bodyPr anchorCtr="0" anchor="t" bIns="45700" lIns="91425" spcFirstLastPara="1" rIns="91425" wrap="square" tIns="45700">
            <a:normAutofit/>
          </a:bodyPr>
          <a:lstStyle>
            <a:lvl1pPr lvl="0" marR="0" rtl="0" algn="l">
              <a:lnSpc>
                <a:spcPct val="94000"/>
              </a:lnSpc>
              <a:spcBef>
                <a:spcPts val="10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1pPr>
            <a:lvl2pPr lvl="1"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2pPr>
            <a:lvl3pPr lvl="2" marR="0" rtl="0" algn="l">
              <a:lnSpc>
                <a:spcPct val="94000"/>
              </a:lnSpc>
              <a:spcBef>
                <a:spcPts val="5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3pPr>
            <a:lvl4pPr lvl="3"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4pPr>
            <a:lvl5pPr lvl="4" marR="0" rtl="0" algn="l">
              <a:lnSpc>
                <a:spcPct val="94000"/>
              </a:lnSpc>
              <a:spcBef>
                <a:spcPts val="5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5pPr>
            <a:lvl6pPr lvl="5"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6pPr>
            <a:lvl7pPr lvl="6" marR="0" rtl="0" algn="l">
              <a:lnSpc>
                <a:spcPct val="94000"/>
              </a:lnSpc>
              <a:spcBef>
                <a:spcPts val="5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7pPr>
            <a:lvl8pPr lvl="7"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8pPr>
            <a:lvl9pPr lvl="8" marR="0" rtl="0" algn="l">
              <a:lnSpc>
                <a:spcPct val="94000"/>
              </a:lnSpc>
              <a:spcBef>
                <a:spcPts val="500"/>
              </a:spcBef>
              <a:spcAft>
                <a:spcPts val="20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9pPr>
          </a:lstStyle>
          <a:p/>
        </p:txBody>
      </p:sp>
      <p:sp>
        <p:nvSpPr>
          <p:cNvPr id="72" name="Google Shape;72;p19"/>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73" name="Google Shape;73;p19"/>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9"/>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9"/>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s-MX"/>
              <a:t>‹#›</a:t>
            </a:fld>
            <a:endParaRPr/>
          </a:p>
        </p:txBody>
      </p:sp>
      <p:sp>
        <p:nvSpPr>
          <p:cNvPr id="76" name="Google Shape;76;p19"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Libre Franklin"/>
              <a:buNone/>
              <a:defRPr b="0" i="0" sz="44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8" name="Google Shape;8;p10"/>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 name="Google Shape;9;p10"/>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 name="Google Shape;10;p10"/>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marR="0" rt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marR="0" rt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marR="0" rt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marR="0" rt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marR="0" rt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marR="0" rt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marR="0" rt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marR="0" rt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s-MX"/>
              <a:t>‹#›</a:t>
            </a:fld>
            <a:endParaRPr/>
          </a:p>
        </p:txBody>
      </p:sp>
      <p:sp>
        <p:nvSpPr>
          <p:cNvPr id="11" name="Google Shape;11;p10"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core.ac.uk/download/pdf/297178308.pdf" TargetMode="External"/><Relationship Id="rId4" Type="http://schemas.openxmlformats.org/officeDocument/2006/relationships/hyperlink" Target="https://www.ugr.es/~fmocan/MATERIALES%20DOCTORADO/Tratamiento%20de%20outliers%20y%20missing.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p>
            <a:pPr indent="0" lvl="0" marL="0" rtl="0" algn="ctr">
              <a:lnSpc>
                <a:spcPct val="89000"/>
              </a:lnSpc>
              <a:spcBef>
                <a:spcPts val="0"/>
              </a:spcBef>
              <a:spcAft>
                <a:spcPts val="0"/>
              </a:spcAft>
              <a:buClr>
                <a:schemeClr val="dk2"/>
              </a:buClr>
              <a:buSzPts val="7200"/>
              <a:buFont typeface="Libre Franklin"/>
              <a:buNone/>
            </a:pPr>
            <a:r>
              <a:rPr b="1" lang="es-MX"/>
              <a:t>OUTLIERS</a:t>
            </a:r>
            <a:endParaRPr b="1"/>
          </a:p>
        </p:txBody>
      </p:sp>
      <p:sp>
        <p:nvSpPr>
          <p:cNvPr id="94" name="Google Shape;94;p1"/>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p>
            <a:pPr indent="0" lvl="0" marL="0" rtl="0" algn="ctr">
              <a:lnSpc>
                <a:spcPct val="102000"/>
              </a:lnSpc>
              <a:spcBef>
                <a:spcPts val="0"/>
              </a:spcBef>
              <a:spcAft>
                <a:spcPts val="0"/>
              </a:spcAft>
              <a:buClr>
                <a:schemeClr val="dk2"/>
              </a:buClr>
              <a:buSzPts val="2127"/>
              <a:buNone/>
            </a:pPr>
            <a:r>
              <a:rPr b="1" lang="es-MX" sz="2127"/>
              <a:t>Minería de Datos Grupo 012</a:t>
            </a:r>
            <a:endParaRPr/>
          </a:p>
          <a:p>
            <a:pPr indent="0" lvl="0" marL="0" rtl="0" algn="ctr">
              <a:lnSpc>
                <a:spcPct val="102000"/>
              </a:lnSpc>
              <a:spcBef>
                <a:spcPts val="0"/>
              </a:spcBef>
              <a:spcAft>
                <a:spcPts val="0"/>
              </a:spcAft>
              <a:buClr>
                <a:schemeClr val="dk2"/>
              </a:buClr>
              <a:buSzPts val="1850"/>
              <a:buNone/>
            </a:pPr>
            <a:r>
              <a:rPr lang="es-MX" sz="1850"/>
              <a:t>Edgar Bladimir López Alonzo 1753141 </a:t>
            </a:r>
            <a:endParaRPr sz="2127"/>
          </a:p>
          <a:p>
            <a:pPr indent="0" lvl="0" marL="0" rtl="0" algn="ctr">
              <a:lnSpc>
                <a:spcPct val="102000"/>
              </a:lnSpc>
              <a:spcBef>
                <a:spcPts val="0"/>
              </a:spcBef>
              <a:spcAft>
                <a:spcPts val="0"/>
              </a:spcAft>
              <a:buClr>
                <a:schemeClr val="dk2"/>
              </a:buClr>
              <a:buSzPts val="2127"/>
              <a:buNone/>
            </a:pPr>
            <a:r>
              <a:rPr lang="es-MX" sz="2127"/>
              <a:t>Cristian Antonio Jaramillo Arriaga 1680776</a:t>
            </a:r>
            <a:endParaRPr/>
          </a:p>
          <a:p>
            <a:pPr indent="0" lvl="0" marL="0" rtl="0" algn="ctr">
              <a:lnSpc>
                <a:spcPct val="102000"/>
              </a:lnSpc>
              <a:spcBef>
                <a:spcPts val="0"/>
              </a:spcBef>
              <a:spcAft>
                <a:spcPts val="0"/>
              </a:spcAft>
              <a:buClr>
                <a:schemeClr val="dk2"/>
              </a:buClr>
              <a:buSzPts val="2127"/>
              <a:buNone/>
            </a:pPr>
            <a:r>
              <a:t/>
            </a:r>
            <a:endParaRPr sz="2127"/>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97dfa2db51_0_12"/>
          <p:cNvSpPr txBox="1"/>
          <p:nvPr>
            <p:ph type="title"/>
          </p:nvPr>
        </p:nvSpPr>
        <p:spPr>
          <a:xfrm>
            <a:off x="1371600" y="685800"/>
            <a:ext cx="9601200" cy="1485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MX"/>
              <a:t>Método de detección: Desviación estándar</a:t>
            </a:r>
            <a:endParaRPr/>
          </a:p>
        </p:txBody>
      </p:sp>
      <p:sp>
        <p:nvSpPr>
          <p:cNvPr id="152" name="Google Shape;152;g97dfa2db51_0_12"/>
          <p:cNvSpPr txBox="1"/>
          <p:nvPr>
            <p:ph idx="1" type="body"/>
          </p:nvPr>
        </p:nvSpPr>
        <p:spPr>
          <a:xfrm>
            <a:off x="8400050" y="2171700"/>
            <a:ext cx="2572800" cy="3843900"/>
          </a:xfrm>
          <a:prstGeom prst="rect">
            <a:avLst/>
          </a:prstGeom>
        </p:spPr>
        <p:txBody>
          <a:bodyPr anchorCtr="0" anchor="t" bIns="45700" lIns="91425" spcFirstLastPara="1" rIns="91425" wrap="square" tIns="45700">
            <a:noAutofit/>
          </a:bodyPr>
          <a:lstStyle/>
          <a:p>
            <a:pPr indent="0" lvl="0" marL="0" rtl="0" algn="l">
              <a:spcBef>
                <a:spcPts val="1000"/>
              </a:spcBef>
              <a:spcAft>
                <a:spcPts val="200"/>
              </a:spcAft>
              <a:buNone/>
            </a:pPr>
            <a:r>
              <a:rPr lang="es-MX"/>
              <a:t>S</a:t>
            </a:r>
            <a:r>
              <a:rPr lang="es-MX"/>
              <a:t>i se tiene algún punto de datos que sea más de 3 veces la desviación estándar, es muy probable que esos puntos sean anómalos o atípicos.</a:t>
            </a:r>
            <a:endParaRPr/>
          </a:p>
        </p:txBody>
      </p:sp>
      <p:pic>
        <p:nvPicPr>
          <p:cNvPr id="153" name="Google Shape;153;g97dfa2db51_0_12"/>
          <p:cNvPicPr preferRelativeResize="0"/>
          <p:nvPr/>
        </p:nvPicPr>
        <p:blipFill>
          <a:blip r:embed="rId3">
            <a:alphaModFix/>
          </a:blip>
          <a:stretch>
            <a:fillRect/>
          </a:stretch>
        </p:blipFill>
        <p:spPr>
          <a:xfrm>
            <a:off x="1485900" y="2171712"/>
            <a:ext cx="6505754" cy="3843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97fcba3b40_0_68"/>
          <p:cNvSpPr txBox="1"/>
          <p:nvPr>
            <p:ph type="title"/>
          </p:nvPr>
        </p:nvSpPr>
        <p:spPr>
          <a:xfrm>
            <a:off x="1295400" y="325350"/>
            <a:ext cx="9601200" cy="7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MX"/>
              <a:t>Ejemplo</a:t>
            </a:r>
            <a:endParaRPr/>
          </a:p>
        </p:txBody>
      </p:sp>
      <p:pic>
        <p:nvPicPr>
          <p:cNvPr id="159" name="Google Shape;159;g97fcba3b40_0_68"/>
          <p:cNvPicPr preferRelativeResize="0"/>
          <p:nvPr/>
        </p:nvPicPr>
        <p:blipFill>
          <a:blip r:embed="rId3">
            <a:alphaModFix/>
          </a:blip>
          <a:stretch>
            <a:fillRect/>
          </a:stretch>
        </p:blipFill>
        <p:spPr>
          <a:xfrm>
            <a:off x="1295388" y="1046238"/>
            <a:ext cx="5553075" cy="5495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97fcba3b40_0_74"/>
          <p:cNvSpPr txBox="1"/>
          <p:nvPr>
            <p:ph type="title"/>
          </p:nvPr>
        </p:nvSpPr>
        <p:spPr>
          <a:xfrm>
            <a:off x="1295400" y="325350"/>
            <a:ext cx="9601200" cy="7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MX"/>
              <a:t>Ejemplo</a:t>
            </a:r>
            <a:endParaRPr/>
          </a:p>
        </p:txBody>
      </p:sp>
      <p:pic>
        <p:nvPicPr>
          <p:cNvPr id="165" name="Google Shape;165;g97fcba3b40_0_74"/>
          <p:cNvPicPr preferRelativeResize="0"/>
          <p:nvPr/>
        </p:nvPicPr>
        <p:blipFill>
          <a:blip r:embed="rId3">
            <a:alphaModFix/>
          </a:blip>
          <a:stretch>
            <a:fillRect/>
          </a:stretch>
        </p:blipFill>
        <p:spPr>
          <a:xfrm>
            <a:off x="1295400" y="1527100"/>
            <a:ext cx="10729776" cy="4340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97fcba3b40_0_5"/>
          <p:cNvSpPr txBox="1"/>
          <p:nvPr>
            <p:ph type="title"/>
          </p:nvPr>
        </p:nvSpPr>
        <p:spPr>
          <a:xfrm>
            <a:off x="1371600" y="685800"/>
            <a:ext cx="9601200" cy="1485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MX"/>
              <a:t>Método de detección: </a:t>
            </a:r>
            <a:r>
              <a:rPr lang="es-MX"/>
              <a:t>Boxplots</a:t>
            </a:r>
            <a:endParaRPr/>
          </a:p>
        </p:txBody>
      </p:sp>
      <p:sp>
        <p:nvSpPr>
          <p:cNvPr id="171" name="Google Shape;171;g97fcba3b40_0_5"/>
          <p:cNvSpPr txBox="1"/>
          <p:nvPr>
            <p:ph idx="1" type="body"/>
          </p:nvPr>
        </p:nvSpPr>
        <p:spPr>
          <a:xfrm>
            <a:off x="1371600" y="2286000"/>
            <a:ext cx="9601200" cy="3581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s-MX"/>
              <a:t>Los diagramas de caja son una representación gráfica de datos numéricos a través de cuantiles. Es una forma muy simple pero efectiva de visualizar valores atípicos. Los bigotes inferiores y superiores pueden verse como los límites de la distribución de datos. Cualquier punto de datos que se muestre por encima o por debajo de los bigotes, puede considerarse atípico o anómalo. </a:t>
            </a:r>
            <a:endParaRPr/>
          </a:p>
          <a:p>
            <a:pPr indent="0" lvl="0" marL="0" rtl="0" algn="l">
              <a:spcBef>
                <a:spcPts val="1000"/>
              </a:spcBef>
              <a:spcAft>
                <a:spcPts val="200"/>
              </a:spcAft>
              <a:buNone/>
            </a:pPr>
            <a:r>
              <a:t/>
            </a:r>
            <a:endParaRPr/>
          </a:p>
        </p:txBody>
      </p:sp>
      <p:pic>
        <p:nvPicPr>
          <p:cNvPr id="172" name="Google Shape;172;g97fcba3b40_0_5"/>
          <p:cNvPicPr preferRelativeResize="0"/>
          <p:nvPr/>
        </p:nvPicPr>
        <p:blipFill>
          <a:blip r:embed="rId3">
            <a:alphaModFix/>
          </a:blip>
          <a:stretch>
            <a:fillRect/>
          </a:stretch>
        </p:blipFill>
        <p:spPr>
          <a:xfrm>
            <a:off x="3357263" y="4145249"/>
            <a:ext cx="5629867" cy="2243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97fcba3b40_0_80"/>
          <p:cNvSpPr txBox="1"/>
          <p:nvPr>
            <p:ph type="title"/>
          </p:nvPr>
        </p:nvSpPr>
        <p:spPr>
          <a:xfrm>
            <a:off x="1295400" y="325350"/>
            <a:ext cx="9601200" cy="7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MX"/>
              <a:t>Ejemplo</a:t>
            </a:r>
            <a:endParaRPr/>
          </a:p>
        </p:txBody>
      </p:sp>
      <p:pic>
        <p:nvPicPr>
          <p:cNvPr id="178" name="Google Shape;178;g97fcba3b40_0_80"/>
          <p:cNvPicPr preferRelativeResize="0"/>
          <p:nvPr/>
        </p:nvPicPr>
        <p:blipFill>
          <a:blip r:embed="rId3">
            <a:alphaModFix/>
          </a:blip>
          <a:stretch>
            <a:fillRect/>
          </a:stretch>
        </p:blipFill>
        <p:spPr>
          <a:xfrm>
            <a:off x="1221000" y="1046250"/>
            <a:ext cx="4886325" cy="5448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97fcba3b40_0_22"/>
          <p:cNvSpPr txBox="1"/>
          <p:nvPr>
            <p:ph type="title"/>
          </p:nvPr>
        </p:nvSpPr>
        <p:spPr>
          <a:xfrm>
            <a:off x="1371600" y="685800"/>
            <a:ext cx="9601200" cy="1485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MX"/>
              <a:t>Método de detección: </a:t>
            </a:r>
            <a:r>
              <a:rPr lang="es-MX"/>
              <a:t>DBScan Clustering</a:t>
            </a:r>
            <a:endParaRPr/>
          </a:p>
        </p:txBody>
      </p:sp>
      <p:sp>
        <p:nvSpPr>
          <p:cNvPr id="184" name="Google Shape;184;g97fcba3b40_0_22"/>
          <p:cNvSpPr txBox="1"/>
          <p:nvPr>
            <p:ph idx="1" type="body"/>
          </p:nvPr>
        </p:nvSpPr>
        <p:spPr>
          <a:xfrm>
            <a:off x="1371600" y="2286000"/>
            <a:ext cx="9601200" cy="3581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MX"/>
              <a:t>DBScan es un algoritmo de agrupación en clústeres que utiliza datos agrupados en grupos. También se utiliza como un método de detección de anomalías basado en la densidad con datos unidimensionales o multidimensionales. También se pueden utilizar otros algoritmos de agrupación como k-medias y agrupación jerárquica para detectar valores atípicos.</a:t>
            </a:r>
            <a:endParaRPr/>
          </a:p>
          <a:p>
            <a:pPr indent="0" lvl="0" marL="0" rtl="0" algn="l">
              <a:spcBef>
                <a:spcPts val="1000"/>
              </a:spcBef>
              <a:spcAft>
                <a:spcPts val="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97fcba3b40_0_37"/>
          <p:cNvSpPr txBox="1"/>
          <p:nvPr>
            <p:ph type="title"/>
          </p:nvPr>
        </p:nvSpPr>
        <p:spPr>
          <a:xfrm>
            <a:off x="1371600" y="685800"/>
            <a:ext cx="9601200" cy="1485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MX"/>
              <a:t>Método de detección: DBScan Clustering</a:t>
            </a:r>
            <a:endParaRPr/>
          </a:p>
        </p:txBody>
      </p:sp>
      <p:sp>
        <p:nvSpPr>
          <p:cNvPr id="190" name="Google Shape;190;g97fcba3b40_0_37"/>
          <p:cNvSpPr txBox="1"/>
          <p:nvPr>
            <p:ph idx="1" type="body"/>
          </p:nvPr>
        </p:nvSpPr>
        <p:spPr>
          <a:xfrm>
            <a:off x="1371600" y="2286000"/>
            <a:ext cx="9601200" cy="3581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s-MX"/>
              <a:t>Core Points:</a:t>
            </a:r>
            <a:r>
              <a:rPr lang="es-MX"/>
              <a:t> para comprender el concepto de puntos centrales, se debe revisar algunos de los hiperparámetros utilizados para definir el trabajo DBScan. El primer hiperparámetro (HP) es </a:t>
            </a:r>
            <a:r>
              <a:rPr b="1" lang="es-MX"/>
              <a:t>min_samples</a:t>
            </a:r>
            <a:r>
              <a:rPr lang="es-MX"/>
              <a:t>. Este es simplemente el número mínimo de puntos centrales necesarios para formar un grupo. El segundo HP importante es el </a:t>
            </a:r>
            <a:r>
              <a:rPr b="1" lang="es-MX"/>
              <a:t>eps</a:t>
            </a:r>
            <a:r>
              <a:rPr lang="es-MX"/>
              <a:t>. </a:t>
            </a:r>
            <a:r>
              <a:rPr b="1" lang="es-MX"/>
              <a:t>eps </a:t>
            </a:r>
            <a:r>
              <a:rPr lang="es-MX"/>
              <a:t>es la distancia máxima entre dos muestras para que se consideren como en el mismo grupo.</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s-MX"/>
              <a:t>Border Points:</a:t>
            </a:r>
            <a:r>
              <a:rPr lang="es-MX"/>
              <a:t> se encuentran en el mismo grupo que los puntos centrales, pero mucho más lejos del centro del grupo.</a:t>
            </a:r>
            <a:endParaRPr/>
          </a:p>
          <a:p>
            <a:pPr indent="0" lvl="0" marL="0" rtl="0" algn="l">
              <a:spcBef>
                <a:spcPts val="1000"/>
              </a:spcBef>
              <a:spcAft>
                <a:spcPts val="0"/>
              </a:spcAft>
              <a:buNone/>
            </a:pPr>
            <a:r>
              <a:t/>
            </a:r>
            <a:endParaRPr/>
          </a:p>
          <a:p>
            <a:pPr indent="0" lvl="0" marL="0" rtl="0" algn="l">
              <a:spcBef>
                <a:spcPts val="1000"/>
              </a:spcBef>
              <a:spcAft>
                <a:spcPts val="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97fcba3b40_0_44"/>
          <p:cNvSpPr txBox="1"/>
          <p:nvPr>
            <p:ph type="title"/>
          </p:nvPr>
        </p:nvSpPr>
        <p:spPr>
          <a:xfrm>
            <a:off x="1371600" y="685800"/>
            <a:ext cx="9601200" cy="1485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MX"/>
              <a:t>Método de detección: DBScan Clustering</a:t>
            </a:r>
            <a:endParaRPr/>
          </a:p>
        </p:txBody>
      </p:sp>
      <p:sp>
        <p:nvSpPr>
          <p:cNvPr id="196" name="Google Shape;196;g97fcba3b40_0_44"/>
          <p:cNvSpPr txBox="1"/>
          <p:nvPr>
            <p:ph idx="1" type="body"/>
          </p:nvPr>
        </p:nvSpPr>
        <p:spPr>
          <a:xfrm>
            <a:off x="1371600" y="2286000"/>
            <a:ext cx="9601200" cy="3581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200"/>
              </a:spcAft>
              <a:buNone/>
            </a:pPr>
            <a:r>
              <a:t/>
            </a:r>
            <a:endParaRPr/>
          </a:p>
        </p:txBody>
      </p:sp>
      <p:pic>
        <p:nvPicPr>
          <p:cNvPr id="197" name="Google Shape;197;g97fcba3b40_0_44"/>
          <p:cNvPicPr preferRelativeResize="0"/>
          <p:nvPr/>
        </p:nvPicPr>
        <p:blipFill>
          <a:blip r:embed="rId3">
            <a:alphaModFix/>
          </a:blip>
          <a:stretch>
            <a:fillRect/>
          </a:stretch>
        </p:blipFill>
        <p:spPr>
          <a:xfrm>
            <a:off x="3220933" y="2286000"/>
            <a:ext cx="5902550" cy="3935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97fcba3b40_0_55"/>
          <p:cNvSpPr txBox="1"/>
          <p:nvPr>
            <p:ph type="title"/>
          </p:nvPr>
        </p:nvSpPr>
        <p:spPr>
          <a:xfrm>
            <a:off x="1371600" y="685800"/>
            <a:ext cx="9601200" cy="1485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MX"/>
              <a:t>Método de detección: DBScan Clustering</a:t>
            </a:r>
            <a:endParaRPr/>
          </a:p>
        </p:txBody>
      </p:sp>
      <p:sp>
        <p:nvSpPr>
          <p:cNvPr id="203" name="Google Shape;203;g97fcba3b40_0_55"/>
          <p:cNvSpPr txBox="1"/>
          <p:nvPr>
            <p:ph idx="1" type="body"/>
          </p:nvPr>
        </p:nvSpPr>
        <p:spPr>
          <a:xfrm>
            <a:off x="1371600" y="2286000"/>
            <a:ext cx="9601200" cy="3581400"/>
          </a:xfrm>
          <a:prstGeom prst="rect">
            <a:avLst/>
          </a:prstGeom>
        </p:spPr>
        <p:txBody>
          <a:bodyPr anchorCtr="0" anchor="t" bIns="45700" lIns="91425" spcFirstLastPara="1" rIns="91425" wrap="square" tIns="45700">
            <a:noAutofit/>
          </a:bodyPr>
          <a:lstStyle/>
          <a:p>
            <a:pPr indent="0" lvl="0" marL="0" rtl="0" algn="l">
              <a:spcBef>
                <a:spcPts val="1000"/>
              </a:spcBef>
              <a:spcAft>
                <a:spcPts val="200"/>
              </a:spcAft>
              <a:buNone/>
            </a:pPr>
            <a:r>
              <a:rPr lang="es-MX"/>
              <a:t>Todo lo demás se denomina </a:t>
            </a:r>
            <a:r>
              <a:rPr b="1" lang="es-MX"/>
              <a:t>Puntos de ruido (Noise Points)</a:t>
            </a:r>
            <a:r>
              <a:rPr lang="es-MX"/>
              <a:t>, son puntos de datos que no pertenecen a ningún grupo. Pueden ser anómalos o no anómalos y necesitan más investigación.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97fcba3b40_0_86"/>
          <p:cNvSpPr txBox="1"/>
          <p:nvPr>
            <p:ph type="title"/>
          </p:nvPr>
        </p:nvSpPr>
        <p:spPr>
          <a:xfrm>
            <a:off x="1295400" y="325350"/>
            <a:ext cx="9601200" cy="7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MX"/>
              <a:t>Ejemplo</a:t>
            </a:r>
            <a:endParaRPr/>
          </a:p>
        </p:txBody>
      </p:sp>
      <p:pic>
        <p:nvPicPr>
          <p:cNvPr id="209" name="Google Shape;209;g97fcba3b40_0_86"/>
          <p:cNvPicPr preferRelativeResize="0"/>
          <p:nvPr/>
        </p:nvPicPr>
        <p:blipFill>
          <a:blip r:embed="rId3">
            <a:alphaModFix/>
          </a:blip>
          <a:stretch>
            <a:fillRect/>
          </a:stretch>
        </p:blipFill>
        <p:spPr>
          <a:xfrm>
            <a:off x="1371600" y="1228725"/>
            <a:ext cx="6972300" cy="2343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MX"/>
              <a:t>Introducción</a:t>
            </a:r>
            <a:endParaRPr/>
          </a:p>
        </p:txBody>
      </p:sp>
      <p:sp>
        <p:nvSpPr>
          <p:cNvPr id="100" name="Google Shape;100;p2"/>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just">
              <a:lnSpc>
                <a:spcPct val="94000"/>
              </a:lnSpc>
              <a:spcBef>
                <a:spcPts val="0"/>
              </a:spcBef>
              <a:spcAft>
                <a:spcPts val="0"/>
              </a:spcAft>
              <a:buClr>
                <a:schemeClr val="dk2"/>
              </a:buClr>
              <a:buSzPts val="2000"/>
              <a:buNone/>
            </a:pPr>
            <a:r>
              <a:rPr lang="es-MX"/>
              <a:t>El análisis de la calidad de los datos es de gran importancia para las organizaciones, ya que datos con problemas pueden conducir a decisiones erróneas con consecuencias como pérdida de dinero, tiempo y credibilidad. Entre los posibles problemas que pueden presentar los datos, se encuentran los conocidos como valores atípicos o “Outliers”. </a:t>
            </a:r>
            <a:endParaRPr/>
          </a:p>
        </p:txBody>
      </p:sp>
      <p:pic>
        <p:nvPicPr>
          <p:cNvPr descr="Outliers: the good, the bad, and the ugly | psucd8" id="101" name="Google Shape;101;p2"/>
          <p:cNvPicPr preferRelativeResize="0"/>
          <p:nvPr/>
        </p:nvPicPr>
        <p:blipFill rotWithShape="1">
          <a:blip r:embed="rId3">
            <a:alphaModFix/>
          </a:blip>
          <a:srcRect b="0" l="0" r="0" t="0"/>
          <a:stretch/>
        </p:blipFill>
        <p:spPr>
          <a:xfrm>
            <a:off x="4352925" y="4001294"/>
            <a:ext cx="3486150" cy="2152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MX"/>
              <a:t>Bibliografía</a:t>
            </a:r>
            <a:endParaRPr/>
          </a:p>
        </p:txBody>
      </p:sp>
      <p:sp>
        <p:nvSpPr>
          <p:cNvPr id="215" name="Google Shape;215;p9"/>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l">
              <a:lnSpc>
                <a:spcPct val="94000"/>
              </a:lnSpc>
              <a:spcBef>
                <a:spcPts val="0"/>
              </a:spcBef>
              <a:spcAft>
                <a:spcPts val="0"/>
              </a:spcAft>
              <a:buClr>
                <a:schemeClr val="dk2"/>
              </a:buClr>
              <a:buSzPts val="2000"/>
              <a:buChar char="■"/>
            </a:pPr>
            <a:r>
              <a:rPr lang="es-MX" u="sng">
                <a:solidFill>
                  <a:schemeClr val="hlink"/>
                </a:solidFill>
                <a:hlinkClick r:id="rId3"/>
              </a:rPr>
              <a:t>https://core.ac.uk/download/pdf/297178308.pdf</a:t>
            </a:r>
            <a:endParaRPr/>
          </a:p>
          <a:p>
            <a:pPr indent="-384048" lvl="0" marL="384048" rtl="0" algn="l">
              <a:lnSpc>
                <a:spcPct val="94000"/>
              </a:lnSpc>
              <a:spcBef>
                <a:spcPts val="1200"/>
              </a:spcBef>
              <a:spcAft>
                <a:spcPts val="0"/>
              </a:spcAft>
              <a:buClr>
                <a:schemeClr val="dk2"/>
              </a:buClr>
              <a:buSzPts val="2000"/>
              <a:buChar char="■"/>
            </a:pPr>
            <a:r>
              <a:rPr lang="es-MX" u="sng">
                <a:solidFill>
                  <a:schemeClr val="hlink"/>
                </a:solidFill>
                <a:hlinkClick r:id="rId4"/>
              </a:rPr>
              <a:t>https://www.ugr.es/~fmocan/MATERIALES%20DOCTORADO/Tratamiento%20de%20outliers%20y%20missing.pdf</a:t>
            </a:r>
            <a:endParaRPr/>
          </a:p>
          <a:p>
            <a:pPr indent="-257048" lvl="0" marL="384048" rtl="0" algn="l">
              <a:lnSpc>
                <a:spcPct val="94000"/>
              </a:lnSpc>
              <a:spcBef>
                <a:spcPts val="1200"/>
              </a:spcBef>
              <a:spcAft>
                <a:spcPts val="0"/>
              </a:spcAft>
              <a:buClr>
                <a:schemeClr val="dk2"/>
              </a:buClr>
              <a:buSzPts val="2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idx="1" type="body"/>
          </p:nvPr>
        </p:nvSpPr>
        <p:spPr>
          <a:xfrm>
            <a:off x="895865" y="812371"/>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4000"/>
              </a:lnSpc>
              <a:spcBef>
                <a:spcPts val="0"/>
              </a:spcBef>
              <a:spcAft>
                <a:spcPts val="0"/>
              </a:spcAft>
              <a:buClr>
                <a:schemeClr val="dk2"/>
              </a:buClr>
              <a:buSzPts val="2400"/>
              <a:buNone/>
            </a:pPr>
            <a:r>
              <a:rPr lang="es-MX" sz="2400"/>
              <a:t>Un </a:t>
            </a:r>
            <a:r>
              <a:rPr b="1" lang="es-MX" sz="2400"/>
              <a:t>outlier</a:t>
            </a:r>
            <a:r>
              <a:rPr lang="es-MX" sz="2400"/>
              <a:t> es una observación que se desvía mucho de otras observaciones y despierta sospechas de ser generada por un mecanismo diferente.</a:t>
            </a:r>
            <a:endParaRPr/>
          </a:p>
          <a:p>
            <a:pPr indent="0" lvl="0" marL="0" rtl="0" algn="just">
              <a:lnSpc>
                <a:spcPct val="94000"/>
              </a:lnSpc>
              <a:spcBef>
                <a:spcPts val="1200"/>
              </a:spcBef>
              <a:spcAft>
                <a:spcPts val="0"/>
              </a:spcAft>
              <a:buClr>
                <a:schemeClr val="dk2"/>
              </a:buClr>
              <a:buSzPts val="2000"/>
              <a:buNone/>
            </a:pPr>
            <a:r>
              <a:t/>
            </a:r>
            <a:endParaRPr/>
          </a:p>
          <a:p>
            <a:pPr indent="0" lvl="0" marL="0" rtl="0" algn="just">
              <a:lnSpc>
                <a:spcPct val="94000"/>
              </a:lnSpc>
              <a:spcBef>
                <a:spcPts val="1200"/>
              </a:spcBef>
              <a:spcAft>
                <a:spcPts val="0"/>
              </a:spcAft>
              <a:buClr>
                <a:schemeClr val="dk2"/>
              </a:buClr>
              <a:buSzPts val="2000"/>
              <a:buNone/>
            </a:pPr>
            <a:r>
              <a:t/>
            </a:r>
            <a:endParaRPr/>
          </a:p>
        </p:txBody>
      </p:sp>
      <p:pic>
        <p:nvPicPr>
          <p:cNvPr id="107" name="Google Shape;107;p3"/>
          <p:cNvPicPr preferRelativeResize="0"/>
          <p:nvPr/>
        </p:nvPicPr>
        <p:blipFill rotWithShape="1">
          <a:blip r:embed="rId3">
            <a:alphaModFix/>
          </a:blip>
          <a:srcRect b="0" l="0" r="0" t="0"/>
          <a:stretch/>
        </p:blipFill>
        <p:spPr>
          <a:xfrm>
            <a:off x="3696215" y="2669446"/>
            <a:ext cx="4914900" cy="3095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MX"/>
              <a:t>Tipos de outliers</a:t>
            </a:r>
            <a:endParaRPr/>
          </a:p>
        </p:txBody>
      </p:sp>
      <p:sp>
        <p:nvSpPr>
          <p:cNvPr id="113" name="Google Shape;113;p4"/>
          <p:cNvSpPr txBox="1"/>
          <p:nvPr>
            <p:ph idx="1" type="body"/>
          </p:nvPr>
        </p:nvSpPr>
        <p:spPr>
          <a:xfrm>
            <a:off x="1371600" y="1865870"/>
            <a:ext cx="9601200" cy="3581400"/>
          </a:xfrm>
          <a:prstGeom prst="rect">
            <a:avLst/>
          </a:prstGeom>
          <a:noFill/>
          <a:ln>
            <a:noFill/>
          </a:ln>
        </p:spPr>
        <p:txBody>
          <a:bodyPr anchorCtr="0" anchor="t" bIns="45700" lIns="91425" spcFirstLastPara="1" rIns="91425" wrap="square" tIns="45700">
            <a:normAutofit/>
          </a:bodyPr>
          <a:lstStyle/>
          <a:p>
            <a:pPr indent="0" lvl="0" marL="0" rtl="0" algn="just">
              <a:lnSpc>
                <a:spcPct val="94000"/>
              </a:lnSpc>
              <a:spcBef>
                <a:spcPts val="0"/>
              </a:spcBef>
              <a:spcAft>
                <a:spcPts val="0"/>
              </a:spcAft>
              <a:buClr>
                <a:schemeClr val="dk2"/>
              </a:buClr>
              <a:buSzPts val="2000"/>
              <a:buNone/>
            </a:pPr>
            <a:r>
              <a:rPr lang="es-MX"/>
              <a:t>1. Casos atípicos que surgen de un error de procedimiento, tales como la entrada de datos o un error de codificación. Estos casos atípicos deberían subsanarse en el filtrado de los datos, y si no se puede, deberían eliminarse del análisis o recodificarse como datos ausentes.</a:t>
            </a:r>
            <a:endParaRPr/>
          </a:p>
        </p:txBody>
      </p:sp>
      <p:pic>
        <p:nvPicPr>
          <p:cNvPr id="114" name="Google Shape;114;p4"/>
          <p:cNvPicPr preferRelativeResize="0"/>
          <p:nvPr/>
        </p:nvPicPr>
        <p:blipFill rotWithShape="1">
          <a:blip r:embed="rId3">
            <a:alphaModFix/>
          </a:blip>
          <a:srcRect b="0" l="0" r="0" t="0"/>
          <a:stretch/>
        </p:blipFill>
        <p:spPr>
          <a:xfrm>
            <a:off x="3367087" y="3231421"/>
            <a:ext cx="5610225" cy="3228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idx="1" type="body"/>
          </p:nvPr>
        </p:nvSpPr>
        <p:spPr>
          <a:xfrm>
            <a:off x="937054" y="861798"/>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4000"/>
              </a:lnSpc>
              <a:spcBef>
                <a:spcPts val="0"/>
              </a:spcBef>
              <a:spcAft>
                <a:spcPts val="0"/>
              </a:spcAft>
              <a:buClr>
                <a:schemeClr val="dk2"/>
              </a:buClr>
              <a:buSzPts val="2000"/>
              <a:buNone/>
            </a:pPr>
            <a:r>
              <a:rPr lang="es-MX"/>
              <a:t>2. Observación que ocurre como consecuencia de un acontecimiento extraordinario. En este caso, el outlier no representa ningún segmento valido de la población y puede ser eliminado del análisis. </a:t>
            </a:r>
            <a:endParaRPr/>
          </a:p>
        </p:txBody>
      </p:sp>
      <p:pic>
        <p:nvPicPr>
          <p:cNvPr id="120" name="Google Shape;120;p5"/>
          <p:cNvPicPr preferRelativeResize="0"/>
          <p:nvPr/>
        </p:nvPicPr>
        <p:blipFill rotWithShape="1">
          <a:blip r:embed="rId3">
            <a:alphaModFix/>
          </a:blip>
          <a:srcRect b="0" l="0" r="0" t="0"/>
          <a:stretch/>
        </p:blipFill>
        <p:spPr>
          <a:xfrm>
            <a:off x="3730711" y="3083011"/>
            <a:ext cx="4800600" cy="2438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6"/>
          <p:cNvSpPr txBox="1"/>
          <p:nvPr>
            <p:ph idx="1" type="body"/>
          </p:nvPr>
        </p:nvSpPr>
        <p:spPr>
          <a:xfrm>
            <a:off x="1011195" y="746468"/>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4000"/>
              </a:lnSpc>
              <a:spcBef>
                <a:spcPts val="0"/>
              </a:spcBef>
              <a:spcAft>
                <a:spcPts val="0"/>
              </a:spcAft>
              <a:buClr>
                <a:schemeClr val="dk2"/>
              </a:buClr>
              <a:buSzPts val="2000"/>
              <a:buNone/>
            </a:pPr>
            <a:r>
              <a:rPr lang="es-MX"/>
              <a:t>3. Observaciones cuyos valores caen dentro del rango de las variables observadas pero que son únicas en la combinación de los valores de dichas variables. Estas observaciones deberían ser retenidas en el análisis pero estudiando que influencia ejercen en los procesos de estimación de los modelos considerados. </a:t>
            </a:r>
            <a:endParaRPr/>
          </a:p>
        </p:txBody>
      </p:sp>
      <p:grpSp>
        <p:nvGrpSpPr>
          <p:cNvPr id="126" name="Google Shape;126;p6"/>
          <p:cNvGrpSpPr/>
          <p:nvPr/>
        </p:nvGrpSpPr>
        <p:grpSpPr>
          <a:xfrm>
            <a:off x="2376616" y="3080950"/>
            <a:ext cx="7587049" cy="1713470"/>
            <a:chOff x="2376616" y="3080950"/>
            <a:chExt cx="7587049" cy="1713470"/>
          </a:xfrm>
        </p:grpSpPr>
        <p:pic>
          <p:nvPicPr>
            <p:cNvPr id="127" name="Google Shape;127;p6"/>
            <p:cNvPicPr preferRelativeResize="0"/>
            <p:nvPr/>
          </p:nvPicPr>
          <p:blipFill rotWithShape="1">
            <a:blip r:embed="rId3">
              <a:alphaModFix/>
            </a:blip>
            <a:srcRect b="0" l="0" r="0" t="51259"/>
            <a:stretch/>
          </p:blipFill>
          <p:spPr>
            <a:xfrm>
              <a:off x="2376616" y="3283485"/>
              <a:ext cx="7587049" cy="1308401"/>
            </a:xfrm>
            <a:prstGeom prst="rect">
              <a:avLst/>
            </a:prstGeom>
            <a:noFill/>
            <a:ln>
              <a:noFill/>
            </a:ln>
          </p:spPr>
        </p:pic>
        <p:sp>
          <p:nvSpPr>
            <p:cNvPr id="128" name="Google Shape;128;p6"/>
            <p:cNvSpPr/>
            <p:nvPr/>
          </p:nvSpPr>
          <p:spPr>
            <a:xfrm>
              <a:off x="6565557" y="3080950"/>
              <a:ext cx="856735" cy="1713470"/>
            </a:xfrm>
            <a:prstGeom prst="ellipse">
              <a:avLst/>
            </a:prstGeom>
            <a:noFill/>
            <a:ln cap="flat" cmpd="sng" w="349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idx="1" type="body"/>
          </p:nvPr>
        </p:nvSpPr>
        <p:spPr>
          <a:xfrm>
            <a:off x="1330411" y="613719"/>
            <a:ext cx="9601200" cy="3581400"/>
          </a:xfrm>
          <a:prstGeom prst="rect">
            <a:avLst/>
          </a:prstGeom>
          <a:noFill/>
          <a:ln>
            <a:noFill/>
          </a:ln>
        </p:spPr>
        <p:txBody>
          <a:bodyPr anchorCtr="0" anchor="t" bIns="45700" lIns="91425" spcFirstLastPara="1" rIns="91425" wrap="square" tIns="45700">
            <a:normAutofit/>
          </a:bodyPr>
          <a:lstStyle/>
          <a:p>
            <a:pPr indent="0" lvl="0" marL="0" rtl="0" algn="just">
              <a:lnSpc>
                <a:spcPct val="94000"/>
              </a:lnSpc>
              <a:spcBef>
                <a:spcPts val="0"/>
              </a:spcBef>
              <a:spcAft>
                <a:spcPts val="0"/>
              </a:spcAft>
              <a:buClr>
                <a:schemeClr val="dk2"/>
              </a:buClr>
              <a:buSzPts val="2000"/>
              <a:buNone/>
            </a:pPr>
            <a:r>
              <a:rPr lang="es-MX"/>
              <a:t>4. Datos extraordinarios para las que el investigador no tiene explicación. En estos casos lo mejor que se puede hacer es replicar el análisis con y sin dichas observaciones con el fin de analizar su influencia sobre los resultados. Si dichas observaciones son influyentes el analista debería reportarlo en sus conclusiones y debería averiguar el por que de dichas observaciones. </a:t>
            </a:r>
            <a:endParaRPr/>
          </a:p>
        </p:txBody>
      </p:sp>
      <p:pic>
        <p:nvPicPr>
          <p:cNvPr id="134" name="Google Shape;134;p7"/>
          <p:cNvPicPr preferRelativeResize="0"/>
          <p:nvPr/>
        </p:nvPicPr>
        <p:blipFill rotWithShape="1">
          <a:blip r:embed="rId3">
            <a:alphaModFix/>
          </a:blip>
          <a:srcRect b="9201" l="0" r="0" t="0"/>
          <a:stretch/>
        </p:blipFill>
        <p:spPr>
          <a:xfrm>
            <a:off x="4004104" y="2453202"/>
            <a:ext cx="4381500" cy="298377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MX"/>
              <a:t>Los métodos de detección </a:t>
            </a:r>
            <a:endParaRPr/>
          </a:p>
        </p:txBody>
      </p:sp>
      <p:sp>
        <p:nvSpPr>
          <p:cNvPr id="140" name="Google Shape;140;p8"/>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just">
              <a:lnSpc>
                <a:spcPct val="94000"/>
              </a:lnSpc>
              <a:spcBef>
                <a:spcPts val="0"/>
              </a:spcBef>
              <a:spcAft>
                <a:spcPts val="0"/>
              </a:spcAft>
              <a:buClr>
                <a:schemeClr val="dk2"/>
              </a:buClr>
              <a:buSzPts val="2000"/>
              <a:buNone/>
            </a:pPr>
            <a:r>
              <a:rPr lang="es-MX"/>
              <a:t>Se pueden dividir en univariados y multivariados. Los outliers multivariantes son observaciones que se consideran extrañas no por el valor que toman en una determinada variable, sino en el conjunto de aquellas. Son más difíciles de identificar que los outliers unidimensionales, dado que no pueden considerarse “valores extremos”, como sucede cuando se tiene una única variable bajo estudio </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97dfa2db51_0_0"/>
          <p:cNvSpPr txBox="1"/>
          <p:nvPr>
            <p:ph type="title"/>
          </p:nvPr>
        </p:nvSpPr>
        <p:spPr>
          <a:xfrm>
            <a:off x="1371600" y="685800"/>
            <a:ext cx="9601200" cy="1485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MX"/>
              <a:t>Método</a:t>
            </a:r>
            <a:r>
              <a:rPr lang="es-MX"/>
              <a:t> de detección: Desviación </a:t>
            </a:r>
            <a:r>
              <a:rPr lang="es-MX"/>
              <a:t>estándar</a:t>
            </a:r>
            <a:endParaRPr/>
          </a:p>
        </p:txBody>
      </p:sp>
      <p:sp>
        <p:nvSpPr>
          <p:cNvPr id="146" name="Google Shape;146;g97dfa2db51_0_0"/>
          <p:cNvSpPr txBox="1"/>
          <p:nvPr>
            <p:ph idx="1" type="body"/>
          </p:nvPr>
        </p:nvSpPr>
        <p:spPr>
          <a:xfrm>
            <a:off x="1371600" y="2286000"/>
            <a:ext cx="9601200" cy="3581400"/>
          </a:xfrm>
          <a:prstGeom prst="rect">
            <a:avLst/>
          </a:prstGeom>
        </p:spPr>
        <p:txBody>
          <a:bodyPr anchorCtr="0" anchor="t" bIns="45700" lIns="91425" spcFirstLastPara="1" rIns="91425" wrap="square" tIns="45700">
            <a:noAutofit/>
          </a:bodyPr>
          <a:lstStyle/>
          <a:p>
            <a:pPr indent="0" lvl="0" marL="0" rtl="0" algn="l">
              <a:spcBef>
                <a:spcPts val="1000"/>
              </a:spcBef>
              <a:spcAft>
                <a:spcPts val="200"/>
              </a:spcAft>
              <a:buNone/>
            </a:pPr>
            <a:r>
              <a:rPr lang="es-MX"/>
              <a:t>En estadística, si una distribución de datos es aproximadamente normal, aproximadamente el 68% de los valores de los datos se encuentran dentro de una desviación estándar de la media y aproximadamente el 95% están dentro de dos desviaciones estándar, y aproximadamente el 99,7% se encuentran dentro de tres desviaciones estándar.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2020-09-14T16:03:52Z</dcterms:created>
  <dc:creator>Cristian Antonio</dc:creator>
</cp:coreProperties>
</file>