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3"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4" d="100"/>
          <a:sy n="54" d="100"/>
        </p:scale>
        <p:origin x="102"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53F935-7A8A-4701-8DD9-24990D76050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7D20312E-9B53-4E63-9EED-16C796F404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5BDB8974-D38A-4E16-907A-8D897EC3FFCE}"/>
              </a:ext>
            </a:extLst>
          </p:cNvPr>
          <p:cNvSpPr>
            <a:spLocks noGrp="1"/>
          </p:cNvSpPr>
          <p:nvPr>
            <p:ph type="dt" sz="half" idx="10"/>
          </p:nvPr>
        </p:nvSpPr>
        <p:spPr/>
        <p:txBody>
          <a:bodyPr/>
          <a:lstStyle/>
          <a:p>
            <a:fld id="{8CAD60AB-1E21-4A09-AC4D-9F3342856D7E}" type="datetimeFigureOut">
              <a:rPr lang="es-ES" smtClean="0"/>
              <a:t>09/05/2023</a:t>
            </a:fld>
            <a:endParaRPr lang="es-ES"/>
          </a:p>
        </p:txBody>
      </p:sp>
      <p:sp>
        <p:nvSpPr>
          <p:cNvPr id="5" name="Marcador de pie de página 4">
            <a:extLst>
              <a:ext uri="{FF2B5EF4-FFF2-40B4-BE49-F238E27FC236}">
                <a16:creationId xmlns:a16="http://schemas.microsoft.com/office/drawing/2014/main" id="{12541F9D-912F-435C-82DB-1C96C5AC99A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9B5442F-A139-48EF-BAF4-A711A5F67159}"/>
              </a:ext>
            </a:extLst>
          </p:cNvPr>
          <p:cNvSpPr>
            <a:spLocks noGrp="1"/>
          </p:cNvSpPr>
          <p:nvPr>
            <p:ph type="sldNum" sz="quarter" idx="12"/>
          </p:nvPr>
        </p:nvSpPr>
        <p:spPr/>
        <p:txBody>
          <a:bodyPr/>
          <a:lstStyle/>
          <a:p>
            <a:fld id="{2B140FCA-C268-4B86-814D-DE31E599F793}" type="slidenum">
              <a:rPr lang="es-ES" smtClean="0"/>
              <a:t>‹Nº›</a:t>
            </a:fld>
            <a:endParaRPr lang="es-ES"/>
          </a:p>
        </p:txBody>
      </p:sp>
    </p:spTree>
    <p:extLst>
      <p:ext uri="{BB962C8B-B14F-4D97-AF65-F5344CB8AC3E}">
        <p14:creationId xmlns:p14="http://schemas.microsoft.com/office/powerpoint/2010/main" val="3305985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B45561-4EBE-4E1C-95FD-B387131D4C12}"/>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07173AD6-E296-47B0-87CF-9C8FB3C3DE0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23F7FB0-C86B-44F7-ABCE-B0279C86FAF6}"/>
              </a:ext>
            </a:extLst>
          </p:cNvPr>
          <p:cNvSpPr>
            <a:spLocks noGrp="1"/>
          </p:cNvSpPr>
          <p:nvPr>
            <p:ph type="dt" sz="half" idx="10"/>
          </p:nvPr>
        </p:nvSpPr>
        <p:spPr/>
        <p:txBody>
          <a:bodyPr/>
          <a:lstStyle/>
          <a:p>
            <a:fld id="{8CAD60AB-1E21-4A09-AC4D-9F3342856D7E}" type="datetimeFigureOut">
              <a:rPr lang="es-ES" smtClean="0"/>
              <a:t>09/05/2023</a:t>
            </a:fld>
            <a:endParaRPr lang="es-ES"/>
          </a:p>
        </p:txBody>
      </p:sp>
      <p:sp>
        <p:nvSpPr>
          <p:cNvPr id="5" name="Marcador de pie de página 4">
            <a:extLst>
              <a:ext uri="{FF2B5EF4-FFF2-40B4-BE49-F238E27FC236}">
                <a16:creationId xmlns:a16="http://schemas.microsoft.com/office/drawing/2014/main" id="{80378AFA-7DFE-4F4F-B297-6B6257C41CA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B228C5B-455F-4818-A486-E0C9E4D88999}"/>
              </a:ext>
            </a:extLst>
          </p:cNvPr>
          <p:cNvSpPr>
            <a:spLocks noGrp="1"/>
          </p:cNvSpPr>
          <p:nvPr>
            <p:ph type="sldNum" sz="quarter" idx="12"/>
          </p:nvPr>
        </p:nvSpPr>
        <p:spPr/>
        <p:txBody>
          <a:bodyPr/>
          <a:lstStyle/>
          <a:p>
            <a:fld id="{2B140FCA-C268-4B86-814D-DE31E599F793}" type="slidenum">
              <a:rPr lang="es-ES" smtClean="0"/>
              <a:t>‹Nº›</a:t>
            </a:fld>
            <a:endParaRPr lang="es-ES"/>
          </a:p>
        </p:txBody>
      </p:sp>
    </p:spTree>
    <p:extLst>
      <p:ext uri="{BB962C8B-B14F-4D97-AF65-F5344CB8AC3E}">
        <p14:creationId xmlns:p14="http://schemas.microsoft.com/office/powerpoint/2010/main" val="334572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51C8559-BC89-44A2-912B-97691D11F60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6392A34C-9D2F-4649-8EA9-D57000CECB69}"/>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BBA0846-48D6-48C9-A0CB-8BD3A4CCA56A}"/>
              </a:ext>
            </a:extLst>
          </p:cNvPr>
          <p:cNvSpPr>
            <a:spLocks noGrp="1"/>
          </p:cNvSpPr>
          <p:nvPr>
            <p:ph type="dt" sz="half" idx="10"/>
          </p:nvPr>
        </p:nvSpPr>
        <p:spPr/>
        <p:txBody>
          <a:bodyPr/>
          <a:lstStyle/>
          <a:p>
            <a:fld id="{8CAD60AB-1E21-4A09-AC4D-9F3342856D7E}" type="datetimeFigureOut">
              <a:rPr lang="es-ES" smtClean="0"/>
              <a:t>09/05/2023</a:t>
            </a:fld>
            <a:endParaRPr lang="es-ES"/>
          </a:p>
        </p:txBody>
      </p:sp>
      <p:sp>
        <p:nvSpPr>
          <p:cNvPr id="5" name="Marcador de pie de página 4">
            <a:extLst>
              <a:ext uri="{FF2B5EF4-FFF2-40B4-BE49-F238E27FC236}">
                <a16:creationId xmlns:a16="http://schemas.microsoft.com/office/drawing/2014/main" id="{2279BC80-2E40-44D7-938A-F25D972C1F4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1C8901C-6ADC-49CF-8521-031B9FDF35D5}"/>
              </a:ext>
            </a:extLst>
          </p:cNvPr>
          <p:cNvSpPr>
            <a:spLocks noGrp="1"/>
          </p:cNvSpPr>
          <p:nvPr>
            <p:ph type="sldNum" sz="quarter" idx="12"/>
          </p:nvPr>
        </p:nvSpPr>
        <p:spPr/>
        <p:txBody>
          <a:bodyPr/>
          <a:lstStyle/>
          <a:p>
            <a:fld id="{2B140FCA-C268-4B86-814D-DE31E599F793}" type="slidenum">
              <a:rPr lang="es-ES" smtClean="0"/>
              <a:t>‹Nº›</a:t>
            </a:fld>
            <a:endParaRPr lang="es-ES"/>
          </a:p>
        </p:txBody>
      </p:sp>
    </p:spTree>
    <p:extLst>
      <p:ext uri="{BB962C8B-B14F-4D97-AF65-F5344CB8AC3E}">
        <p14:creationId xmlns:p14="http://schemas.microsoft.com/office/powerpoint/2010/main" val="4223766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42191D-27D3-462A-9FB4-16039DBF6908}"/>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E549167-2E53-4626-8891-033BEB65512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212518F-A477-4375-A544-42A76BAB0A02}"/>
              </a:ext>
            </a:extLst>
          </p:cNvPr>
          <p:cNvSpPr>
            <a:spLocks noGrp="1"/>
          </p:cNvSpPr>
          <p:nvPr>
            <p:ph type="dt" sz="half" idx="10"/>
          </p:nvPr>
        </p:nvSpPr>
        <p:spPr/>
        <p:txBody>
          <a:bodyPr/>
          <a:lstStyle/>
          <a:p>
            <a:fld id="{8CAD60AB-1E21-4A09-AC4D-9F3342856D7E}" type="datetimeFigureOut">
              <a:rPr lang="es-ES" smtClean="0"/>
              <a:t>09/05/2023</a:t>
            </a:fld>
            <a:endParaRPr lang="es-ES"/>
          </a:p>
        </p:txBody>
      </p:sp>
      <p:sp>
        <p:nvSpPr>
          <p:cNvPr id="5" name="Marcador de pie de página 4">
            <a:extLst>
              <a:ext uri="{FF2B5EF4-FFF2-40B4-BE49-F238E27FC236}">
                <a16:creationId xmlns:a16="http://schemas.microsoft.com/office/drawing/2014/main" id="{32C882A7-F966-4CBF-958E-7BDB3C10A95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7865945-AB2D-4F5C-BB03-83B8B56A93E6}"/>
              </a:ext>
            </a:extLst>
          </p:cNvPr>
          <p:cNvSpPr>
            <a:spLocks noGrp="1"/>
          </p:cNvSpPr>
          <p:nvPr>
            <p:ph type="sldNum" sz="quarter" idx="12"/>
          </p:nvPr>
        </p:nvSpPr>
        <p:spPr/>
        <p:txBody>
          <a:bodyPr/>
          <a:lstStyle/>
          <a:p>
            <a:fld id="{2B140FCA-C268-4B86-814D-DE31E599F793}" type="slidenum">
              <a:rPr lang="es-ES" smtClean="0"/>
              <a:t>‹Nº›</a:t>
            </a:fld>
            <a:endParaRPr lang="es-ES"/>
          </a:p>
        </p:txBody>
      </p:sp>
    </p:spTree>
    <p:extLst>
      <p:ext uri="{BB962C8B-B14F-4D97-AF65-F5344CB8AC3E}">
        <p14:creationId xmlns:p14="http://schemas.microsoft.com/office/powerpoint/2010/main" val="3489963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1354C2-57C6-41BD-9F69-2FE258DB491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B4280C94-69E9-4F7B-A9D8-1C3DE619E4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624C33A-0AA5-414C-92AE-10470D066608}"/>
              </a:ext>
            </a:extLst>
          </p:cNvPr>
          <p:cNvSpPr>
            <a:spLocks noGrp="1"/>
          </p:cNvSpPr>
          <p:nvPr>
            <p:ph type="dt" sz="half" idx="10"/>
          </p:nvPr>
        </p:nvSpPr>
        <p:spPr/>
        <p:txBody>
          <a:bodyPr/>
          <a:lstStyle/>
          <a:p>
            <a:fld id="{8CAD60AB-1E21-4A09-AC4D-9F3342856D7E}" type="datetimeFigureOut">
              <a:rPr lang="es-ES" smtClean="0"/>
              <a:t>09/05/2023</a:t>
            </a:fld>
            <a:endParaRPr lang="es-ES"/>
          </a:p>
        </p:txBody>
      </p:sp>
      <p:sp>
        <p:nvSpPr>
          <p:cNvPr id="5" name="Marcador de pie de página 4">
            <a:extLst>
              <a:ext uri="{FF2B5EF4-FFF2-40B4-BE49-F238E27FC236}">
                <a16:creationId xmlns:a16="http://schemas.microsoft.com/office/drawing/2014/main" id="{38528A56-E598-46A1-AE6D-3258DC36E4F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FBA039A-7D33-4B66-8D69-A4640CE23E15}"/>
              </a:ext>
            </a:extLst>
          </p:cNvPr>
          <p:cNvSpPr>
            <a:spLocks noGrp="1"/>
          </p:cNvSpPr>
          <p:nvPr>
            <p:ph type="sldNum" sz="quarter" idx="12"/>
          </p:nvPr>
        </p:nvSpPr>
        <p:spPr/>
        <p:txBody>
          <a:bodyPr/>
          <a:lstStyle/>
          <a:p>
            <a:fld id="{2B140FCA-C268-4B86-814D-DE31E599F793}" type="slidenum">
              <a:rPr lang="es-ES" smtClean="0"/>
              <a:t>‹Nº›</a:t>
            </a:fld>
            <a:endParaRPr lang="es-ES"/>
          </a:p>
        </p:txBody>
      </p:sp>
    </p:spTree>
    <p:extLst>
      <p:ext uri="{BB962C8B-B14F-4D97-AF65-F5344CB8AC3E}">
        <p14:creationId xmlns:p14="http://schemas.microsoft.com/office/powerpoint/2010/main" val="241164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246EBF-A487-4F7A-B713-A13ED8FB0F5B}"/>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BE47162-FB96-4F2D-9508-C145A996582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62EA5847-03F0-450C-8FC6-470F1303824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6BE525EE-F1CC-4B86-B70A-9BA2CE23E957}"/>
              </a:ext>
            </a:extLst>
          </p:cNvPr>
          <p:cNvSpPr>
            <a:spLocks noGrp="1"/>
          </p:cNvSpPr>
          <p:nvPr>
            <p:ph type="dt" sz="half" idx="10"/>
          </p:nvPr>
        </p:nvSpPr>
        <p:spPr/>
        <p:txBody>
          <a:bodyPr/>
          <a:lstStyle/>
          <a:p>
            <a:fld id="{8CAD60AB-1E21-4A09-AC4D-9F3342856D7E}" type="datetimeFigureOut">
              <a:rPr lang="es-ES" smtClean="0"/>
              <a:t>09/05/2023</a:t>
            </a:fld>
            <a:endParaRPr lang="es-ES"/>
          </a:p>
        </p:txBody>
      </p:sp>
      <p:sp>
        <p:nvSpPr>
          <p:cNvPr id="6" name="Marcador de pie de página 5">
            <a:extLst>
              <a:ext uri="{FF2B5EF4-FFF2-40B4-BE49-F238E27FC236}">
                <a16:creationId xmlns:a16="http://schemas.microsoft.com/office/drawing/2014/main" id="{3B353585-6F8C-4B38-96B7-34AEBCA8FE3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CF320623-0F79-4AFA-AD0A-314CC87538D2}"/>
              </a:ext>
            </a:extLst>
          </p:cNvPr>
          <p:cNvSpPr>
            <a:spLocks noGrp="1"/>
          </p:cNvSpPr>
          <p:nvPr>
            <p:ph type="sldNum" sz="quarter" idx="12"/>
          </p:nvPr>
        </p:nvSpPr>
        <p:spPr/>
        <p:txBody>
          <a:bodyPr/>
          <a:lstStyle/>
          <a:p>
            <a:fld id="{2B140FCA-C268-4B86-814D-DE31E599F793}" type="slidenum">
              <a:rPr lang="es-ES" smtClean="0"/>
              <a:t>‹Nº›</a:t>
            </a:fld>
            <a:endParaRPr lang="es-ES"/>
          </a:p>
        </p:txBody>
      </p:sp>
    </p:spTree>
    <p:extLst>
      <p:ext uri="{BB962C8B-B14F-4D97-AF65-F5344CB8AC3E}">
        <p14:creationId xmlns:p14="http://schemas.microsoft.com/office/powerpoint/2010/main" val="2292318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8CDBBA-1108-49FC-B980-49FE2BE7B9B4}"/>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1FE13247-4137-4626-8769-08A7F02C12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11A6200-1B80-4143-B4F5-4A9B60BA1FA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A6D2B963-43C7-4EE3-9135-A8F71076DF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305F7B1-922F-494C-8888-20E37E36D75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344EAD9F-04ED-4BA6-A158-48DF98381463}"/>
              </a:ext>
            </a:extLst>
          </p:cNvPr>
          <p:cNvSpPr>
            <a:spLocks noGrp="1"/>
          </p:cNvSpPr>
          <p:nvPr>
            <p:ph type="dt" sz="half" idx="10"/>
          </p:nvPr>
        </p:nvSpPr>
        <p:spPr/>
        <p:txBody>
          <a:bodyPr/>
          <a:lstStyle/>
          <a:p>
            <a:fld id="{8CAD60AB-1E21-4A09-AC4D-9F3342856D7E}" type="datetimeFigureOut">
              <a:rPr lang="es-ES" smtClean="0"/>
              <a:t>09/05/2023</a:t>
            </a:fld>
            <a:endParaRPr lang="es-ES"/>
          </a:p>
        </p:txBody>
      </p:sp>
      <p:sp>
        <p:nvSpPr>
          <p:cNvPr id="8" name="Marcador de pie de página 7">
            <a:extLst>
              <a:ext uri="{FF2B5EF4-FFF2-40B4-BE49-F238E27FC236}">
                <a16:creationId xmlns:a16="http://schemas.microsoft.com/office/drawing/2014/main" id="{F73A182D-D0FE-4CC4-A470-FCFA8AFE6A78}"/>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999A2F55-0D29-4152-8D53-441311724E51}"/>
              </a:ext>
            </a:extLst>
          </p:cNvPr>
          <p:cNvSpPr>
            <a:spLocks noGrp="1"/>
          </p:cNvSpPr>
          <p:nvPr>
            <p:ph type="sldNum" sz="quarter" idx="12"/>
          </p:nvPr>
        </p:nvSpPr>
        <p:spPr/>
        <p:txBody>
          <a:bodyPr/>
          <a:lstStyle/>
          <a:p>
            <a:fld id="{2B140FCA-C268-4B86-814D-DE31E599F793}" type="slidenum">
              <a:rPr lang="es-ES" smtClean="0"/>
              <a:t>‹Nº›</a:t>
            </a:fld>
            <a:endParaRPr lang="es-ES"/>
          </a:p>
        </p:txBody>
      </p:sp>
    </p:spTree>
    <p:extLst>
      <p:ext uri="{BB962C8B-B14F-4D97-AF65-F5344CB8AC3E}">
        <p14:creationId xmlns:p14="http://schemas.microsoft.com/office/powerpoint/2010/main" val="4154222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25B9AD-B475-4AF6-B579-68B51D1DF483}"/>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14917BB4-3F42-4659-866B-A634400F6FD9}"/>
              </a:ext>
            </a:extLst>
          </p:cNvPr>
          <p:cNvSpPr>
            <a:spLocks noGrp="1"/>
          </p:cNvSpPr>
          <p:nvPr>
            <p:ph type="dt" sz="half" idx="10"/>
          </p:nvPr>
        </p:nvSpPr>
        <p:spPr/>
        <p:txBody>
          <a:bodyPr/>
          <a:lstStyle/>
          <a:p>
            <a:fld id="{8CAD60AB-1E21-4A09-AC4D-9F3342856D7E}" type="datetimeFigureOut">
              <a:rPr lang="es-ES" smtClean="0"/>
              <a:t>09/05/2023</a:t>
            </a:fld>
            <a:endParaRPr lang="es-ES"/>
          </a:p>
        </p:txBody>
      </p:sp>
      <p:sp>
        <p:nvSpPr>
          <p:cNvPr id="4" name="Marcador de pie de página 3">
            <a:extLst>
              <a:ext uri="{FF2B5EF4-FFF2-40B4-BE49-F238E27FC236}">
                <a16:creationId xmlns:a16="http://schemas.microsoft.com/office/drawing/2014/main" id="{350AA399-3EA6-45C2-9F6A-F16D08658CA8}"/>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68C58D59-23B7-4B29-AF3E-908E9E59053A}"/>
              </a:ext>
            </a:extLst>
          </p:cNvPr>
          <p:cNvSpPr>
            <a:spLocks noGrp="1"/>
          </p:cNvSpPr>
          <p:nvPr>
            <p:ph type="sldNum" sz="quarter" idx="12"/>
          </p:nvPr>
        </p:nvSpPr>
        <p:spPr/>
        <p:txBody>
          <a:bodyPr/>
          <a:lstStyle/>
          <a:p>
            <a:fld id="{2B140FCA-C268-4B86-814D-DE31E599F793}" type="slidenum">
              <a:rPr lang="es-ES" smtClean="0"/>
              <a:t>‹Nº›</a:t>
            </a:fld>
            <a:endParaRPr lang="es-ES"/>
          </a:p>
        </p:txBody>
      </p:sp>
    </p:spTree>
    <p:extLst>
      <p:ext uri="{BB962C8B-B14F-4D97-AF65-F5344CB8AC3E}">
        <p14:creationId xmlns:p14="http://schemas.microsoft.com/office/powerpoint/2010/main" val="3167109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335C3EE-BCA5-4D1D-8DF1-A38ABDBA6289}"/>
              </a:ext>
            </a:extLst>
          </p:cNvPr>
          <p:cNvSpPr>
            <a:spLocks noGrp="1"/>
          </p:cNvSpPr>
          <p:nvPr>
            <p:ph type="dt" sz="half" idx="10"/>
          </p:nvPr>
        </p:nvSpPr>
        <p:spPr/>
        <p:txBody>
          <a:bodyPr/>
          <a:lstStyle/>
          <a:p>
            <a:fld id="{8CAD60AB-1E21-4A09-AC4D-9F3342856D7E}" type="datetimeFigureOut">
              <a:rPr lang="es-ES" smtClean="0"/>
              <a:t>09/05/2023</a:t>
            </a:fld>
            <a:endParaRPr lang="es-ES"/>
          </a:p>
        </p:txBody>
      </p:sp>
      <p:sp>
        <p:nvSpPr>
          <p:cNvPr id="3" name="Marcador de pie de página 2">
            <a:extLst>
              <a:ext uri="{FF2B5EF4-FFF2-40B4-BE49-F238E27FC236}">
                <a16:creationId xmlns:a16="http://schemas.microsoft.com/office/drawing/2014/main" id="{24EFF641-0FAC-4D87-815B-5E7880465132}"/>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04154039-022B-4DF8-B436-DB13B1D117F9}"/>
              </a:ext>
            </a:extLst>
          </p:cNvPr>
          <p:cNvSpPr>
            <a:spLocks noGrp="1"/>
          </p:cNvSpPr>
          <p:nvPr>
            <p:ph type="sldNum" sz="quarter" idx="12"/>
          </p:nvPr>
        </p:nvSpPr>
        <p:spPr/>
        <p:txBody>
          <a:bodyPr/>
          <a:lstStyle/>
          <a:p>
            <a:fld id="{2B140FCA-C268-4B86-814D-DE31E599F793}" type="slidenum">
              <a:rPr lang="es-ES" smtClean="0"/>
              <a:t>‹Nº›</a:t>
            </a:fld>
            <a:endParaRPr lang="es-ES"/>
          </a:p>
        </p:txBody>
      </p:sp>
    </p:spTree>
    <p:extLst>
      <p:ext uri="{BB962C8B-B14F-4D97-AF65-F5344CB8AC3E}">
        <p14:creationId xmlns:p14="http://schemas.microsoft.com/office/powerpoint/2010/main" val="2742684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3C7461-FD58-4823-A6E0-1397C9D3C1D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80C2ACE-2A53-4660-BB85-28AEA50A43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863FBFFA-7946-4888-9042-FF5672FA0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B88BC38-918B-4C64-B248-5F3B2D79FAD8}"/>
              </a:ext>
            </a:extLst>
          </p:cNvPr>
          <p:cNvSpPr>
            <a:spLocks noGrp="1"/>
          </p:cNvSpPr>
          <p:nvPr>
            <p:ph type="dt" sz="half" idx="10"/>
          </p:nvPr>
        </p:nvSpPr>
        <p:spPr/>
        <p:txBody>
          <a:bodyPr/>
          <a:lstStyle/>
          <a:p>
            <a:fld id="{8CAD60AB-1E21-4A09-AC4D-9F3342856D7E}" type="datetimeFigureOut">
              <a:rPr lang="es-ES" smtClean="0"/>
              <a:t>09/05/2023</a:t>
            </a:fld>
            <a:endParaRPr lang="es-ES"/>
          </a:p>
        </p:txBody>
      </p:sp>
      <p:sp>
        <p:nvSpPr>
          <p:cNvPr id="6" name="Marcador de pie de página 5">
            <a:extLst>
              <a:ext uri="{FF2B5EF4-FFF2-40B4-BE49-F238E27FC236}">
                <a16:creationId xmlns:a16="http://schemas.microsoft.com/office/drawing/2014/main" id="{98D656CD-221B-46EC-84E2-81F6CF84E809}"/>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BCFBADE-5442-415D-8D7E-2990C916019C}"/>
              </a:ext>
            </a:extLst>
          </p:cNvPr>
          <p:cNvSpPr>
            <a:spLocks noGrp="1"/>
          </p:cNvSpPr>
          <p:nvPr>
            <p:ph type="sldNum" sz="quarter" idx="12"/>
          </p:nvPr>
        </p:nvSpPr>
        <p:spPr/>
        <p:txBody>
          <a:bodyPr/>
          <a:lstStyle/>
          <a:p>
            <a:fld id="{2B140FCA-C268-4B86-814D-DE31E599F793}" type="slidenum">
              <a:rPr lang="es-ES" smtClean="0"/>
              <a:t>‹Nº›</a:t>
            </a:fld>
            <a:endParaRPr lang="es-ES"/>
          </a:p>
        </p:txBody>
      </p:sp>
    </p:spTree>
    <p:extLst>
      <p:ext uri="{BB962C8B-B14F-4D97-AF65-F5344CB8AC3E}">
        <p14:creationId xmlns:p14="http://schemas.microsoft.com/office/powerpoint/2010/main" val="460065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9930C2-C2BF-4FCE-9FC8-50F1BE80F98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82FE4E9D-6FC7-4E12-B6BF-C8EDD8B1F0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4E69B46B-9F1B-4FE7-89F8-B9C3F985DB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665D7D5-26C5-4B82-AF70-FC8C889162D5}"/>
              </a:ext>
            </a:extLst>
          </p:cNvPr>
          <p:cNvSpPr>
            <a:spLocks noGrp="1"/>
          </p:cNvSpPr>
          <p:nvPr>
            <p:ph type="dt" sz="half" idx="10"/>
          </p:nvPr>
        </p:nvSpPr>
        <p:spPr/>
        <p:txBody>
          <a:bodyPr/>
          <a:lstStyle/>
          <a:p>
            <a:fld id="{8CAD60AB-1E21-4A09-AC4D-9F3342856D7E}" type="datetimeFigureOut">
              <a:rPr lang="es-ES" smtClean="0"/>
              <a:t>09/05/2023</a:t>
            </a:fld>
            <a:endParaRPr lang="es-ES"/>
          </a:p>
        </p:txBody>
      </p:sp>
      <p:sp>
        <p:nvSpPr>
          <p:cNvPr id="6" name="Marcador de pie de página 5">
            <a:extLst>
              <a:ext uri="{FF2B5EF4-FFF2-40B4-BE49-F238E27FC236}">
                <a16:creationId xmlns:a16="http://schemas.microsoft.com/office/drawing/2014/main" id="{C2A583C1-FE1A-429B-8BEB-6744BB7E207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D1C5BD76-CA63-44A6-AC5F-B7283A4CE9CA}"/>
              </a:ext>
            </a:extLst>
          </p:cNvPr>
          <p:cNvSpPr>
            <a:spLocks noGrp="1"/>
          </p:cNvSpPr>
          <p:nvPr>
            <p:ph type="sldNum" sz="quarter" idx="12"/>
          </p:nvPr>
        </p:nvSpPr>
        <p:spPr/>
        <p:txBody>
          <a:bodyPr/>
          <a:lstStyle/>
          <a:p>
            <a:fld id="{2B140FCA-C268-4B86-814D-DE31E599F793}" type="slidenum">
              <a:rPr lang="es-ES" smtClean="0"/>
              <a:t>‹Nº›</a:t>
            </a:fld>
            <a:endParaRPr lang="es-ES"/>
          </a:p>
        </p:txBody>
      </p:sp>
    </p:spTree>
    <p:extLst>
      <p:ext uri="{BB962C8B-B14F-4D97-AF65-F5344CB8AC3E}">
        <p14:creationId xmlns:p14="http://schemas.microsoft.com/office/powerpoint/2010/main" val="1885933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F5ADA27-429B-4BD7-B284-63E5E5B692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D9467B0-CE10-48CE-8CD1-B725E9AC2A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C1444C5-EEC1-41DD-9A30-A8458B6476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AD60AB-1E21-4A09-AC4D-9F3342856D7E}" type="datetimeFigureOut">
              <a:rPr lang="es-ES" smtClean="0"/>
              <a:t>09/05/2023</a:t>
            </a:fld>
            <a:endParaRPr lang="es-ES"/>
          </a:p>
        </p:txBody>
      </p:sp>
      <p:sp>
        <p:nvSpPr>
          <p:cNvPr id="5" name="Marcador de pie de página 4">
            <a:extLst>
              <a:ext uri="{FF2B5EF4-FFF2-40B4-BE49-F238E27FC236}">
                <a16:creationId xmlns:a16="http://schemas.microsoft.com/office/drawing/2014/main" id="{E7522D52-FE2C-4288-A8FE-A60EC6E178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797C01A2-0BD5-4C71-9378-1BB32600D5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140FCA-C268-4B86-814D-DE31E599F793}" type="slidenum">
              <a:rPr lang="es-ES" smtClean="0"/>
              <a:t>‹Nº›</a:t>
            </a:fld>
            <a:endParaRPr lang="es-ES"/>
          </a:p>
        </p:txBody>
      </p:sp>
    </p:spTree>
    <p:extLst>
      <p:ext uri="{BB962C8B-B14F-4D97-AF65-F5344CB8AC3E}">
        <p14:creationId xmlns:p14="http://schemas.microsoft.com/office/powerpoint/2010/main" val="983944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1E80AC-DE0B-4F24-96E5-33FF270EF237}"/>
              </a:ext>
            </a:extLst>
          </p:cNvPr>
          <p:cNvSpPr>
            <a:spLocks noGrp="1"/>
          </p:cNvSpPr>
          <p:nvPr>
            <p:ph type="ctrTitle"/>
          </p:nvPr>
        </p:nvSpPr>
        <p:spPr>
          <a:xfrm>
            <a:off x="1099593" y="1208727"/>
            <a:ext cx="9144000" cy="1193800"/>
          </a:xfrm>
        </p:spPr>
        <p:txBody>
          <a:bodyPr/>
          <a:lstStyle/>
          <a:p>
            <a:r>
              <a:rPr lang="es-BO" dirty="0"/>
              <a:t>1</a:t>
            </a:r>
            <a:endParaRPr lang="es-ES" dirty="0"/>
          </a:p>
        </p:txBody>
      </p:sp>
      <p:sp>
        <p:nvSpPr>
          <p:cNvPr id="3" name="Subtítulo 2">
            <a:extLst>
              <a:ext uri="{FF2B5EF4-FFF2-40B4-BE49-F238E27FC236}">
                <a16:creationId xmlns:a16="http://schemas.microsoft.com/office/drawing/2014/main" id="{FED8319C-03B2-46C3-97C0-D205387D8402}"/>
              </a:ext>
            </a:extLst>
          </p:cNvPr>
          <p:cNvSpPr>
            <a:spLocks noGrp="1"/>
          </p:cNvSpPr>
          <p:nvPr>
            <p:ph type="subTitle" idx="1"/>
          </p:nvPr>
        </p:nvSpPr>
        <p:spPr>
          <a:xfrm>
            <a:off x="342900" y="3723037"/>
            <a:ext cx="4895171" cy="1607574"/>
          </a:xfrm>
        </p:spPr>
        <p:txBody>
          <a:bodyPr/>
          <a:lstStyle/>
          <a:p>
            <a:endParaRPr lang="es-ES" dirty="0"/>
          </a:p>
        </p:txBody>
      </p:sp>
      <p:sp>
        <p:nvSpPr>
          <p:cNvPr id="4" name="Paralelogramo 3">
            <a:extLst>
              <a:ext uri="{FF2B5EF4-FFF2-40B4-BE49-F238E27FC236}">
                <a16:creationId xmlns:a16="http://schemas.microsoft.com/office/drawing/2014/main" id="{2D949474-3246-4768-93F8-F4C8E1159DBD}"/>
              </a:ext>
            </a:extLst>
          </p:cNvPr>
          <p:cNvSpPr/>
          <p:nvPr/>
        </p:nvSpPr>
        <p:spPr>
          <a:xfrm>
            <a:off x="3037196" y="32562"/>
            <a:ext cx="12579599" cy="6963723"/>
          </a:xfrm>
          <a:prstGeom prst="parallelogram">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4" name="Paralelogramo 13">
            <a:extLst>
              <a:ext uri="{FF2B5EF4-FFF2-40B4-BE49-F238E27FC236}">
                <a16:creationId xmlns:a16="http://schemas.microsoft.com/office/drawing/2014/main" id="{CFA69D7B-9C40-448E-99F3-0FB1F556696E}"/>
              </a:ext>
            </a:extLst>
          </p:cNvPr>
          <p:cNvSpPr/>
          <p:nvPr/>
        </p:nvSpPr>
        <p:spPr>
          <a:xfrm>
            <a:off x="-799439" y="-9089"/>
            <a:ext cx="8728593" cy="2204737"/>
          </a:xfrm>
          <a:prstGeom prst="parallelogram">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Paralelogramo 7">
            <a:extLst>
              <a:ext uri="{FF2B5EF4-FFF2-40B4-BE49-F238E27FC236}">
                <a16:creationId xmlns:a16="http://schemas.microsoft.com/office/drawing/2014/main" id="{7E1CD658-3B54-44B2-981C-C8C0B20B80C8}"/>
              </a:ext>
            </a:extLst>
          </p:cNvPr>
          <p:cNvSpPr/>
          <p:nvPr/>
        </p:nvSpPr>
        <p:spPr>
          <a:xfrm>
            <a:off x="-682262" y="-4123"/>
            <a:ext cx="8119382" cy="1809750"/>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BO" sz="5400" dirty="0">
                <a:solidFill>
                  <a:schemeClr val="bg1"/>
                </a:solidFill>
                <a:latin typeface="Agency FB" panose="020B0503020202020204" pitchFamily="34" charset="0"/>
              </a:rPr>
              <a:t>Base de Datos I</a:t>
            </a:r>
            <a:endParaRPr lang="es-ES" sz="5400" dirty="0">
              <a:solidFill>
                <a:schemeClr val="bg1"/>
              </a:solidFill>
              <a:latin typeface="Agency FB" panose="020B0503020202020204" pitchFamily="34" charset="0"/>
            </a:endParaRPr>
          </a:p>
        </p:txBody>
      </p:sp>
      <p:pic>
        <p:nvPicPr>
          <p:cNvPr id="6" name="Imagen 5">
            <a:extLst>
              <a:ext uri="{FF2B5EF4-FFF2-40B4-BE49-F238E27FC236}">
                <a16:creationId xmlns:a16="http://schemas.microsoft.com/office/drawing/2014/main" id="{8A81CD10-9287-4C22-9CAD-54AA4C0E8A7B}"/>
              </a:ext>
            </a:extLst>
          </p:cNvPr>
          <p:cNvPicPr>
            <a:picLocks noChangeAspect="1"/>
          </p:cNvPicPr>
          <p:nvPr/>
        </p:nvPicPr>
        <p:blipFill>
          <a:blip r:embed="rId2"/>
          <a:stretch>
            <a:fillRect/>
          </a:stretch>
        </p:blipFill>
        <p:spPr>
          <a:xfrm>
            <a:off x="-206519" y="1760836"/>
            <a:ext cx="6487430" cy="5172797"/>
          </a:xfrm>
          <a:prstGeom prst="rect">
            <a:avLst/>
          </a:prstGeom>
        </p:spPr>
      </p:pic>
      <p:sp>
        <p:nvSpPr>
          <p:cNvPr id="15" name="Paralelogramo 14">
            <a:extLst>
              <a:ext uri="{FF2B5EF4-FFF2-40B4-BE49-F238E27FC236}">
                <a16:creationId xmlns:a16="http://schemas.microsoft.com/office/drawing/2014/main" id="{7926BCF0-F178-4B07-86F5-B462CA036BB3}"/>
              </a:ext>
            </a:extLst>
          </p:cNvPr>
          <p:cNvSpPr/>
          <p:nvPr/>
        </p:nvSpPr>
        <p:spPr>
          <a:xfrm>
            <a:off x="4609011" y="4913589"/>
            <a:ext cx="8579304" cy="2011680"/>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Paralelogramo 8">
            <a:extLst>
              <a:ext uri="{FF2B5EF4-FFF2-40B4-BE49-F238E27FC236}">
                <a16:creationId xmlns:a16="http://schemas.microsoft.com/office/drawing/2014/main" id="{28BD4B12-3C77-4ADC-9686-B4BF2CE0FD36}"/>
              </a:ext>
            </a:extLst>
          </p:cNvPr>
          <p:cNvSpPr/>
          <p:nvPr/>
        </p:nvSpPr>
        <p:spPr>
          <a:xfrm>
            <a:off x="5262375" y="5246302"/>
            <a:ext cx="7565639" cy="1607574"/>
          </a:xfrm>
          <a:prstGeom prst="parallelogram">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BO" sz="3200" dirty="0">
                <a:solidFill>
                  <a:schemeClr val="bg1"/>
                </a:solidFill>
                <a:latin typeface="Agency FB" panose="020B0503020202020204" pitchFamily="34" charset="0"/>
              </a:rPr>
              <a:t>Nombre : Cristian  Tantani Aguilar</a:t>
            </a:r>
          </a:p>
          <a:p>
            <a:r>
              <a:rPr lang="es-BO" sz="3200" dirty="0">
                <a:solidFill>
                  <a:schemeClr val="bg1"/>
                </a:solidFill>
                <a:latin typeface="Agency FB" panose="020B0503020202020204" pitchFamily="34" charset="0"/>
              </a:rPr>
              <a:t>Docente : William Roddy Barra Paredes</a:t>
            </a:r>
          </a:p>
          <a:p>
            <a:r>
              <a:rPr lang="es-BO" sz="3200" dirty="0">
                <a:solidFill>
                  <a:schemeClr val="bg1"/>
                </a:solidFill>
                <a:latin typeface="Agency FB" panose="020B0503020202020204" pitchFamily="34" charset="0"/>
              </a:rPr>
              <a:t>Año : 2023</a:t>
            </a:r>
          </a:p>
        </p:txBody>
      </p:sp>
      <p:pic>
        <p:nvPicPr>
          <p:cNvPr id="12" name="Gráfico 11" descr="Lista">
            <a:extLst>
              <a:ext uri="{FF2B5EF4-FFF2-40B4-BE49-F238E27FC236}">
                <a16:creationId xmlns:a16="http://schemas.microsoft.com/office/drawing/2014/main" id="{F207091E-851A-4DBE-8814-5859A02C29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2443" y="1143413"/>
            <a:ext cx="3545897" cy="3545897"/>
          </a:xfrm>
          <a:prstGeom prst="rect">
            <a:avLst/>
          </a:prstGeom>
        </p:spPr>
      </p:pic>
    </p:spTree>
    <p:extLst>
      <p:ext uri="{BB962C8B-B14F-4D97-AF65-F5344CB8AC3E}">
        <p14:creationId xmlns:p14="http://schemas.microsoft.com/office/powerpoint/2010/main" val="3920586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3"/>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1000" fill="hold"/>
                                        <p:tgtEl>
                                          <p:spTgt spid="14"/>
                                        </p:tgtEl>
                                        <p:attrNameLst>
                                          <p:attrName>ppt_w</p:attrName>
                                        </p:attrNameLst>
                                      </p:cBhvr>
                                      <p:tavLst>
                                        <p:tav tm="0">
                                          <p:val>
                                            <p:strVal val="#ppt_w+.3"/>
                                          </p:val>
                                        </p:tav>
                                        <p:tav tm="100000">
                                          <p:val>
                                            <p:strVal val="#ppt_w"/>
                                          </p:val>
                                        </p:tav>
                                      </p:tavLst>
                                    </p:anim>
                                    <p:anim calcmode="lin" valueType="num">
                                      <p:cBhvr>
                                        <p:cTn id="15" dur="1000" fill="hold"/>
                                        <p:tgtEl>
                                          <p:spTgt spid="14"/>
                                        </p:tgtEl>
                                        <p:attrNameLst>
                                          <p:attrName>ppt_h</p:attrName>
                                        </p:attrNameLst>
                                      </p:cBhvr>
                                      <p:tavLst>
                                        <p:tav tm="0">
                                          <p:val>
                                            <p:strVal val="#ppt_h"/>
                                          </p:val>
                                        </p:tav>
                                        <p:tav tm="100000">
                                          <p:val>
                                            <p:strVal val="#ppt_h"/>
                                          </p:val>
                                        </p:tav>
                                      </p:tavLst>
                                    </p:anim>
                                    <p:animEffect transition="in" filter="fade">
                                      <p:cBhvr>
                                        <p:cTn id="16" dur="1000"/>
                                        <p:tgtEl>
                                          <p:spTgt spid="14"/>
                                        </p:tgtEl>
                                      </p:cBhvr>
                                    </p:animEffect>
                                  </p:childTnLst>
                                </p:cTn>
                              </p:par>
                              <p:par>
                                <p:cTn id="17" presetID="50" presetClass="entr" presetSubtype="0" decel="10000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1000" fill="hold"/>
                                        <p:tgtEl>
                                          <p:spTgt spid="15"/>
                                        </p:tgtEl>
                                        <p:attrNameLst>
                                          <p:attrName>ppt_w</p:attrName>
                                        </p:attrNameLst>
                                      </p:cBhvr>
                                      <p:tavLst>
                                        <p:tav tm="0">
                                          <p:val>
                                            <p:strVal val="#ppt_w+.3"/>
                                          </p:val>
                                        </p:tav>
                                        <p:tav tm="100000">
                                          <p:val>
                                            <p:strVal val="#ppt_w"/>
                                          </p:val>
                                        </p:tav>
                                      </p:tavLst>
                                    </p:anim>
                                    <p:anim calcmode="lin" valueType="num">
                                      <p:cBhvr>
                                        <p:cTn id="20" dur="1000" fill="hold"/>
                                        <p:tgtEl>
                                          <p:spTgt spid="15"/>
                                        </p:tgtEl>
                                        <p:attrNameLst>
                                          <p:attrName>ppt_h</p:attrName>
                                        </p:attrNameLst>
                                      </p:cBhvr>
                                      <p:tavLst>
                                        <p:tav tm="0">
                                          <p:val>
                                            <p:strVal val="#ppt_h"/>
                                          </p:val>
                                        </p:tav>
                                        <p:tav tm="100000">
                                          <p:val>
                                            <p:strVal val="#ppt_h"/>
                                          </p:val>
                                        </p:tav>
                                      </p:tavLst>
                                    </p:anim>
                                    <p:animEffect transition="in" filter="fade">
                                      <p:cBhvr>
                                        <p:cTn id="21" dur="10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50" presetClass="entr" presetSubtype="0" decel="10000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p:cTn id="26" dur="1000" fill="hold"/>
                                        <p:tgtEl>
                                          <p:spTgt spid="9"/>
                                        </p:tgtEl>
                                        <p:attrNameLst>
                                          <p:attrName>ppt_w</p:attrName>
                                        </p:attrNameLst>
                                      </p:cBhvr>
                                      <p:tavLst>
                                        <p:tav tm="0">
                                          <p:val>
                                            <p:strVal val="#ppt_w+.3"/>
                                          </p:val>
                                        </p:tav>
                                        <p:tav tm="100000">
                                          <p:val>
                                            <p:strVal val="#ppt_w"/>
                                          </p:val>
                                        </p:tav>
                                      </p:tavLst>
                                    </p:anim>
                                    <p:anim calcmode="lin" valueType="num">
                                      <p:cBhvr>
                                        <p:cTn id="27" dur="1000" fill="hold"/>
                                        <p:tgtEl>
                                          <p:spTgt spid="9"/>
                                        </p:tgtEl>
                                        <p:attrNameLst>
                                          <p:attrName>ppt_h</p:attrName>
                                        </p:attrNameLst>
                                      </p:cBhvr>
                                      <p:tavLst>
                                        <p:tav tm="0">
                                          <p:val>
                                            <p:strVal val="#ppt_h"/>
                                          </p:val>
                                        </p:tav>
                                        <p:tav tm="100000">
                                          <p:val>
                                            <p:strVal val="#ppt_h"/>
                                          </p:val>
                                        </p:tav>
                                      </p:tavLst>
                                    </p:anim>
                                    <p:animEffect transition="in" filter="fade">
                                      <p:cBhvr>
                                        <p:cTn id="28"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8" grpId="0" animBg="1"/>
      <p:bldP spid="15" grpId="0" animBg="1"/>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D07612-F9E2-4394-97D8-0F5190B43DC8}"/>
              </a:ext>
            </a:extLst>
          </p:cNvPr>
          <p:cNvSpPr>
            <a:spLocks noGrp="1"/>
          </p:cNvSpPr>
          <p:nvPr>
            <p:ph type="title"/>
          </p:nvPr>
        </p:nvSpPr>
        <p:spPr/>
        <p:txBody>
          <a:bodyPr/>
          <a:lstStyle/>
          <a:p>
            <a:r>
              <a:rPr lang="es-ES" b="1" dirty="0">
                <a:latin typeface="Agency FB" panose="020B0503020202020204" pitchFamily="34" charset="0"/>
              </a:rPr>
              <a:t>2.5. Para que se utiliza la cláusula WHERE.</a:t>
            </a:r>
          </a:p>
        </p:txBody>
      </p:sp>
      <p:sp>
        <p:nvSpPr>
          <p:cNvPr id="4" name="Marcador de contenido 3">
            <a:extLst>
              <a:ext uri="{FF2B5EF4-FFF2-40B4-BE49-F238E27FC236}">
                <a16:creationId xmlns:a16="http://schemas.microsoft.com/office/drawing/2014/main" id="{836647D2-7558-45DD-ADAF-873AD17359C6}"/>
              </a:ext>
            </a:extLst>
          </p:cNvPr>
          <p:cNvSpPr>
            <a:spLocks noGrp="1"/>
          </p:cNvSpPr>
          <p:nvPr>
            <p:ph idx="1"/>
          </p:nvPr>
        </p:nvSpPr>
        <p:spPr/>
        <p:txBody>
          <a:bodyPr>
            <a:normAutofit/>
          </a:bodyPr>
          <a:lstStyle/>
          <a:p>
            <a:r>
              <a:rPr lang="es-ES" sz="3600" dirty="0">
                <a:latin typeface="Agency FB" panose="020B0503020202020204" pitchFamily="34" charset="0"/>
              </a:rPr>
              <a:t>La cláusula WHERE se utiliza en SQL (</a:t>
            </a:r>
            <a:r>
              <a:rPr lang="es-ES" sz="3600" dirty="0" err="1">
                <a:latin typeface="Agency FB" panose="020B0503020202020204" pitchFamily="34" charset="0"/>
              </a:rPr>
              <a:t>Structured</a:t>
            </a:r>
            <a:r>
              <a:rPr lang="es-ES" sz="3600" dirty="0">
                <a:latin typeface="Agency FB" panose="020B0503020202020204" pitchFamily="34" charset="0"/>
              </a:rPr>
              <a:t> </a:t>
            </a:r>
            <a:r>
              <a:rPr lang="es-ES" sz="3600" dirty="0" err="1">
                <a:latin typeface="Agency FB" panose="020B0503020202020204" pitchFamily="34" charset="0"/>
              </a:rPr>
              <a:t>Query</a:t>
            </a:r>
            <a:r>
              <a:rPr lang="es-ES" sz="3600" dirty="0">
                <a:latin typeface="Agency FB" panose="020B0503020202020204" pitchFamily="34" charset="0"/>
              </a:rPr>
              <a:t> </a:t>
            </a:r>
            <a:r>
              <a:rPr lang="es-ES" sz="3600" dirty="0" err="1">
                <a:latin typeface="Agency FB" panose="020B0503020202020204" pitchFamily="34" charset="0"/>
              </a:rPr>
              <a:t>Language</a:t>
            </a:r>
            <a:r>
              <a:rPr lang="es-ES" sz="3600" dirty="0">
                <a:latin typeface="Agency FB" panose="020B0503020202020204" pitchFamily="34" charset="0"/>
              </a:rPr>
              <a:t>) para filtrar los datos de una tabla en función de una o varias condiciones.</a:t>
            </a:r>
          </a:p>
          <a:p>
            <a:r>
              <a:rPr lang="es-ES" sz="3600" dirty="0">
                <a:latin typeface="Agency FB" panose="020B0503020202020204" pitchFamily="34" charset="0"/>
              </a:rPr>
              <a:t>La cláusula WHERE va seguida de una condición que debe ser verdadera para que se incluya una fila en los resultados de la consulta. La condición puede incluir uno o varios operadores de comparación, como "=", "&lt;", "&gt;", "&lt;=", "&gt;=", "&lt;&gt;", "BETWEEN", "LIKE", "IN", "NOT IN", etc.</a:t>
            </a:r>
          </a:p>
        </p:txBody>
      </p:sp>
    </p:spTree>
    <p:extLst>
      <p:ext uri="{BB962C8B-B14F-4D97-AF65-F5344CB8AC3E}">
        <p14:creationId xmlns:p14="http://schemas.microsoft.com/office/powerpoint/2010/main" val="2533155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0BFA9E-63E9-4BE9-9417-1A1842406690}"/>
              </a:ext>
            </a:extLst>
          </p:cNvPr>
          <p:cNvSpPr>
            <a:spLocks noGrp="1"/>
          </p:cNvSpPr>
          <p:nvPr>
            <p:ph type="title"/>
          </p:nvPr>
        </p:nvSpPr>
        <p:spPr/>
        <p:txBody>
          <a:bodyPr/>
          <a:lstStyle/>
          <a:p>
            <a:r>
              <a:rPr lang="es-ES" b="1" dirty="0">
                <a:latin typeface="Agency FB" panose="020B0503020202020204" pitchFamily="34" charset="0"/>
              </a:rPr>
              <a:t>2.6. Para que se utiliza la instrucción INNER JOIN.</a:t>
            </a:r>
          </a:p>
        </p:txBody>
      </p:sp>
      <p:sp>
        <p:nvSpPr>
          <p:cNvPr id="4" name="Marcador de contenido 3">
            <a:extLst>
              <a:ext uri="{FF2B5EF4-FFF2-40B4-BE49-F238E27FC236}">
                <a16:creationId xmlns:a16="http://schemas.microsoft.com/office/drawing/2014/main" id="{8EB17C2B-E3F4-4F2B-818A-93A9E21FA1C2}"/>
              </a:ext>
            </a:extLst>
          </p:cNvPr>
          <p:cNvSpPr>
            <a:spLocks noGrp="1"/>
          </p:cNvSpPr>
          <p:nvPr>
            <p:ph idx="1"/>
          </p:nvPr>
        </p:nvSpPr>
        <p:spPr>
          <a:xfrm>
            <a:off x="838200" y="1690689"/>
            <a:ext cx="10515599" cy="4486274"/>
          </a:xfrm>
        </p:spPr>
        <p:txBody>
          <a:bodyPr/>
          <a:lstStyle/>
          <a:p>
            <a:endParaRPr lang="es-ES" dirty="0"/>
          </a:p>
          <a:p>
            <a:r>
              <a:rPr lang="es-ES" sz="4000" dirty="0">
                <a:latin typeface="Agency FB" panose="020B0503020202020204" pitchFamily="34" charset="0"/>
              </a:rPr>
              <a:t>La instrucción INNER JOIN se utiliza en SQL para combinar dos o más tablas en una consulta, utilizando una columna común en ambas tablas. La instrucción INNER JOIN devuelve solo las filas que tienen una coincidencia en ambas tablas. En otras palabras, la instrucción INNER JOIN se utiliza para obtener los datos comunes a dos o más tablas.</a:t>
            </a:r>
          </a:p>
        </p:txBody>
      </p:sp>
    </p:spTree>
    <p:extLst>
      <p:ext uri="{BB962C8B-B14F-4D97-AF65-F5344CB8AC3E}">
        <p14:creationId xmlns:p14="http://schemas.microsoft.com/office/powerpoint/2010/main" val="2554287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A2E2E5-D07A-4D42-A92F-A77F54C39257}"/>
              </a:ext>
            </a:extLst>
          </p:cNvPr>
          <p:cNvSpPr>
            <a:spLocks noGrp="1"/>
          </p:cNvSpPr>
          <p:nvPr>
            <p:ph type="title"/>
          </p:nvPr>
        </p:nvSpPr>
        <p:spPr/>
        <p:txBody>
          <a:bodyPr/>
          <a:lstStyle/>
          <a:p>
            <a:r>
              <a:rPr lang="es-ES" b="1" dirty="0">
                <a:latin typeface="Agency FB" panose="020B0503020202020204" pitchFamily="34" charset="0"/>
              </a:rPr>
              <a:t>2.7. Apoyándonos en el concepto de conjuntos muestre los siguiente:</a:t>
            </a:r>
          </a:p>
        </p:txBody>
      </p:sp>
      <p:sp>
        <p:nvSpPr>
          <p:cNvPr id="4" name="Marcador de contenido 3">
            <a:extLst>
              <a:ext uri="{FF2B5EF4-FFF2-40B4-BE49-F238E27FC236}">
                <a16:creationId xmlns:a16="http://schemas.microsoft.com/office/drawing/2014/main" id="{424675DC-CBD8-4A11-ABF7-71FDF57A442C}"/>
              </a:ext>
            </a:extLst>
          </p:cNvPr>
          <p:cNvSpPr>
            <a:spLocks noGrp="1"/>
          </p:cNvSpPr>
          <p:nvPr>
            <p:ph idx="1"/>
          </p:nvPr>
        </p:nvSpPr>
        <p:spPr>
          <a:xfrm>
            <a:off x="838200" y="1825626"/>
            <a:ext cx="11049000" cy="2907740"/>
          </a:xfrm>
        </p:spPr>
        <p:txBody>
          <a:bodyPr>
            <a:normAutofit/>
          </a:bodyPr>
          <a:lstStyle/>
          <a:p>
            <a:r>
              <a:rPr lang="es-ES" b="1" dirty="0">
                <a:latin typeface="Agency FB" panose="020B0503020202020204" pitchFamily="34" charset="0"/>
              </a:rPr>
              <a:t>2.7.1. Ejemplo de INNER JOIN</a:t>
            </a:r>
          </a:p>
          <a:p>
            <a:endParaRPr lang="es-ES" b="1" dirty="0">
              <a:latin typeface="Agency FB" panose="020B0503020202020204" pitchFamily="34" charset="0"/>
            </a:endParaRPr>
          </a:p>
          <a:p>
            <a:pPr marL="0" indent="0">
              <a:buNone/>
            </a:pPr>
            <a:endParaRPr lang="es-ES" b="1" dirty="0">
              <a:latin typeface="Agency FB" panose="020B0503020202020204" pitchFamily="34" charset="0"/>
            </a:endParaRPr>
          </a:p>
          <a:p>
            <a:pPr marL="0" indent="0">
              <a:buNone/>
            </a:pPr>
            <a:endParaRPr lang="es-ES" b="1" dirty="0">
              <a:latin typeface="Agency FB" panose="020B0503020202020204" pitchFamily="34" charset="0"/>
            </a:endParaRPr>
          </a:p>
        </p:txBody>
      </p:sp>
      <p:pic>
        <p:nvPicPr>
          <p:cNvPr id="6" name="Imagen 5">
            <a:extLst>
              <a:ext uri="{FF2B5EF4-FFF2-40B4-BE49-F238E27FC236}">
                <a16:creationId xmlns:a16="http://schemas.microsoft.com/office/drawing/2014/main" id="{17702DDB-4BB1-4317-9B3B-FBD5F7F9B071}"/>
              </a:ext>
            </a:extLst>
          </p:cNvPr>
          <p:cNvPicPr>
            <a:picLocks noChangeAspect="1"/>
          </p:cNvPicPr>
          <p:nvPr/>
        </p:nvPicPr>
        <p:blipFill>
          <a:blip r:embed="rId2"/>
          <a:stretch>
            <a:fillRect/>
          </a:stretch>
        </p:blipFill>
        <p:spPr>
          <a:xfrm>
            <a:off x="838200" y="2418473"/>
            <a:ext cx="10515600" cy="1010527"/>
          </a:xfrm>
          <a:prstGeom prst="rect">
            <a:avLst/>
          </a:prstGeom>
        </p:spPr>
      </p:pic>
    </p:spTree>
    <p:extLst>
      <p:ext uri="{BB962C8B-B14F-4D97-AF65-F5344CB8AC3E}">
        <p14:creationId xmlns:p14="http://schemas.microsoft.com/office/powerpoint/2010/main" val="573777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3AA859-6944-47FF-AA34-70E4FB5CAE2F}"/>
              </a:ext>
            </a:extLst>
          </p:cNvPr>
          <p:cNvSpPr>
            <a:spLocks noGrp="1"/>
          </p:cNvSpPr>
          <p:nvPr>
            <p:ph type="title"/>
          </p:nvPr>
        </p:nvSpPr>
        <p:spPr>
          <a:xfrm>
            <a:off x="252165" y="0"/>
            <a:ext cx="10515600" cy="1332411"/>
          </a:xfrm>
        </p:spPr>
        <p:txBody>
          <a:bodyPr>
            <a:normAutofit fontScale="90000"/>
          </a:bodyPr>
          <a:lstStyle/>
          <a:p>
            <a:r>
              <a:rPr lang="es-ES" sz="3100" b="1" dirty="0">
                <a:latin typeface="Agency FB" panose="020B0503020202020204" pitchFamily="34" charset="0"/>
              </a:rPr>
              <a:t>2.7.2. Adjuntar una imagen de conjuntos y la consulta SQL que refleje el INNER JOIN</a:t>
            </a:r>
            <a:br>
              <a:rPr lang="es-ES" b="1" dirty="0">
                <a:latin typeface="Agency FB" panose="020B0503020202020204" pitchFamily="34" charset="0"/>
              </a:rPr>
            </a:br>
            <a:endParaRPr lang="es-ES" dirty="0">
              <a:latin typeface="Agency FB" panose="020B0503020202020204" pitchFamily="34" charset="0"/>
            </a:endParaRPr>
          </a:p>
        </p:txBody>
      </p:sp>
      <p:pic>
        <p:nvPicPr>
          <p:cNvPr id="6" name="Marcador de contenido 5">
            <a:extLst>
              <a:ext uri="{FF2B5EF4-FFF2-40B4-BE49-F238E27FC236}">
                <a16:creationId xmlns:a16="http://schemas.microsoft.com/office/drawing/2014/main" id="{17195568-D2F0-4E74-989E-3D970A6DBCC2}"/>
              </a:ext>
            </a:extLst>
          </p:cNvPr>
          <p:cNvPicPr>
            <a:picLocks noGrp="1" noChangeAspect="1"/>
          </p:cNvPicPr>
          <p:nvPr>
            <p:ph idx="1"/>
          </p:nvPr>
        </p:nvPicPr>
        <p:blipFill>
          <a:blip r:embed="rId2"/>
          <a:stretch>
            <a:fillRect/>
          </a:stretch>
        </p:blipFill>
        <p:spPr>
          <a:xfrm>
            <a:off x="252165" y="666206"/>
            <a:ext cx="6396829" cy="4767013"/>
          </a:xfrm>
        </p:spPr>
      </p:pic>
      <p:pic>
        <p:nvPicPr>
          <p:cNvPr id="8" name="Imagen 7">
            <a:extLst>
              <a:ext uri="{FF2B5EF4-FFF2-40B4-BE49-F238E27FC236}">
                <a16:creationId xmlns:a16="http://schemas.microsoft.com/office/drawing/2014/main" id="{4F41C851-DCF2-4313-A6C4-40EA72F680A2}"/>
              </a:ext>
            </a:extLst>
          </p:cNvPr>
          <p:cNvPicPr>
            <a:picLocks noChangeAspect="1"/>
          </p:cNvPicPr>
          <p:nvPr/>
        </p:nvPicPr>
        <p:blipFill>
          <a:blip r:embed="rId3"/>
          <a:stretch>
            <a:fillRect/>
          </a:stretch>
        </p:blipFill>
        <p:spPr>
          <a:xfrm>
            <a:off x="252165" y="5433219"/>
            <a:ext cx="8271861" cy="1160914"/>
          </a:xfrm>
          <a:prstGeom prst="rect">
            <a:avLst/>
          </a:prstGeom>
        </p:spPr>
      </p:pic>
    </p:spTree>
    <p:extLst>
      <p:ext uri="{BB962C8B-B14F-4D97-AF65-F5344CB8AC3E}">
        <p14:creationId xmlns:p14="http://schemas.microsoft.com/office/powerpoint/2010/main" val="1554549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6D405A-D615-4987-9779-0581D85FB081}"/>
              </a:ext>
            </a:extLst>
          </p:cNvPr>
          <p:cNvSpPr>
            <a:spLocks noGrp="1"/>
          </p:cNvSpPr>
          <p:nvPr>
            <p:ph type="title"/>
          </p:nvPr>
        </p:nvSpPr>
        <p:spPr>
          <a:xfrm>
            <a:off x="0" y="0"/>
            <a:ext cx="10515600" cy="1325563"/>
          </a:xfrm>
        </p:spPr>
        <p:txBody>
          <a:bodyPr>
            <a:normAutofit/>
          </a:bodyPr>
          <a:lstStyle/>
          <a:p>
            <a:r>
              <a:rPr lang="es-ES" sz="3200" b="1" dirty="0">
                <a:latin typeface="Agency FB" panose="020B0503020202020204" pitchFamily="34" charset="0"/>
              </a:rPr>
              <a:t>2.8. Apoyándonos en el concepto de conjuntos muestre los siguiente: </a:t>
            </a:r>
          </a:p>
        </p:txBody>
      </p:sp>
      <p:sp>
        <p:nvSpPr>
          <p:cNvPr id="4" name="Marcador de contenido 3">
            <a:extLst>
              <a:ext uri="{FF2B5EF4-FFF2-40B4-BE49-F238E27FC236}">
                <a16:creationId xmlns:a16="http://schemas.microsoft.com/office/drawing/2014/main" id="{8A44A61A-67BF-42FF-B1C1-9AECA1DAD381}"/>
              </a:ext>
            </a:extLst>
          </p:cNvPr>
          <p:cNvSpPr>
            <a:spLocks noGrp="1"/>
          </p:cNvSpPr>
          <p:nvPr>
            <p:ph idx="1"/>
          </p:nvPr>
        </p:nvSpPr>
        <p:spPr>
          <a:xfrm>
            <a:off x="0" y="1107220"/>
            <a:ext cx="10811435" cy="1325562"/>
          </a:xfrm>
        </p:spPr>
        <p:txBody>
          <a:bodyPr>
            <a:normAutofit/>
          </a:bodyPr>
          <a:lstStyle/>
          <a:p>
            <a:r>
              <a:rPr lang="es-ES" b="1" dirty="0">
                <a:latin typeface="Agency FB" panose="020B0503020202020204" pitchFamily="34" charset="0"/>
              </a:rPr>
              <a:t>2.8.1. Ejemplo de LEFT JOIN</a:t>
            </a:r>
          </a:p>
          <a:p>
            <a:r>
              <a:rPr lang="es-ES" b="1" dirty="0">
                <a:latin typeface="Agency FB" panose="020B0503020202020204" pitchFamily="34" charset="0"/>
              </a:rPr>
              <a:t>2.8.2. Adjuntar una imagen de conjuntos y la consulta SQL que refleje el LEFT JOIN</a:t>
            </a:r>
          </a:p>
          <a:p>
            <a:endParaRPr lang="es-ES" b="1" dirty="0">
              <a:latin typeface="Agency FB" panose="020B0503020202020204" pitchFamily="34" charset="0"/>
            </a:endParaRPr>
          </a:p>
          <a:p>
            <a:pPr marL="0" indent="0">
              <a:buNone/>
            </a:pPr>
            <a:endParaRPr lang="es-ES" b="1" dirty="0">
              <a:latin typeface="Agency FB" panose="020B0503020202020204" pitchFamily="34" charset="0"/>
            </a:endParaRPr>
          </a:p>
        </p:txBody>
      </p:sp>
      <p:pic>
        <p:nvPicPr>
          <p:cNvPr id="7" name="Imagen 6">
            <a:extLst>
              <a:ext uri="{FF2B5EF4-FFF2-40B4-BE49-F238E27FC236}">
                <a16:creationId xmlns:a16="http://schemas.microsoft.com/office/drawing/2014/main" id="{2F7540C9-61C6-4267-9C15-3D17B4F78501}"/>
              </a:ext>
            </a:extLst>
          </p:cNvPr>
          <p:cNvPicPr>
            <a:picLocks noChangeAspect="1"/>
          </p:cNvPicPr>
          <p:nvPr/>
        </p:nvPicPr>
        <p:blipFill>
          <a:blip r:embed="rId2"/>
          <a:stretch>
            <a:fillRect/>
          </a:stretch>
        </p:blipFill>
        <p:spPr>
          <a:xfrm>
            <a:off x="1517418" y="2216866"/>
            <a:ext cx="7429358" cy="4166004"/>
          </a:xfrm>
          <a:prstGeom prst="rect">
            <a:avLst/>
          </a:prstGeom>
        </p:spPr>
      </p:pic>
    </p:spTree>
    <p:extLst>
      <p:ext uri="{BB962C8B-B14F-4D97-AF65-F5344CB8AC3E}">
        <p14:creationId xmlns:p14="http://schemas.microsoft.com/office/powerpoint/2010/main" val="3044531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9A46E32-150B-4BCE-9247-50E6B07407F5}"/>
              </a:ext>
            </a:extLst>
          </p:cNvPr>
          <p:cNvSpPr>
            <a:spLocks noGrp="1"/>
          </p:cNvSpPr>
          <p:nvPr>
            <p:ph idx="1"/>
          </p:nvPr>
        </p:nvSpPr>
        <p:spPr>
          <a:xfrm>
            <a:off x="228600" y="247835"/>
            <a:ext cx="10515600" cy="1491318"/>
          </a:xfrm>
        </p:spPr>
        <p:txBody>
          <a:bodyPr>
            <a:normAutofit lnSpcReduction="10000"/>
          </a:bodyPr>
          <a:lstStyle/>
          <a:p>
            <a:pPr marL="0" indent="0">
              <a:buNone/>
            </a:pPr>
            <a:r>
              <a:rPr lang="es-ES" b="1" dirty="0">
                <a:latin typeface="Agency FB" panose="020B0503020202020204" pitchFamily="34" charset="0"/>
              </a:rPr>
              <a:t>2.9. Apoyándonos en el concepto de conjuntos muestre los siguiente:</a:t>
            </a:r>
          </a:p>
          <a:p>
            <a:pPr marL="0" indent="0">
              <a:buNone/>
            </a:pPr>
            <a:r>
              <a:rPr lang="es-ES" b="1" dirty="0">
                <a:latin typeface="Agency FB" panose="020B0503020202020204" pitchFamily="34" charset="0"/>
              </a:rPr>
              <a:t>2.9.1. Ejemplo de RIGHT JOIN</a:t>
            </a:r>
          </a:p>
          <a:p>
            <a:pPr marL="0" indent="0">
              <a:buNone/>
            </a:pPr>
            <a:r>
              <a:rPr lang="es-ES" b="1" dirty="0">
                <a:latin typeface="Agency FB" panose="020B0503020202020204" pitchFamily="34" charset="0"/>
              </a:rPr>
              <a:t>2.9.2. Adjuntar una imagen de conjuntos y la consulta SQL que refleje el RIGHT JOIN </a:t>
            </a:r>
          </a:p>
          <a:p>
            <a:pPr marL="0" indent="0">
              <a:buNone/>
            </a:pPr>
            <a:endParaRPr lang="es-ES" b="1" dirty="0">
              <a:latin typeface="Agency FB" panose="020B0503020202020204" pitchFamily="34" charset="0"/>
            </a:endParaRPr>
          </a:p>
        </p:txBody>
      </p:sp>
      <p:pic>
        <p:nvPicPr>
          <p:cNvPr id="6" name="Imagen 5">
            <a:extLst>
              <a:ext uri="{FF2B5EF4-FFF2-40B4-BE49-F238E27FC236}">
                <a16:creationId xmlns:a16="http://schemas.microsoft.com/office/drawing/2014/main" id="{203FA630-D5EC-4083-BEB8-61ADD6970ADD}"/>
              </a:ext>
            </a:extLst>
          </p:cNvPr>
          <p:cNvPicPr>
            <a:picLocks noChangeAspect="1"/>
          </p:cNvPicPr>
          <p:nvPr/>
        </p:nvPicPr>
        <p:blipFill>
          <a:blip r:embed="rId2"/>
          <a:stretch>
            <a:fillRect/>
          </a:stretch>
        </p:blipFill>
        <p:spPr>
          <a:xfrm>
            <a:off x="1323911" y="1779494"/>
            <a:ext cx="8555195" cy="4388224"/>
          </a:xfrm>
          <a:prstGeom prst="rect">
            <a:avLst/>
          </a:prstGeom>
        </p:spPr>
      </p:pic>
    </p:spTree>
    <p:extLst>
      <p:ext uri="{BB962C8B-B14F-4D97-AF65-F5344CB8AC3E}">
        <p14:creationId xmlns:p14="http://schemas.microsoft.com/office/powerpoint/2010/main" val="861816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6A9B85-9E91-4AC1-B436-9DB15619CD7D}"/>
              </a:ext>
            </a:extLst>
          </p:cNvPr>
          <p:cNvSpPr>
            <a:spLocks noGrp="1"/>
          </p:cNvSpPr>
          <p:nvPr>
            <p:ph type="title"/>
          </p:nvPr>
        </p:nvSpPr>
        <p:spPr/>
        <p:txBody>
          <a:bodyPr>
            <a:normAutofit/>
          </a:bodyPr>
          <a:lstStyle/>
          <a:p>
            <a:r>
              <a:rPr lang="es-ES" sz="4000" b="1" dirty="0">
                <a:latin typeface="Agency FB" panose="020B0503020202020204" pitchFamily="34" charset="0"/>
              </a:rPr>
              <a:t>2.10. Crear 3 tablas y crear una consulta SQL que muestra el uso de INNER JOIN. </a:t>
            </a:r>
          </a:p>
        </p:txBody>
      </p:sp>
      <p:pic>
        <p:nvPicPr>
          <p:cNvPr id="7" name="Marcador de contenido 6">
            <a:extLst>
              <a:ext uri="{FF2B5EF4-FFF2-40B4-BE49-F238E27FC236}">
                <a16:creationId xmlns:a16="http://schemas.microsoft.com/office/drawing/2014/main" id="{1BD21016-AC4B-4C84-BF9A-AA9BD90C5790}"/>
              </a:ext>
            </a:extLst>
          </p:cNvPr>
          <p:cNvPicPr>
            <a:picLocks noGrp="1" noChangeAspect="1"/>
          </p:cNvPicPr>
          <p:nvPr>
            <p:ph idx="1"/>
          </p:nvPr>
        </p:nvPicPr>
        <p:blipFill>
          <a:blip r:embed="rId2"/>
          <a:stretch>
            <a:fillRect/>
          </a:stretch>
        </p:blipFill>
        <p:spPr>
          <a:xfrm>
            <a:off x="443752" y="1690687"/>
            <a:ext cx="4638293" cy="4802187"/>
          </a:xfrm>
        </p:spPr>
      </p:pic>
      <p:pic>
        <p:nvPicPr>
          <p:cNvPr id="9" name="Imagen 8">
            <a:extLst>
              <a:ext uri="{FF2B5EF4-FFF2-40B4-BE49-F238E27FC236}">
                <a16:creationId xmlns:a16="http://schemas.microsoft.com/office/drawing/2014/main" id="{5F7C1A9E-BE12-4F8E-8072-B0C7198AC8D2}"/>
              </a:ext>
            </a:extLst>
          </p:cNvPr>
          <p:cNvPicPr>
            <a:picLocks noChangeAspect="1"/>
          </p:cNvPicPr>
          <p:nvPr/>
        </p:nvPicPr>
        <p:blipFill>
          <a:blip r:embed="rId3"/>
          <a:stretch>
            <a:fillRect/>
          </a:stretch>
        </p:blipFill>
        <p:spPr>
          <a:xfrm>
            <a:off x="5117922" y="1886814"/>
            <a:ext cx="6787207" cy="3886457"/>
          </a:xfrm>
          <a:prstGeom prst="rect">
            <a:avLst/>
          </a:prstGeom>
        </p:spPr>
      </p:pic>
    </p:spTree>
    <p:extLst>
      <p:ext uri="{BB962C8B-B14F-4D97-AF65-F5344CB8AC3E}">
        <p14:creationId xmlns:p14="http://schemas.microsoft.com/office/powerpoint/2010/main" val="591264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E48CEFD-7671-477C-8AA3-AC688940DA62}"/>
              </a:ext>
            </a:extLst>
          </p:cNvPr>
          <p:cNvSpPr>
            <a:spLocks noGrp="1"/>
          </p:cNvSpPr>
          <p:nvPr>
            <p:ph idx="1"/>
          </p:nvPr>
        </p:nvSpPr>
        <p:spPr>
          <a:xfrm>
            <a:off x="838200" y="322729"/>
            <a:ext cx="10515600" cy="5854234"/>
          </a:xfrm>
        </p:spPr>
        <p:txBody>
          <a:bodyPr/>
          <a:lstStyle/>
          <a:p>
            <a:pPr marL="0" indent="0">
              <a:buNone/>
            </a:pPr>
            <a:r>
              <a:rPr lang="es-BO" b="1" dirty="0">
                <a:latin typeface="Agency FB" panose="020B0503020202020204" pitchFamily="34" charset="0"/>
              </a:rPr>
              <a:t>3 Manejo de Consultas</a:t>
            </a:r>
          </a:p>
          <a:p>
            <a:r>
              <a:rPr lang="es-ES" b="1" dirty="0">
                <a:latin typeface="Agency FB" panose="020B0503020202020204" pitchFamily="34" charset="0"/>
              </a:rPr>
              <a:t>3.1. Mostrar que jugadores que son del equipo equ-222</a:t>
            </a:r>
          </a:p>
        </p:txBody>
      </p:sp>
      <p:pic>
        <p:nvPicPr>
          <p:cNvPr id="6" name="Imagen 5">
            <a:extLst>
              <a:ext uri="{FF2B5EF4-FFF2-40B4-BE49-F238E27FC236}">
                <a16:creationId xmlns:a16="http://schemas.microsoft.com/office/drawing/2014/main" id="{5B2D7EE1-2137-4B02-A20F-019E4DAA458D}"/>
              </a:ext>
            </a:extLst>
          </p:cNvPr>
          <p:cNvPicPr>
            <a:picLocks noChangeAspect="1"/>
          </p:cNvPicPr>
          <p:nvPr/>
        </p:nvPicPr>
        <p:blipFill>
          <a:blip r:embed="rId2"/>
          <a:stretch>
            <a:fillRect/>
          </a:stretch>
        </p:blipFill>
        <p:spPr>
          <a:xfrm>
            <a:off x="1085092" y="2042918"/>
            <a:ext cx="8291989" cy="3640705"/>
          </a:xfrm>
          <a:prstGeom prst="rect">
            <a:avLst/>
          </a:prstGeom>
        </p:spPr>
      </p:pic>
    </p:spTree>
    <p:extLst>
      <p:ext uri="{BB962C8B-B14F-4D97-AF65-F5344CB8AC3E}">
        <p14:creationId xmlns:p14="http://schemas.microsoft.com/office/powerpoint/2010/main" val="1679269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51846EC-C4D7-4C1C-8A11-FF845B6E95C1}"/>
              </a:ext>
            </a:extLst>
          </p:cNvPr>
          <p:cNvSpPr>
            <a:spLocks noGrp="1"/>
          </p:cNvSpPr>
          <p:nvPr>
            <p:ph idx="1"/>
          </p:nvPr>
        </p:nvSpPr>
        <p:spPr>
          <a:xfrm>
            <a:off x="838200" y="304800"/>
            <a:ext cx="10515600" cy="5872163"/>
          </a:xfrm>
        </p:spPr>
        <p:txBody>
          <a:bodyPr/>
          <a:lstStyle/>
          <a:p>
            <a:r>
              <a:rPr lang="es-ES" b="1" dirty="0">
                <a:latin typeface="Agency FB" panose="020B0503020202020204" pitchFamily="34" charset="0"/>
              </a:rPr>
              <a:t>3.2. Mostrar que jugadores(nombres, apellidos) que juegan en la sede de El Alto.</a:t>
            </a:r>
          </a:p>
        </p:txBody>
      </p:sp>
      <p:pic>
        <p:nvPicPr>
          <p:cNvPr id="6" name="Imagen 5">
            <a:extLst>
              <a:ext uri="{FF2B5EF4-FFF2-40B4-BE49-F238E27FC236}">
                <a16:creationId xmlns:a16="http://schemas.microsoft.com/office/drawing/2014/main" id="{1750C7A5-0980-4344-93AE-7CD82A08CE24}"/>
              </a:ext>
            </a:extLst>
          </p:cNvPr>
          <p:cNvPicPr>
            <a:picLocks noChangeAspect="1"/>
          </p:cNvPicPr>
          <p:nvPr/>
        </p:nvPicPr>
        <p:blipFill>
          <a:blip r:embed="rId2"/>
          <a:stretch>
            <a:fillRect/>
          </a:stretch>
        </p:blipFill>
        <p:spPr>
          <a:xfrm>
            <a:off x="1115065" y="1524000"/>
            <a:ext cx="8817829" cy="4123765"/>
          </a:xfrm>
          <a:prstGeom prst="rect">
            <a:avLst/>
          </a:prstGeom>
        </p:spPr>
      </p:pic>
    </p:spTree>
    <p:extLst>
      <p:ext uri="{BB962C8B-B14F-4D97-AF65-F5344CB8AC3E}">
        <p14:creationId xmlns:p14="http://schemas.microsoft.com/office/powerpoint/2010/main" val="1374735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D65334-70E2-41C3-AD50-E5C59DC3CCA1}"/>
              </a:ext>
            </a:extLst>
          </p:cNvPr>
          <p:cNvSpPr>
            <a:spLocks noGrp="1"/>
          </p:cNvSpPr>
          <p:nvPr>
            <p:ph type="title"/>
          </p:nvPr>
        </p:nvSpPr>
        <p:spPr/>
        <p:txBody>
          <a:bodyPr>
            <a:normAutofit/>
          </a:bodyPr>
          <a:lstStyle/>
          <a:p>
            <a:r>
              <a:rPr lang="es-ES" sz="3200" b="1" dirty="0">
                <a:latin typeface="Agency FB" panose="020B0503020202020204" pitchFamily="34" charset="0"/>
              </a:rPr>
              <a:t>3.3. Mostrar aquellos jugadores mayores o igual a 21 años que sean de la categoría VARONES. </a:t>
            </a:r>
          </a:p>
        </p:txBody>
      </p:sp>
      <p:pic>
        <p:nvPicPr>
          <p:cNvPr id="7" name="Marcador de contenido 6">
            <a:extLst>
              <a:ext uri="{FF2B5EF4-FFF2-40B4-BE49-F238E27FC236}">
                <a16:creationId xmlns:a16="http://schemas.microsoft.com/office/drawing/2014/main" id="{CA433E03-B363-4B64-8AAF-A126F1198BC1}"/>
              </a:ext>
            </a:extLst>
          </p:cNvPr>
          <p:cNvPicPr>
            <a:picLocks noGrp="1" noChangeAspect="1"/>
          </p:cNvPicPr>
          <p:nvPr>
            <p:ph idx="1"/>
          </p:nvPr>
        </p:nvPicPr>
        <p:blipFill>
          <a:blip r:embed="rId2"/>
          <a:stretch>
            <a:fillRect/>
          </a:stretch>
        </p:blipFill>
        <p:spPr>
          <a:xfrm>
            <a:off x="1450109" y="1961134"/>
            <a:ext cx="8464856" cy="3345972"/>
          </a:xfrm>
        </p:spPr>
      </p:pic>
    </p:spTree>
    <p:extLst>
      <p:ext uri="{BB962C8B-B14F-4D97-AF65-F5344CB8AC3E}">
        <p14:creationId xmlns:p14="http://schemas.microsoft.com/office/powerpoint/2010/main" val="2634467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FC6371-4688-49FA-9352-E55276EA945D}"/>
              </a:ext>
            </a:extLst>
          </p:cNvPr>
          <p:cNvSpPr>
            <a:spLocks noGrp="1"/>
          </p:cNvSpPr>
          <p:nvPr>
            <p:ph type="title"/>
          </p:nvPr>
        </p:nvSpPr>
        <p:spPr>
          <a:xfrm>
            <a:off x="838200" y="365126"/>
            <a:ext cx="6568440" cy="692965"/>
          </a:xfrm>
        </p:spPr>
        <p:txBody>
          <a:bodyPr>
            <a:normAutofit fontScale="90000"/>
          </a:bodyPr>
          <a:lstStyle/>
          <a:p>
            <a:r>
              <a:rPr lang="es-ES" b="1" dirty="0">
                <a:latin typeface="Agency FB" panose="020B0503020202020204" pitchFamily="34" charset="0"/>
              </a:rPr>
              <a:t>1. Diseño de base de datos</a:t>
            </a:r>
          </a:p>
        </p:txBody>
      </p:sp>
      <p:sp>
        <p:nvSpPr>
          <p:cNvPr id="3" name="Marcador de contenido 2">
            <a:extLst>
              <a:ext uri="{FF2B5EF4-FFF2-40B4-BE49-F238E27FC236}">
                <a16:creationId xmlns:a16="http://schemas.microsoft.com/office/drawing/2014/main" id="{374F2E52-DAA9-4C5C-B6A8-4A81B85EA520}"/>
              </a:ext>
            </a:extLst>
          </p:cNvPr>
          <p:cNvSpPr>
            <a:spLocks noGrp="1"/>
          </p:cNvSpPr>
          <p:nvPr>
            <p:ph idx="1"/>
          </p:nvPr>
        </p:nvSpPr>
        <p:spPr>
          <a:xfrm>
            <a:off x="966719" y="1758633"/>
            <a:ext cx="3494314" cy="3340734"/>
          </a:xfrm>
        </p:spPr>
        <p:txBody>
          <a:bodyPr>
            <a:normAutofit/>
          </a:bodyPr>
          <a:lstStyle/>
          <a:p>
            <a:pPr marL="0" indent="0">
              <a:buNone/>
            </a:pPr>
            <a:r>
              <a:rPr lang="es-ES" b="1" dirty="0">
                <a:latin typeface="Agency FB" panose="020B0503020202020204" pitchFamily="34" charset="0"/>
              </a:rPr>
              <a:t>1.1. Dado el detalle explicado en la parte inicial de este documento debería generar una base de datos similar al siguiente.</a:t>
            </a:r>
          </a:p>
        </p:txBody>
      </p:sp>
      <p:pic>
        <p:nvPicPr>
          <p:cNvPr id="5" name="Imagen 4">
            <a:extLst>
              <a:ext uri="{FF2B5EF4-FFF2-40B4-BE49-F238E27FC236}">
                <a16:creationId xmlns:a16="http://schemas.microsoft.com/office/drawing/2014/main" id="{9075CA3B-F7F6-4A72-A91F-178E6735778C}"/>
              </a:ext>
            </a:extLst>
          </p:cNvPr>
          <p:cNvPicPr>
            <a:picLocks noChangeAspect="1"/>
          </p:cNvPicPr>
          <p:nvPr/>
        </p:nvPicPr>
        <p:blipFill>
          <a:blip r:embed="rId2"/>
          <a:stretch>
            <a:fillRect/>
          </a:stretch>
        </p:blipFill>
        <p:spPr>
          <a:xfrm>
            <a:off x="7010347" y="1391671"/>
            <a:ext cx="2333951" cy="4858428"/>
          </a:xfrm>
          <a:prstGeom prst="rect">
            <a:avLst/>
          </a:prstGeom>
        </p:spPr>
      </p:pic>
    </p:spTree>
    <p:extLst>
      <p:ext uri="{BB962C8B-B14F-4D97-AF65-F5344CB8AC3E}">
        <p14:creationId xmlns:p14="http://schemas.microsoft.com/office/powerpoint/2010/main" val="1264770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F16D686-EEB4-44FA-9497-321B84AD8F50}"/>
              </a:ext>
            </a:extLst>
          </p:cNvPr>
          <p:cNvSpPr>
            <a:spLocks noGrp="1"/>
          </p:cNvSpPr>
          <p:nvPr>
            <p:ph idx="1"/>
          </p:nvPr>
        </p:nvSpPr>
        <p:spPr>
          <a:xfrm>
            <a:off x="497541" y="445060"/>
            <a:ext cx="10515600" cy="935504"/>
          </a:xfrm>
        </p:spPr>
        <p:txBody>
          <a:bodyPr>
            <a:normAutofit lnSpcReduction="10000"/>
          </a:bodyPr>
          <a:lstStyle/>
          <a:p>
            <a:r>
              <a:rPr lang="es-ES" b="1" dirty="0">
                <a:latin typeface="Agency FB" panose="020B0503020202020204" pitchFamily="34" charset="0"/>
              </a:rPr>
              <a:t>3.4. Mostrar a todos los estudiantes en donde su apellido empiece con la letra S. </a:t>
            </a:r>
          </a:p>
          <a:p>
            <a:r>
              <a:rPr lang="es-ES" b="1" dirty="0">
                <a:latin typeface="Agency FB" panose="020B0503020202020204" pitchFamily="34" charset="0"/>
              </a:rPr>
              <a:t>3.4.1. Podría utilizar la instrucción LIKE</a:t>
            </a:r>
          </a:p>
        </p:txBody>
      </p:sp>
      <p:pic>
        <p:nvPicPr>
          <p:cNvPr id="6" name="Imagen 5">
            <a:extLst>
              <a:ext uri="{FF2B5EF4-FFF2-40B4-BE49-F238E27FC236}">
                <a16:creationId xmlns:a16="http://schemas.microsoft.com/office/drawing/2014/main" id="{2880C84D-344A-40BA-B11B-8C23A9EE42E5}"/>
              </a:ext>
            </a:extLst>
          </p:cNvPr>
          <p:cNvPicPr>
            <a:picLocks noChangeAspect="1"/>
          </p:cNvPicPr>
          <p:nvPr/>
        </p:nvPicPr>
        <p:blipFill>
          <a:blip r:embed="rId2"/>
          <a:stretch>
            <a:fillRect/>
          </a:stretch>
        </p:blipFill>
        <p:spPr>
          <a:xfrm>
            <a:off x="1160181" y="2226477"/>
            <a:ext cx="8629278" cy="2686181"/>
          </a:xfrm>
          <a:prstGeom prst="rect">
            <a:avLst/>
          </a:prstGeom>
        </p:spPr>
      </p:pic>
    </p:spTree>
    <p:extLst>
      <p:ext uri="{BB962C8B-B14F-4D97-AF65-F5344CB8AC3E}">
        <p14:creationId xmlns:p14="http://schemas.microsoft.com/office/powerpoint/2010/main" val="3094608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541B8BE-87F7-492E-A532-A4C505D750F2}"/>
              </a:ext>
            </a:extLst>
          </p:cNvPr>
          <p:cNvSpPr>
            <a:spLocks noGrp="1"/>
          </p:cNvSpPr>
          <p:nvPr>
            <p:ph idx="1"/>
          </p:nvPr>
        </p:nvSpPr>
        <p:spPr>
          <a:xfrm>
            <a:off x="443753" y="409201"/>
            <a:ext cx="10515600" cy="1096870"/>
          </a:xfrm>
        </p:spPr>
        <p:txBody>
          <a:bodyPr/>
          <a:lstStyle/>
          <a:p>
            <a:r>
              <a:rPr lang="es-ES" b="1" dirty="0">
                <a:latin typeface="Agency FB" panose="020B0503020202020204" pitchFamily="34" charset="0"/>
              </a:rPr>
              <a:t>3.5. Mostrar que equipos forman parte del campeonato camp-111 y además sean de la categoría MUJERES.</a:t>
            </a:r>
          </a:p>
        </p:txBody>
      </p:sp>
      <p:pic>
        <p:nvPicPr>
          <p:cNvPr id="6" name="Imagen 5">
            <a:extLst>
              <a:ext uri="{FF2B5EF4-FFF2-40B4-BE49-F238E27FC236}">
                <a16:creationId xmlns:a16="http://schemas.microsoft.com/office/drawing/2014/main" id="{201F56B8-E595-4B43-A868-AB0D37736D1D}"/>
              </a:ext>
            </a:extLst>
          </p:cNvPr>
          <p:cNvPicPr>
            <a:picLocks noChangeAspect="1"/>
          </p:cNvPicPr>
          <p:nvPr/>
        </p:nvPicPr>
        <p:blipFill>
          <a:blip r:embed="rId2"/>
          <a:stretch>
            <a:fillRect/>
          </a:stretch>
        </p:blipFill>
        <p:spPr>
          <a:xfrm>
            <a:off x="1589591" y="2171524"/>
            <a:ext cx="8181938" cy="2992147"/>
          </a:xfrm>
          <a:prstGeom prst="rect">
            <a:avLst/>
          </a:prstGeom>
        </p:spPr>
      </p:pic>
    </p:spTree>
    <p:extLst>
      <p:ext uri="{BB962C8B-B14F-4D97-AF65-F5344CB8AC3E}">
        <p14:creationId xmlns:p14="http://schemas.microsoft.com/office/powerpoint/2010/main" val="1854742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CFDC30-29F5-4BF5-9BAD-9F23ABCA80A4}"/>
              </a:ext>
            </a:extLst>
          </p:cNvPr>
          <p:cNvSpPr>
            <a:spLocks noGrp="1"/>
          </p:cNvSpPr>
          <p:nvPr>
            <p:ph type="title"/>
          </p:nvPr>
        </p:nvSpPr>
        <p:spPr>
          <a:xfrm>
            <a:off x="838200" y="18255"/>
            <a:ext cx="10515600" cy="1325563"/>
          </a:xfrm>
        </p:spPr>
        <p:txBody>
          <a:bodyPr>
            <a:normAutofit/>
          </a:bodyPr>
          <a:lstStyle/>
          <a:p>
            <a:r>
              <a:rPr lang="es-ES" b="1" dirty="0">
                <a:latin typeface="Agency FB" panose="020B0503020202020204" pitchFamily="34" charset="0"/>
              </a:rPr>
              <a:t>3.6. Mostrar el nombre del equipo del jugador con </a:t>
            </a:r>
            <a:r>
              <a:rPr lang="es-ES" b="1" dirty="0" err="1">
                <a:latin typeface="Agency FB" panose="020B0503020202020204" pitchFamily="34" charset="0"/>
              </a:rPr>
              <a:t>id_jugador</a:t>
            </a:r>
            <a:r>
              <a:rPr lang="es-ES" b="1" dirty="0">
                <a:latin typeface="Agency FB" panose="020B0503020202020204" pitchFamily="34" charset="0"/>
              </a:rPr>
              <a:t> igual a jug-333</a:t>
            </a:r>
          </a:p>
        </p:txBody>
      </p:sp>
      <p:pic>
        <p:nvPicPr>
          <p:cNvPr id="5" name="Marcador de contenido 4">
            <a:extLst>
              <a:ext uri="{FF2B5EF4-FFF2-40B4-BE49-F238E27FC236}">
                <a16:creationId xmlns:a16="http://schemas.microsoft.com/office/drawing/2014/main" id="{6AAD9EA8-1EDE-4873-9D96-3D2138D4631D}"/>
              </a:ext>
            </a:extLst>
          </p:cNvPr>
          <p:cNvPicPr>
            <a:picLocks noGrp="1" noChangeAspect="1"/>
          </p:cNvPicPr>
          <p:nvPr>
            <p:ph idx="1"/>
          </p:nvPr>
        </p:nvPicPr>
        <p:blipFill>
          <a:blip r:embed="rId2"/>
          <a:stretch>
            <a:fillRect/>
          </a:stretch>
        </p:blipFill>
        <p:spPr>
          <a:xfrm>
            <a:off x="1382655" y="1888964"/>
            <a:ext cx="7994427" cy="3080072"/>
          </a:xfrm>
        </p:spPr>
      </p:pic>
    </p:spTree>
    <p:extLst>
      <p:ext uri="{BB962C8B-B14F-4D97-AF65-F5344CB8AC3E}">
        <p14:creationId xmlns:p14="http://schemas.microsoft.com/office/powerpoint/2010/main" val="900631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5107EAB-2A58-4CDE-98DD-19EC6D714310}"/>
              </a:ext>
            </a:extLst>
          </p:cNvPr>
          <p:cNvSpPr>
            <a:spLocks noGrp="1" noChangeArrowheads="1"/>
          </p:cNvSpPr>
          <p:nvPr>
            <p:ph idx="1"/>
          </p:nvPr>
        </p:nvSpPr>
        <p:spPr bwMode="auto">
          <a:xfrm>
            <a:off x="820271" y="476526"/>
            <a:ext cx="997323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s-ES" sz="3600" b="1" dirty="0">
                <a:latin typeface="Agency FB" panose="020B0503020202020204" pitchFamily="34" charset="0"/>
              </a:rPr>
              <a:t>3.7. Mostrar el nombre del campeonato del jugador con </a:t>
            </a:r>
            <a:r>
              <a:rPr lang="es-ES" sz="3600" b="1" dirty="0" err="1">
                <a:latin typeface="Agency FB" panose="020B0503020202020204" pitchFamily="34" charset="0"/>
              </a:rPr>
              <a:t>id_jugador</a:t>
            </a:r>
            <a:r>
              <a:rPr lang="es-ES" sz="3600" b="1" dirty="0">
                <a:latin typeface="Agency FB" panose="020B0503020202020204" pitchFamily="34" charset="0"/>
              </a:rPr>
              <a:t> igual a jug-333</a:t>
            </a:r>
            <a:endParaRPr kumimoji="0" lang="es-ES" altLang="es-ES" sz="3600" b="1" i="0" u="none" strike="noStrike" cap="none" normalizeH="0" baseline="0" dirty="0">
              <a:ln>
                <a:noFill/>
              </a:ln>
              <a:solidFill>
                <a:schemeClr val="tx1">
                  <a:lumMod val="85000"/>
                </a:schemeClr>
              </a:solidFill>
              <a:effectLst/>
              <a:latin typeface="Agency FB" panose="020B0503020202020204" pitchFamily="34" charset="0"/>
            </a:endParaRPr>
          </a:p>
        </p:txBody>
      </p:sp>
      <p:pic>
        <p:nvPicPr>
          <p:cNvPr id="3" name="Imagen 2">
            <a:extLst>
              <a:ext uri="{FF2B5EF4-FFF2-40B4-BE49-F238E27FC236}">
                <a16:creationId xmlns:a16="http://schemas.microsoft.com/office/drawing/2014/main" id="{2698598E-9FB5-42B3-B0A1-BC004ADD7C98}"/>
              </a:ext>
            </a:extLst>
          </p:cNvPr>
          <p:cNvPicPr>
            <a:picLocks noChangeAspect="1"/>
          </p:cNvPicPr>
          <p:nvPr/>
        </p:nvPicPr>
        <p:blipFill>
          <a:blip r:embed="rId2"/>
          <a:stretch>
            <a:fillRect/>
          </a:stretch>
        </p:blipFill>
        <p:spPr>
          <a:xfrm>
            <a:off x="1299706" y="2006477"/>
            <a:ext cx="8561470" cy="3928158"/>
          </a:xfrm>
          <a:prstGeom prst="rect">
            <a:avLst/>
          </a:prstGeom>
        </p:spPr>
      </p:pic>
    </p:spTree>
    <p:extLst>
      <p:ext uri="{BB962C8B-B14F-4D97-AF65-F5344CB8AC3E}">
        <p14:creationId xmlns:p14="http://schemas.microsoft.com/office/powerpoint/2010/main" val="2073677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168916-881E-426D-8BD3-F1B173A5D79D}"/>
              </a:ext>
            </a:extLst>
          </p:cNvPr>
          <p:cNvSpPr>
            <a:spLocks noGrp="1"/>
          </p:cNvSpPr>
          <p:nvPr>
            <p:ph type="title"/>
          </p:nvPr>
        </p:nvSpPr>
        <p:spPr/>
        <p:txBody>
          <a:bodyPr>
            <a:normAutofit/>
          </a:bodyPr>
          <a:lstStyle/>
          <a:p>
            <a:r>
              <a:rPr lang="es-ES" sz="3600" b="1" dirty="0">
                <a:latin typeface="Agency FB" panose="020B0503020202020204" pitchFamily="34" charset="0"/>
              </a:rPr>
              <a:t>3.8. Crear una consulta SQL que maneje las 3 tablas de la base de datos.</a:t>
            </a:r>
          </a:p>
        </p:txBody>
      </p:sp>
      <p:pic>
        <p:nvPicPr>
          <p:cNvPr id="11" name="Marcador de contenido 10">
            <a:extLst>
              <a:ext uri="{FF2B5EF4-FFF2-40B4-BE49-F238E27FC236}">
                <a16:creationId xmlns:a16="http://schemas.microsoft.com/office/drawing/2014/main" id="{EEDF9B6E-9D22-49E3-9B3E-98EFABCB401B}"/>
              </a:ext>
            </a:extLst>
          </p:cNvPr>
          <p:cNvPicPr>
            <a:picLocks noGrp="1" noChangeAspect="1"/>
          </p:cNvPicPr>
          <p:nvPr>
            <p:ph idx="1"/>
          </p:nvPr>
        </p:nvPicPr>
        <p:blipFill>
          <a:blip r:embed="rId2"/>
          <a:stretch>
            <a:fillRect/>
          </a:stretch>
        </p:blipFill>
        <p:spPr>
          <a:xfrm>
            <a:off x="1465250" y="1892866"/>
            <a:ext cx="8377996" cy="3394996"/>
          </a:xfrm>
        </p:spPr>
      </p:pic>
    </p:spTree>
    <p:extLst>
      <p:ext uri="{BB962C8B-B14F-4D97-AF65-F5344CB8AC3E}">
        <p14:creationId xmlns:p14="http://schemas.microsoft.com/office/powerpoint/2010/main" val="22337695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A1D3F68-6885-4C99-B540-FED85F13C4EE}"/>
              </a:ext>
            </a:extLst>
          </p:cNvPr>
          <p:cNvSpPr>
            <a:spLocks noGrp="1"/>
          </p:cNvSpPr>
          <p:nvPr>
            <p:ph idx="1"/>
          </p:nvPr>
        </p:nvSpPr>
        <p:spPr>
          <a:xfrm>
            <a:off x="497541" y="391272"/>
            <a:ext cx="10515600" cy="1619790"/>
          </a:xfrm>
        </p:spPr>
        <p:txBody>
          <a:bodyPr>
            <a:noAutofit/>
          </a:bodyPr>
          <a:lstStyle/>
          <a:p>
            <a:r>
              <a:rPr lang="es-ES" sz="3600" b="1" dirty="0">
                <a:latin typeface="Agency FB" panose="020B0503020202020204" pitchFamily="34" charset="0"/>
              </a:rPr>
              <a:t>3.9. ¿Qué estrategia utilizaría para determinar cuántos equipos inscritos hay?</a:t>
            </a:r>
          </a:p>
          <a:p>
            <a:r>
              <a:rPr lang="es-ES" sz="3600" b="1" dirty="0">
                <a:latin typeface="Agency FB" panose="020B0503020202020204" pitchFamily="34" charset="0"/>
              </a:rPr>
              <a:t>3.9.1. Podría utilizar la función de agregación COUNT</a:t>
            </a:r>
          </a:p>
        </p:txBody>
      </p:sp>
      <p:pic>
        <p:nvPicPr>
          <p:cNvPr id="6" name="Imagen 5">
            <a:extLst>
              <a:ext uri="{FF2B5EF4-FFF2-40B4-BE49-F238E27FC236}">
                <a16:creationId xmlns:a16="http://schemas.microsoft.com/office/drawing/2014/main" id="{693DE066-3C91-413A-BCE2-E19284A082D8}"/>
              </a:ext>
            </a:extLst>
          </p:cNvPr>
          <p:cNvPicPr>
            <a:picLocks noChangeAspect="1"/>
          </p:cNvPicPr>
          <p:nvPr/>
        </p:nvPicPr>
        <p:blipFill>
          <a:blip r:embed="rId2"/>
          <a:stretch>
            <a:fillRect/>
          </a:stretch>
        </p:blipFill>
        <p:spPr>
          <a:xfrm>
            <a:off x="997343" y="2244144"/>
            <a:ext cx="8870537" cy="2868845"/>
          </a:xfrm>
          <a:prstGeom prst="rect">
            <a:avLst/>
          </a:prstGeom>
        </p:spPr>
      </p:pic>
    </p:spTree>
    <p:extLst>
      <p:ext uri="{BB962C8B-B14F-4D97-AF65-F5344CB8AC3E}">
        <p14:creationId xmlns:p14="http://schemas.microsoft.com/office/powerpoint/2010/main" val="4092796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E83E3E2-7771-4EFB-816B-CE7B6DCB019A}"/>
              </a:ext>
            </a:extLst>
          </p:cNvPr>
          <p:cNvSpPr>
            <a:spLocks noGrp="1"/>
          </p:cNvSpPr>
          <p:nvPr>
            <p:ph idx="1"/>
          </p:nvPr>
        </p:nvSpPr>
        <p:spPr>
          <a:xfrm>
            <a:off x="251012" y="340659"/>
            <a:ext cx="11707905" cy="2528047"/>
          </a:xfrm>
        </p:spPr>
        <p:txBody>
          <a:bodyPr>
            <a:normAutofit/>
          </a:bodyPr>
          <a:lstStyle/>
          <a:p>
            <a:r>
              <a:rPr lang="es-ES" sz="3600" b="1" dirty="0">
                <a:latin typeface="Agency FB" panose="020B0503020202020204" pitchFamily="34" charset="0"/>
              </a:rPr>
              <a:t>3.10. ¿Qué estrategia utilizaría para determinar cuántos jugadores pertenecen a la categoría VARONES o Categoría MUJERES.</a:t>
            </a:r>
          </a:p>
          <a:p>
            <a:r>
              <a:rPr lang="es-ES" sz="3600" b="1" dirty="0">
                <a:latin typeface="Agency FB" panose="020B0503020202020204" pitchFamily="34" charset="0"/>
              </a:rPr>
              <a:t> 3.10.1. Para esto puede utilizar la función de agregación COUNT</a:t>
            </a:r>
          </a:p>
        </p:txBody>
      </p:sp>
      <p:pic>
        <p:nvPicPr>
          <p:cNvPr id="6" name="Imagen 5">
            <a:extLst>
              <a:ext uri="{FF2B5EF4-FFF2-40B4-BE49-F238E27FC236}">
                <a16:creationId xmlns:a16="http://schemas.microsoft.com/office/drawing/2014/main" id="{7C6E6092-E551-4A93-BEEF-968F70FF1FBA}"/>
              </a:ext>
            </a:extLst>
          </p:cNvPr>
          <p:cNvPicPr>
            <a:picLocks noChangeAspect="1"/>
          </p:cNvPicPr>
          <p:nvPr/>
        </p:nvPicPr>
        <p:blipFill>
          <a:blip r:embed="rId2"/>
          <a:stretch>
            <a:fillRect/>
          </a:stretch>
        </p:blipFill>
        <p:spPr>
          <a:xfrm>
            <a:off x="1882588" y="2868706"/>
            <a:ext cx="7602069" cy="2904565"/>
          </a:xfrm>
          <a:prstGeom prst="rect">
            <a:avLst/>
          </a:prstGeom>
        </p:spPr>
      </p:pic>
    </p:spTree>
    <p:extLst>
      <p:ext uri="{BB962C8B-B14F-4D97-AF65-F5344CB8AC3E}">
        <p14:creationId xmlns:p14="http://schemas.microsoft.com/office/powerpoint/2010/main" val="19160156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4" name="Paralelogramo 3">
            <a:extLst>
              <a:ext uri="{FF2B5EF4-FFF2-40B4-BE49-F238E27FC236}">
                <a16:creationId xmlns:a16="http://schemas.microsoft.com/office/drawing/2014/main" id="{720CF977-BCA6-460E-95BA-F1ED2EA5D049}"/>
              </a:ext>
            </a:extLst>
          </p:cNvPr>
          <p:cNvSpPr/>
          <p:nvPr/>
        </p:nvSpPr>
        <p:spPr>
          <a:xfrm>
            <a:off x="5123542" y="0"/>
            <a:ext cx="8998857" cy="6858000"/>
          </a:xfrm>
          <a:prstGeom prst="parallelogram">
            <a:avLst>
              <a:gd name="adj" fmla="val 2732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Paralelogramo 4">
            <a:extLst>
              <a:ext uri="{FF2B5EF4-FFF2-40B4-BE49-F238E27FC236}">
                <a16:creationId xmlns:a16="http://schemas.microsoft.com/office/drawing/2014/main" id="{F684BBE0-114A-4E9A-B0CC-800C005CD94A}"/>
              </a:ext>
            </a:extLst>
          </p:cNvPr>
          <p:cNvSpPr/>
          <p:nvPr/>
        </p:nvSpPr>
        <p:spPr>
          <a:xfrm>
            <a:off x="-348344" y="0"/>
            <a:ext cx="8636000" cy="1233714"/>
          </a:xfrm>
          <a:prstGeom prst="parallelogram">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BO" sz="6600" dirty="0">
                <a:solidFill>
                  <a:schemeClr val="bg1">
                    <a:lumMod val="95000"/>
                    <a:lumOff val="5000"/>
                  </a:schemeClr>
                </a:solidFill>
                <a:latin typeface="Agency FB" panose="020B0503020202020204" pitchFamily="34" charset="0"/>
              </a:rPr>
              <a:t>FIN DE LA PRESENTACION</a:t>
            </a:r>
            <a:endParaRPr lang="es-ES" sz="6600" dirty="0">
              <a:solidFill>
                <a:schemeClr val="bg1">
                  <a:lumMod val="95000"/>
                  <a:lumOff val="5000"/>
                </a:schemeClr>
              </a:solidFill>
              <a:latin typeface="Agency FB" panose="020B0503020202020204" pitchFamily="34" charset="0"/>
            </a:endParaRPr>
          </a:p>
        </p:txBody>
      </p:sp>
      <p:sp>
        <p:nvSpPr>
          <p:cNvPr id="6" name="Rectángulo 5">
            <a:extLst>
              <a:ext uri="{FF2B5EF4-FFF2-40B4-BE49-F238E27FC236}">
                <a16:creationId xmlns:a16="http://schemas.microsoft.com/office/drawing/2014/main" id="{1BBA67C6-6F29-4455-BD78-4F9576FE7393}"/>
              </a:ext>
            </a:extLst>
          </p:cNvPr>
          <p:cNvSpPr/>
          <p:nvPr/>
        </p:nvSpPr>
        <p:spPr>
          <a:xfrm>
            <a:off x="7823200" y="1825625"/>
            <a:ext cx="4368800" cy="5032375"/>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BO" sz="4000" dirty="0">
                <a:solidFill>
                  <a:schemeClr val="bg1"/>
                </a:solidFill>
                <a:latin typeface="Agency FB" panose="020B0503020202020204" pitchFamily="34" charset="0"/>
              </a:rPr>
              <a:t>GRACIAS POR SU ATENCION.</a:t>
            </a:r>
          </a:p>
          <a:p>
            <a:pPr algn="ctr"/>
            <a:endParaRPr lang="es-BO" dirty="0">
              <a:latin typeface="Agency FB" panose="020B0503020202020204" pitchFamily="34" charset="0"/>
            </a:endParaRPr>
          </a:p>
          <a:p>
            <a:pPr algn="ctr"/>
            <a:endParaRPr lang="es-BO" dirty="0">
              <a:latin typeface="Agency FB" panose="020B0503020202020204" pitchFamily="34" charset="0"/>
            </a:endParaRPr>
          </a:p>
          <a:p>
            <a:pPr algn="ctr"/>
            <a:endParaRPr lang="es-BO" dirty="0">
              <a:latin typeface="Agency FB" panose="020B0503020202020204" pitchFamily="34" charset="0"/>
            </a:endParaRPr>
          </a:p>
          <a:p>
            <a:pPr algn="ctr"/>
            <a:r>
              <a:rPr lang="es-ES" sz="2800" b="1" dirty="0">
                <a:solidFill>
                  <a:schemeClr val="bg1">
                    <a:lumMod val="95000"/>
                    <a:lumOff val="5000"/>
                  </a:schemeClr>
                </a:solidFill>
                <a:latin typeface="Agency FB" panose="020B0503020202020204" pitchFamily="34" charset="0"/>
              </a:rPr>
              <a:t>REDES SOCIALES:</a:t>
            </a:r>
          </a:p>
          <a:p>
            <a:pPr algn="ctr"/>
            <a:r>
              <a:rPr lang="es-ES" sz="2000" dirty="0">
                <a:solidFill>
                  <a:schemeClr val="bg1">
                    <a:lumMod val="95000"/>
                    <a:lumOff val="5000"/>
                  </a:schemeClr>
                </a:solidFill>
                <a:latin typeface="Agency FB" panose="020B0503020202020204" pitchFamily="34" charset="0"/>
              </a:rPr>
              <a:t>https://www.youtube.com/channel/UC13mhRh9d8lCAq3v4StKv2Q</a:t>
            </a:r>
          </a:p>
          <a:p>
            <a:pPr algn="ctr"/>
            <a:endParaRPr lang="es-BO" dirty="0"/>
          </a:p>
        </p:txBody>
      </p:sp>
      <p:pic>
        <p:nvPicPr>
          <p:cNvPr id="8" name="Gráfico 7" descr="Informática en la nube">
            <a:extLst>
              <a:ext uri="{FF2B5EF4-FFF2-40B4-BE49-F238E27FC236}">
                <a16:creationId xmlns:a16="http://schemas.microsoft.com/office/drawing/2014/main" id="{BF3F6015-52C2-409A-9457-1449FD715F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28308" y="2384611"/>
            <a:ext cx="2861301" cy="2617694"/>
          </a:xfrm>
          <a:prstGeom prst="rect">
            <a:avLst/>
          </a:prstGeom>
        </p:spPr>
      </p:pic>
    </p:spTree>
    <p:extLst>
      <p:ext uri="{BB962C8B-B14F-4D97-AF65-F5344CB8AC3E}">
        <p14:creationId xmlns:p14="http://schemas.microsoft.com/office/powerpoint/2010/main" val="2203781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2A48F3A3-8053-4911-8322-73BF75F38F4E}"/>
              </a:ext>
            </a:extLst>
          </p:cNvPr>
          <p:cNvPicPr>
            <a:picLocks noChangeAspect="1"/>
          </p:cNvPicPr>
          <p:nvPr/>
        </p:nvPicPr>
        <p:blipFill rotWithShape="1">
          <a:blip r:embed="rId2"/>
          <a:srcRect l="8084"/>
          <a:stretch/>
        </p:blipFill>
        <p:spPr>
          <a:xfrm>
            <a:off x="471295" y="681036"/>
            <a:ext cx="4783041" cy="5063982"/>
          </a:xfrm>
          <a:prstGeom prst="rect">
            <a:avLst/>
          </a:prstGeom>
        </p:spPr>
      </p:pic>
      <p:pic>
        <p:nvPicPr>
          <p:cNvPr id="10" name="Imagen 9">
            <a:extLst>
              <a:ext uri="{FF2B5EF4-FFF2-40B4-BE49-F238E27FC236}">
                <a16:creationId xmlns:a16="http://schemas.microsoft.com/office/drawing/2014/main" id="{73704301-6720-489E-AB06-FACD1E3893AF}"/>
              </a:ext>
            </a:extLst>
          </p:cNvPr>
          <p:cNvPicPr>
            <a:picLocks noChangeAspect="1"/>
          </p:cNvPicPr>
          <p:nvPr/>
        </p:nvPicPr>
        <p:blipFill>
          <a:blip r:embed="rId3"/>
          <a:stretch>
            <a:fillRect/>
          </a:stretch>
        </p:blipFill>
        <p:spPr>
          <a:xfrm>
            <a:off x="5472305" y="2171691"/>
            <a:ext cx="6474691" cy="3454823"/>
          </a:xfrm>
          <a:prstGeom prst="rect">
            <a:avLst/>
          </a:prstGeom>
        </p:spPr>
      </p:pic>
      <p:sp>
        <p:nvSpPr>
          <p:cNvPr id="12" name="CuadroTexto 11">
            <a:extLst>
              <a:ext uri="{FF2B5EF4-FFF2-40B4-BE49-F238E27FC236}">
                <a16:creationId xmlns:a16="http://schemas.microsoft.com/office/drawing/2014/main" id="{166C8C18-E077-4DDC-BACD-C4BBC52DECDE}"/>
              </a:ext>
            </a:extLst>
          </p:cNvPr>
          <p:cNvSpPr txBox="1"/>
          <p:nvPr/>
        </p:nvSpPr>
        <p:spPr>
          <a:xfrm>
            <a:off x="5472304" y="540327"/>
            <a:ext cx="5297295" cy="646331"/>
          </a:xfrm>
          <a:prstGeom prst="rect">
            <a:avLst/>
          </a:prstGeom>
          <a:noFill/>
        </p:spPr>
        <p:txBody>
          <a:bodyPr wrap="square" rtlCol="0">
            <a:spAutoFit/>
          </a:bodyPr>
          <a:lstStyle/>
          <a:p>
            <a:r>
              <a:rPr lang="es-ES" sz="3600" dirty="0"/>
              <a:t>Base de datos generado.</a:t>
            </a:r>
          </a:p>
        </p:txBody>
      </p:sp>
    </p:spTree>
    <p:extLst>
      <p:ext uri="{BB962C8B-B14F-4D97-AF65-F5344CB8AC3E}">
        <p14:creationId xmlns:p14="http://schemas.microsoft.com/office/powerpoint/2010/main" val="2887983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C733B3-1B86-41DA-92BF-D71B4ACF9628}"/>
              </a:ext>
            </a:extLst>
          </p:cNvPr>
          <p:cNvSpPr>
            <a:spLocks noGrp="1"/>
          </p:cNvSpPr>
          <p:nvPr>
            <p:ph type="title"/>
          </p:nvPr>
        </p:nvSpPr>
        <p:spPr/>
        <p:txBody>
          <a:bodyPr>
            <a:normAutofit/>
          </a:bodyPr>
          <a:lstStyle/>
          <a:p>
            <a:r>
              <a:rPr lang="es-ES" b="1" dirty="0">
                <a:latin typeface="Agency FB" panose="020B0503020202020204" pitchFamily="34" charset="0"/>
              </a:rPr>
              <a:t>1.2. Los registros de cada tabla deberían quedar de la siguiente forma</a:t>
            </a:r>
          </a:p>
        </p:txBody>
      </p:sp>
      <p:pic>
        <p:nvPicPr>
          <p:cNvPr id="8" name="Imagen 7">
            <a:extLst>
              <a:ext uri="{FF2B5EF4-FFF2-40B4-BE49-F238E27FC236}">
                <a16:creationId xmlns:a16="http://schemas.microsoft.com/office/drawing/2014/main" id="{235440D2-F23F-4A0B-A6FD-6354ACC07B7E}"/>
              </a:ext>
            </a:extLst>
          </p:cNvPr>
          <p:cNvPicPr>
            <a:picLocks noChangeAspect="1"/>
          </p:cNvPicPr>
          <p:nvPr/>
        </p:nvPicPr>
        <p:blipFill>
          <a:blip r:embed="rId2"/>
          <a:stretch>
            <a:fillRect/>
          </a:stretch>
        </p:blipFill>
        <p:spPr>
          <a:xfrm>
            <a:off x="1355826" y="1795149"/>
            <a:ext cx="6801799" cy="4486901"/>
          </a:xfrm>
          <a:prstGeom prst="rect">
            <a:avLst/>
          </a:prstGeom>
        </p:spPr>
      </p:pic>
    </p:spTree>
    <p:extLst>
      <p:ext uri="{BB962C8B-B14F-4D97-AF65-F5344CB8AC3E}">
        <p14:creationId xmlns:p14="http://schemas.microsoft.com/office/powerpoint/2010/main" val="1331217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AD9D57-DD21-490A-84C4-34BF3B8224EF}"/>
              </a:ext>
            </a:extLst>
          </p:cNvPr>
          <p:cNvSpPr>
            <a:spLocks noGrp="1"/>
          </p:cNvSpPr>
          <p:nvPr>
            <p:ph type="title"/>
          </p:nvPr>
        </p:nvSpPr>
        <p:spPr/>
        <p:txBody>
          <a:bodyPr>
            <a:normAutofit/>
          </a:bodyPr>
          <a:lstStyle/>
          <a:p>
            <a:r>
              <a:rPr lang="es-BO" b="1" dirty="0">
                <a:latin typeface="Agency FB" panose="020B0503020202020204" pitchFamily="34" charset="0"/>
              </a:rPr>
              <a:t>R</a:t>
            </a:r>
            <a:r>
              <a:rPr lang="es-ES" b="1" dirty="0">
                <a:latin typeface="Agency FB" panose="020B0503020202020204" pitchFamily="34" charset="0"/>
              </a:rPr>
              <a:t>egistros de las tablas.</a:t>
            </a:r>
          </a:p>
        </p:txBody>
      </p:sp>
      <p:pic>
        <p:nvPicPr>
          <p:cNvPr id="7" name="Imagen 6">
            <a:extLst>
              <a:ext uri="{FF2B5EF4-FFF2-40B4-BE49-F238E27FC236}">
                <a16:creationId xmlns:a16="http://schemas.microsoft.com/office/drawing/2014/main" id="{97CD52E2-43DF-4B5A-9F22-E54D2695E644}"/>
              </a:ext>
            </a:extLst>
          </p:cNvPr>
          <p:cNvPicPr>
            <a:picLocks noChangeAspect="1"/>
          </p:cNvPicPr>
          <p:nvPr/>
        </p:nvPicPr>
        <p:blipFill>
          <a:blip r:embed="rId2"/>
          <a:stretch>
            <a:fillRect/>
          </a:stretch>
        </p:blipFill>
        <p:spPr>
          <a:xfrm>
            <a:off x="3098813" y="1690688"/>
            <a:ext cx="4308750" cy="4570114"/>
          </a:xfrm>
          <a:prstGeom prst="rect">
            <a:avLst/>
          </a:prstGeom>
        </p:spPr>
      </p:pic>
    </p:spTree>
    <p:extLst>
      <p:ext uri="{BB962C8B-B14F-4D97-AF65-F5344CB8AC3E}">
        <p14:creationId xmlns:p14="http://schemas.microsoft.com/office/powerpoint/2010/main" val="2678915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B7F33D-4C8B-4BB3-A542-D1F676CD8F08}"/>
              </a:ext>
            </a:extLst>
          </p:cNvPr>
          <p:cNvSpPr>
            <a:spLocks noGrp="1"/>
          </p:cNvSpPr>
          <p:nvPr>
            <p:ph type="title"/>
          </p:nvPr>
        </p:nvSpPr>
        <p:spPr>
          <a:xfrm>
            <a:off x="163946" y="88034"/>
            <a:ext cx="10515600" cy="1325563"/>
          </a:xfrm>
        </p:spPr>
        <p:txBody>
          <a:bodyPr/>
          <a:lstStyle/>
          <a:p>
            <a:r>
              <a:rPr lang="es-BO" dirty="0">
                <a:latin typeface="Agency FB" panose="020B0503020202020204" pitchFamily="34" charset="0"/>
              </a:rPr>
              <a:t>2. Manejo de conceptos.</a:t>
            </a:r>
            <a:endParaRPr lang="es-ES" dirty="0">
              <a:latin typeface="Agency FB" panose="020B0503020202020204" pitchFamily="34" charset="0"/>
            </a:endParaRPr>
          </a:p>
        </p:txBody>
      </p:sp>
      <p:sp>
        <p:nvSpPr>
          <p:cNvPr id="4" name="Marcador de contenido 3">
            <a:extLst>
              <a:ext uri="{FF2B5EF4-FFF2-40B4-BE49-F238E27FC236}">
                <a16:creationId xmlns:a16="http://schemas.microsoft.com/office/drawing/2014/main" id="{DF59A3C5-920E-4322-8E25-EACAA788996F}"/>
              </a:ext>
            </a:extLst>
          </p:cNvPr>
          <p:cNvSpPr>
            <a:spLocks noGrp="1"/>
          </p:cNvSpPr>
          <p:nvPr>
            <p:ph idx="1"/>
          </p:nvPr>
        </p:nvSpPr>
        <p:spPr>
          <a:xfrm>
            <a:off x="-1" y="1336098"/>
            <a:ext cx="7777019" cy="991466"/>
          </a:xfrm>
        </p:spPr>
        <p:txBody>
          <a:bodyPr/>
          <a:lstStyle/>
          <a:p>
            <a:r>
              <a:rPr lang="es-ES" b="1" dirty="0">
                <a:latin typeface="Agency FB" panose="020B0503020202020204" pitchFamily="34" charset="0"/>
              </a:rPr>
              <a:t>2.1. Adjuntar el diagrama E-R GENERADO por su editor (DATAGRIP o SQL SERVER MANAGEMENTS STUDIO)</a:t>
            </a:r>
          </a:p>
        </p:txBody>
      </p:sp>
      <p:pic>
        <p:nvPicPr>
          <p:cNvPr id="6" name="Imagen 5">
            <a:extLst>
              <a:ext uri="{FF2B5EF4-FFF2-40B4-BE49-F238E27FC236}">
                <a16:creationId xmlns:a16="http://schemas.microsoft.com/office/drawing/2014/main" id="{BA1F7416-EDD3-406B-8869-5F1744910A3D}"/>
              </a:ext>
            </a:extLst>
          </p:cNvPr>
          <p:cNvPicPr>
            <a:picLocks noChangeAspect="1"/>
          </p:cNvPicPr>
          <p:nvPr/>
        </p:nvPicPr>
        <p:blipFill>
          <a:blip r:embed="rId2"/>
          <a:stretch>
            <a:fillRect/>
          </a:stretch>
        </p:blipFill>
        <p:spPr>
          <a:xfrm>
            <a:off x="2835347" y="2190448"/>
            <a:ext cx="5172797" cy="4305901"/>
          </a:xfrm>
          <a:prstGeom prst="rect">
            <a:avLst/>
          </a:prstGeom>
        </p:spPr>
      </p:pic>
    </p:spTree>
    <p:extLst>
      <p:ext uri="{BB962C8B-B14F-4D97-AF65-F5344CB8AC3E}">
        <p14:creationId xmlns:p14="http://schemas.microsoft.com/office/powerpoint/2010/main" val="1814757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7C9424-0BF0-45A7-83C2-981B1AF58B41}"/>
              </a:ext>
            </a:extLst>
          </p:cNvPr>
          <p:cNvSpPr>
            <a:spLocks noGrp="1"/>
          </p:cNvSpPr>
          <p:nvPr>
            <p:ph type="title"/>
          </p:nvPr>
        </p:nvSpPr>
        <p:spPr/>
        <p:txBody>
          <a:bodyPr>
            <a:normAutofit/>
          </a:bodyPr>
          <a:lstStyle/>
          <a:p>
            <a:r>
              <a:rPr lang="es-ES" b="1" dirty="0">
                <a:latin typeface="Agency FB" panose="020B0503020202020204" pitchFamily="34" charset="0"/>
              </a:rPr>
              <a:t>2.2. Que es DDL y DML, adicionalmente muestra un ejemplo en la base de datos UNIFRANZITOS.</a:t>
            </a:r>
          </a:p>
        </p:txBody>
      </p:sp>
      <p:sp>
        <p:nvSpPr>
          <p:cNvPr id="3" name="Marcador de contenido 2">
            <a:extLst>
              <a:ext uri="{FF2B5EF4-FFF2-40B4-BE49-F238E27FC236}">
                <a16:creationId xmlns:a16="http://schemas.microsoft.com/office/drawing/2014/main" id="{12E069C9-F6C7-41B5-AA99-FDD2D8B997FB}"/>
              </a:ext>
            </a:extLst>
          </p:cNvPr>
          <p:cNvSpPr>
            <a:spLocks noGrp="1"/>
          </p:cNvSpPr>
          <p:nvPr>
            <p:ph idx="1"/>
          </p:nvPr>
        </p:nvSpPr>
        <p:spPr>
          <a:xfrm>
            <a:off x="838200" y="1825625"/>
            <a:ext cx="10851776" cy="4377951"/>
          </a:xfrm>
        </p:spPr>
        <p:txBody>
          <a:bodyPr>
            <a:normAutofit lnSpcReduction="10000"/>
          </a:bodyPr>
          <a:lstStyle/>
          <a:p>
            <a:r>
              <a:rPr lang="es-ES" b="1" dirty="0">
                <a:latin typeface="Agency FB" panose="020B0503020202020204" pitchFamily="34" charset="0"/>
              </a:rPr>
              <a:t>DDL significa "Data </a:t>
            </a:r>
            <a:r>
              <a:rPr lang="es-ES" b="1" dirty="0" err="1">
                <a:latin typeface="Agency FB" panose="020B0503020202020204" pitchFamily="34" charset="0"/>
              </a:rPr>
              <a:t>Definition</a:t>
            </a:r>
            <a:r>
              <a:rPr lang="es-ES" b="1" dirty="0">
                <a:latin typeface="Agency FB" panose="020B0503020202020204" pitchFamily="34" charset="0"/>
              </a:rPr>
              <a:t> </a:t>
            </a:r>
            <a:r>
              <a:rPr lang="es-ES" b="1" dirty="0" err="1">
                <a:latin typeface="Agency FB" panose="020B0503020202020204" pitchFamily="34" charset="0"/>
              </a:rPr>
              <a:t>Language</a:t>
            </a:r>
            <a:r>
              <a:rPr lang="es-ES" b="1" dirty="0">
                <a:latin typeface="Agency FB" panose="020B0503020202020204" pitchFamily="34" charset="0"/>
              </a:rPr>
              <a:t>" (Lenguaje de Definición de Datos) y se utiliza para definir la estructura de la base de datos, así como para definir los objetos de la base de datos, como tablas, vistas, índices, restricciones y otros objetos de base de datos. Algunos ejemplos de instrucciones DDL son CREATE TABLE (crear una tabla), ALTER TABLE (alterar una tabla), DROP TABLE (eliminar una tabla) y CREATE INDEX (crear un índice).</a:t>
            </a:r>
          </a:p>
          <a:p>
            <a:r>
              <a:rPr lang="es-ES" b="1" dirty="0">
                <a:latin typeface="Agency FB" panose="020B0503020202020204" pitchFamily="34" charset="0"/>
              </a:rPr>
              <a:t>DML significa "Data </a:t>
            </a:r>
            <a:r>
              <a:rPr lang="es-ES" b="1" dirty="0" err="1">
                <a:latin typeface="Agency FB" panose="020B0503020202020204" pitchFamily="34" charset="0"/>
              </a:rPr>
              <a:t>Manipulation</a:t>
            </a:r>
            <a:r>
              <a:rPr lang="es-ES" b="1" dirty="0">
                <a:latin typeface="Agency FB" panose="020B0503020202020204" pitchFamily="34" charset="0"/>
              </a:rPr>
              <a:t> </a:t>
            </a:r>
            <a:r>
              <a:rPr lang="es-ES" b="1" dirty="0" err="1">
                <a:latin typeface="Agency FB" panose="020B0503020202020204" pitchFamily="34" charset="0"/>
              </a:rPr>
              <a:t>Language</a:t>
            </a:r>
            <a:r>
              <a:rPr lang="es-ES" b="1" dirty="0">
                <a:latin typeface="Agency FB" panose="020B0503020202020204" pitchFamily="34" charset="0"/>
              </a:rPr>
              <a:t>" (Lenguaje de Manipulación de Datos) y se utiliza para manipular los datos almacenados en la base de datos. Con DML, se pueden agregar, modificar o eliminar datos en una o varias tablas de la base de datos. Algunos ejemplos de instrucciones DML son SELECT (seleccionar datos de una tabla), INSERT (insertar datos en una tabla), UPDATE (actualizar datos en una tabla) y DELETE (eliminar datos de una tabla).</a:t>
            </a:r>
          </a:p>
        </p:txBody>
      </p:sp>
    </p:spTree>
    <p:extLst>
      <p:ext uri="{BB962C8B-B14F-4D97-AF65-F5344CB8AC3E}">
        <p14:creationId xmlns:p14="http://schemas.microsoft.com/office/powerpoint/2010/main" val="1675609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CFD9A1-0DC1-4633-8C15-25C47C14596F}"/>
              </a:ext>
            </a:extLst>
          </p:cNvPr>
          <p:cNvSpPr>
            <a:spLocks noGrp="1"/>
          </p:cNvSpPr>
          <p:nvPr>
            <p:ph type="title"/>
          </p:nvPr>
        </p:nvSpPr>
        <p:spPr/>
        <p:txBody>
          <a:bodyPr/>
          <a:lstStyle/>
          <a:p>
            <a:r>
              <a:rPr lang="en-US" b="1" dirty="0">
                <a:latin typeface="Agency FB" panose="020B0503020202020204" pitchFamily="34" charset="0"/>
              </a:rPr>
              <a:t>2.3. Que significa PRIMARY KEY y FOREIGN KEY</a:t>
            </a:r>
            <a:endParaRPr lang="es-ES" b="1" dirty="0">
              <a:latin typeface="Agency FB" panose="020B0503020202020204" pitchFamily="34" charset="0"/>
            </a:endParaRPr>
          </a:p>
        </p:txBody>
      </p:sp>
      <p:sp>
        <p:nvSpPr>
          <p:cNvPr id="4" name="Marcador de contenido 3">
            <a:extLst>
              <a:ext uri="{FF2B5EF4-FFF2-40B4-BE49-F238E27FC236}">
                <a16:creationId xmlns:a16="http://schemas.microsoft.com/office/drawing/2014/main" id="{575FC320-53B9-497A-BF2D-42CBCC0C5713}"/>
              </a:ext>
            </a:extLst>
          </p:cNvPr>
          <p:cNvSpPr>
            <a:spLocks noGrp="1"/>
          </p:cNvSpPr>
          <p:nvPr>
            <p:ph idx="1"/>
          </p:nvPr>
        </p:nvSpPr>
        <p:spPr/>
        <p:txBody>
          <a:bodyPr>
            <a:normAutofit fontScale="92500" lnSpcReduction="10000"/>
          </a:bodyPr>
          <a:lstStyle/>
          <a:p>
            <a:r>
              <a:rPr lang="es-ES" b="1" dirty="0">
                <a:latin typeface="Agency FB" panose="020B0503020202020204" pitchFamily="34" charset="0"/>
              </a:rPr>
              <a:t>PRIMARY KEY es una columna o conjunto de columnas en una tabla de base de datos que identifica de manera única cada fila de la tabla. Es decir, la PRIMARY KEY garantiza que no habrá duplicados en la tabla. Cada tabla de base de datos debe tener una PRIMARY KEY, y esta clave puede consistir en una o varias columnas de la tabla. Además, la PRIMARY KEY se utiliza para establecer relaciones entre tablas, a través de las FOREIGN KEY.</a:t>
            </a:r>
          </a:p>
          <a:p>
            <a:endParaRPr lang="es-ES" b="1" dirty="0">
              <a:latin typeface="Agency FB" panose="020B0503020202020204" pitchFamily="34" charset="0"/>
            </a:endParaRPr>
          </a:p>
          <a:p>
            <a:r>
              <a:rPr lang="es-ES" b="1" dirty="0">
                <a:latin typeface="Agency FB" panose="020B0503020202020204" pitchFamily="34" charset="0"/>
              </a:rPr>
              <a:t>FOREIGN KEY es una columna o conjunto de columnas en una tabla que establece una relación con la PRIMARY KEY de otra tabla en la base de datos. La FOREIGN KEY se utiliza para asegurar que los datos almacenados en la tabla estén relacionados con los datos almacenados en otra tabla. Por ejemplo, si tenemos una tabla de clientes y una tabla de pedidos, podemos utilizar la PRIMARY KEY de la tabla de clientes como FOREIGN KEY en la tabla de pedidos para relacionar cada pedido con un cliente específico.</a:t>
            </a:r>
          </a:p>
        </p:txBody>
      </p:sp>
    </p:spTree>
    <p:extLst>
      <p:ext uri="{BB962C8B-B14F-4D97-AF65-F5344CB8AC3E}">
        <p14:creationId xmlns:p14="http://schemas.microsoft.com/office/powerpoint/2010/main" val="2068347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E995AB-D563-4087-8CED-119C9EFB7543}"/>
              </a:ext>
            </a:extLst>
          </p:cNvPr>
          <p:cNvSpPr>
            <a:spLocks noGrp="1"/>
          </p:cNvSpPr>
          <p:nvPr>
            <p:ph type="title"/>
          </p:nvPr>
        </p:nvSpPr>
        <p:spPr/>
        <p:txBody>
          <a:bodyPr/>
          <a:lstStyle/>
          <a:p>
            <a:r>
              <a:rPr lang="es-ES" b="1" dirty="0">
                <a:latin typeface="Agency FB" panose="020B0503020202020204" pitchFamily="34" charset="0"/>
              </a:rPr>
              <a:t>2.4. Defina que es una TABLA y el uso de IDENTITY.</a:t>
            </a:r>
          </a:p>
        </p:txBody>
      </p:sp>
      <p:sp>
        <p:nvSpPr>
          <p:cNvPr id="4" name="Marcador de contenido 3">
            <a:extLst>
              <a:ext uri="{FF2B5EF4-FFF2-40B4-BE49-F238E27FC236}">
                <a16:creationId xmlns:a16="http://schemas.microsoft.com/office/drawing/2014/main" id="{2B45B8A3-6C35-442A-95AF-5DDAD23706ED}"/>
              </a:ext>
            </a:extLst>
          </p:cNvPr>
          <p:cNvSpPr>
            <a:spLocks noGrp="1"/>
          </p:cNvSpPr>
          <p:nvPr>
            <p:ph idx="1"/>
          </p:nvPr>
        </p:nvSpPr>
        <p:spPr>
          <a:xfrm>
            <a:off x="430306" y="1416424"/>
            <a:ext cx="11331388" cy="5076451"/>
          </a:xfrm>
        </p:spPr>
        <p:txBody>
          <a:bodyPr>
            <a:normAutofit lnSpcReduction="10000"/>
          </a:bodyPr>
          <a:lstStyle/>
          <a:p>
            <a:endParaRPr lang="es-ES" dirty="0"/>
          </a:p>
          <a:p>
            <a:r>
              <a:rPr lang="es-ES" b="1" dirty="0">
                <a:latin typeface="Agency FB" panose="020B0503020202020204" pitchFamily="34" charset="0"/>
              </a:rPr>
              <a:t>Una tabla es un objeto fundamental en una base de datos relacional. Una tabla es una colección de datos organizados en filas y columnas. Cada fila representa una entidad o un conjunto de entidades, mientras que cada columna representa un atributo o una propiedad de la entidad. Las tablas son utilizadas para almacenar información de manera estructurada y fácil de consultar.</a:t>
            </a:r>
          </a:p>
          <a:p>
            <a:endParaRPr lang="es-ES" b="1" dirty="0">
              <a:latin typeface="Agency FB" panose="020B0503020202020204" pitchFamily="34" charset="0"/>
            </a:endParaRPr>
          </a:p>
          <a:p>
            <a:r>
              <a:rPr lang="es-ES" b="1" dirty="0">
                <a:latin typeface="Agency FB" panose="020B0503020202020204" pitchFamily="34" charset="0"/>
              </a:rPr>
              <a:t>IDENTITY es una propiedad que se puede aplicar a una columna de una tabla en una base de datos relacional. Cuando se define una columna con la propiedad IDENTITY, la base de datos automáticamente asigna valores únicos a cada nueva fila que se inserta en la tabla. Es decir, el valor de la columna se genera automáticamente, y se incrementa en 1 para cada nueva fila insertada en la tabla. La propiedad IDENTITY es útil cuando se necesita un valor único y creciente, como un identificador único para cada fila de una tabla.</a:t>
            </a:r>
          </a:p>
        </p:txBody>
      </p:sp>
    </p:spTree>
    <p:extLst>
      <p:ext uri="{BB962C8B-B14F-4D97-AF65-F5344CB8AC3E}">
        <p14:creationId xmlns:p14="http://schemas.microsoft.com/office/powerpoint/2010/main" val="401867889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TotalTime>
  <Words>1175</Words>
  <Application>Microsoft Office PowerPoint</Application>
  <PresentationFormat>Panorámica</PresentationFormat>
  <Paragraphs>62</Paragraphs>
  <Slides>27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27</vt:i4>
      </vt:variant>
    </vt:vector>
  </HeadingPairs>
  <TitlesOfParts>
    <vt:vector size="32" baseType="lpstr">
      <vt:lpstr>Agency FB</vt:lpstr>
      <vt:lpstr>Arial</vt:lpstr>
      <vt:lpstr>Calibri</vt:lpstr>
      <vt:lpstr>Calibri Light</vt:lpstr>
      <vt:lpstr>Tema de Office</vt:lpstr>
      <vt:lpstr>1</vt:lpstr>
      <vt:lpstr>1. Diseño de base de datos</vt:lpstr>
      <vt:lpstr>Presentación de PowerPoint</vt:lpstr>
      <vt:lpstr>1.2. Los registros de cada tabla deberían quedar de la siguiente forma</vt:lpstr>
      <vt:lpstr>Registros de las tablas.</vt:lpstr>
      <vt:lpstr>2. Manejo de conceptos.</vt:lpstr>
      <vt:lpstr>2.2. Que es DDL y DML, adicionalmente muestra un ejemplo en la base de datos UNIFRANZITOS.</vt:lpstr>
      <vt:lpstr>2.3. Que significa PRIMARY KEY y FOREIGN KEY</vt:lpstr>
      <vt:lpstr>2.4. Defina que es una TABLA y el uso de IDENTITY.</vt:lpstr>
      <vt:lpstr>2.5. Para que se utiliza la cláusula WHERE.</vt:lpstr>
      <vt:lpstr>2.6. Para que se utiliza la instrucción INNER JOIN.</vt:lpstr>
      <vt:lpstr>2.7. Apoyándonos en el concepto de conjuntos muestre los siguiente:</vt:lpstr>
      <vt:lpstr>2.7.2. Adjuntar una imagen de conjuntos y la consulta SQL que refleje el INNER JOIN </vt:lpstr>
      <vt:lpstr>2.8. Apoyándonos en el concepto de conjuntos muestre los siguiente: </vt:lpstr>
      <vt:lpstr>Presentación de PowerPoint</vt:lpstr>
      <vt:lpstr>2.10. Crear 3 tablas y crear una consulta SQL que muestra el uso de INNER JOIN. </vt:lpstr>
      <vt:lpstr>Presentación de PowerPoint</vt:lpstr>
      <vt:lpstr>Presentación de PowerPoint</vt:lpstr>
      <vt:lpstr>3.3. Mostrar aquellos jugadores mayores o igual a 21 años que sean de la categoría VARONES. </vt:lpstr>
      <vt:lpstr>Presentación de PowerPoint</vt:lpstr>
      <vt:lpstr>Presentación de PowerPoint</vt:lpstr>
      <vt:lpstr>3.6. Mostrar el nombre del equipo del jugador con id_jugador igual a jug-333</vt:lpstr>
      <vt:lpstr>Presentación de PowerPoint</vt:lpstr>
      <vt:lpstr>3.8. Crear una consulta SQL que maneje las 3 tablas de la base de datos.</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Cristian Tantani Aguilar</dc:creator>
  <cp:lastModifiedBy>Cristian Tantani Aguilar</cp:lastModifiedBy>
  <cp:revision>1</cp:revision>
  <dcterms:created xsi:type="dcterms:W3CDTF">2023-05-09T22:08:32Z</dcterms:created>
  <dcterms:modified xsi:type="dcterms:W3CDTF">2023-05-10T02:53:58Z</dcterms:modified>
</cp:coreProperties>
</file>