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istian Tantani Aguilar" initials="CTA" lastIdx="1" clrIdx="0">
    <p:extLst>
      <p:ext uri="{19B8F6BF-5375-455C-9EA6-DF929625EA0E}">
        <p15:presenceInfo xmlns:p15="http://schemas.microsoft.com/office/powerpoint/2012/main" userId="e839b5bc31282e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79C8"/>
    <a:srgbClr val="3C339A"/>
    <a:srgbClr val="5BB5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98CC0-406A-4FB4-A8AE-EF668D8B3D8C}" type="datetimeFigureOut">
              <a:rPr lang="es-ES" smtClean="0"/>
              <a:t>26/03/2023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DCD7-56D6-4C9B-ADC9-A4EC6E45F2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2795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98CC0-406A-4FB4-A8AE-EF668D8B3D8C}" type="datetimeFigureOut">
              <a:rPr lang="es-ES" smtClean="0"/>
              <a:t>26/03/2023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DCD7-56D6-4C9B-ADC9-A4EC6E45F2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3905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98CC0-406A-4FB4-A8AE-EF668D8B3D8C}" type="datetimeFigureOut">
              <a:rPr lang="es-ES" smtClean="0"/>
              <a:t>26/03/2023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DCD7-56D6-4C9B-ADC9-A4EC6E45F2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6077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98CC0-406A-4FB4-A8AE-EF668D8B3D8C}" type="datetimeFigureOut">
              <a:rPr lang="es-ES" smtClean="0"/>
              <a:t>26/03/2023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DCD7-56D6-4C9B-ADC9-A4EC6E45F2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866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98CC0-406A-4FB4-A8AE-EF668D8B3D8C}" type="datetimeFigureOut">
              <a:rPr lang="es-ES" smtClean="0"/>
              <a:t>26/03/2023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DCD7-56D6-4C9B-ADC9-A4EC6E45F2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2370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98CC0-406A-4FB4-A8AE-EF668D8B3D8C}" type="datetimeFigureOut">
              <a:rPr lang="es-ES" smtClean="0"/>
              <a:t>26/03/2023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DCD7-56D6-4C9B-ADC9-A4EC6E45F2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3034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98CC0-406A-4FB4-A8AE-EF668D8B3D8C}" type="datetimeFigureOut">
              <a:rPr lang="es-ES" smtClean="0"/>
              <a:t>26/03/2023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DCD7-56D6-4C9B-ADC9-A4EC6E45F2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9732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98CC0-406A-4FB4-A8AE-EF668D8B3D8C}" type="datetimeFigureOut">
              <a:rPr lang="es-ES" smtClean="0"/>
              <a:t>26/03/2023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DCD7-56D6-4C9B-ADC9-A4EC6E45F2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821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98CC0-406A-4FB4-A8AE-EF668D8B3D8C}" type="datetimeFigureOut">
              <a:rPr lang="es-ES" smtClean="0"/>
              <a:t>26/03/2023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DCD7-56D6-4C9B-ADC9-A4EC6E45F2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6394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98CC0-406A-4FB4-A8AE-EF668D8B3D8C}" type="datetimeFigureOut">
              <a:rPr lang="es-ES" smtClean="0"/>
              <a:t>26/03/2023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DCD7-56D6-4C9B-ADC9-A4EC6E45F2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7329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98CC0-406A-4FB4-A8AE-EF668D8B3D8C}" type="datetimeFigureOut">
              <a:rPr lang="es-ES" smtClean="0"/>
              <a:t>26/03/2023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DCD7-56D6-4C9B-ADC9-A4EC6E45F2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87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98CC0-406A-4FB4-A8AE-EF668D8B3D8C}" type="datetimeFigureOut">
              <a:rPr lang="es-ES" smtClean="0"/>
              <a:t>26/03/2023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7DCD7-56D6-4C9B-ADC9-A4EC6E45F2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64594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1E80AC-DE0B-4F24-96E5-33FF270EF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9593" y="1208727"/>
            <a:ext cx="9144000" cy="1193800"/>
          </a:xfrm>
        </p:spPr>
        <p:txBody>
          <a:bodyPr/>
          <a:lstStyle/>
          <a:p>
            <a:r>
              <a:rPr lang="es-BO" dirty="0"/>
              <a:t>1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D8319C-03B2-46C3-97C0-D205387D8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900" y="3723037"/>
            <a:ext cx="4895171" cy="1607574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9400052-B023-4D31-9048-6A901FC90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732" y="0"/>
            <a:ext cx="8224700" cy="6858000"/>
          </a:xfrm>
          <a:prstGeom prst="rect">
            <a:avLst/>
          </a:prstGeom>
        </p:spPr>
      </p:pic>
      <p:sp>
        <p:nvSpPr>
          <p:cNvPr id="4" name="Paralelogramo 3">
            <a:extLst>
              <a:ext uri="{FF2B5EF4-FFF2-40B4-BE49-F238E27FC236}">
                <a16:creationId xmlns:a16="http://schemas.microsoft.com/office/drawing/2014/main" id="{2D949474-3246-4768-93F8-F4C8E1159DBD}"/>
              </a:ext>
            </a:extLst>
          </p:cNvPr>
          <p:cNvSpPr/>
          <p:nvPr/>
        </p:nvSpPr>
        <p:spPr>
          <a:xfrm>
            <a:off x="2978330" y="-4124"/>
            <a:ext cx="12579599" cy="6963723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Paralelogramo 13">
            <a:extLst>
              <a:ext uri="{FF2B5EF4-FFF2-40B4-BE49-F238E27FC236}">
                <a16:creationId xmlns:a16="http://schemas.microsoft.com/office/drawing/2014/main" id="{CFA69D7B-9C40-448E-99F3-0FB1F556696E}"/>
              </a:ext>
            </a:extLst>
          </p:cNvPr>
          <p:cNvSpPr/>
          <p:nvPr/>
        </p:nvSpPr>
        <p:spPr>
          <a:xfrm>
            <a:off x="-799439" y="-9089"/>
            <a:ext cx="8728593" cy="2204737"/>
          </a:xfrm>
          <a:prstGeom prst="parallelogram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Paralelogramo 7">
            <a:extLst>
              <a:ext uri="{FF2B5EF4-FFF2-40B4-BE49-F238E27FC236}">
                <a16:creationId xmlns:a16="http://schemas.microsoft.com/office/drawing/2014/main" id="{7E1CD658-3B54-44B2-981C-C8C0B20B80C8}"/>
              </a:ext>
            </a:extLst>
          </p:cNvPr>
          <p:cNvSpPr/>
          <p:nvPr/>
        </p:nvSpPr>
        <p:spPr>
          <a:xfrm>
            <a:off x="-682262" y="-4123"/>
            <a:ext cx="8119382" cy="1809750"/>
          </a:xfrm>
          <a:prstGeom prst="parallelogram">
            <a:avLst/>
          </a:prstGeom>
          <a:solidFill>
            <a:srgbClr val="3C33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5400" dirty="0">
                <a:solidFill>
                  <a:schemeClr val="bg1"/>
                </a:solidFill>
                <a:latin typeface="Agency FB" panose="020B0503020202020204" pitchFamily="34" charset="0"/>
              </a:rPr>
              <a:t>Base de Datos I</a:t>
            </a:r>
            <a:endParaRPr lang="es-ES" sz="5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5" name="Paralelogramo 14">
            <a:extLst>
              <a:ext uri="{FF2B5EF4-FFF2-40B4-BE49-F238E27FC236}">
                <a16:creationId xmlns:a16="http://schemas.microsoft.com/office/drawing/2014/main" id="{7926BCF0-F178-4B07-86F5-B462CA036BB3}"/>
              </a:ext>
            </a:extLst>
          </p:cNvPr>
          <p:cNvSpPr/>
          <p:nvPr/>
        </p:nvSpPr>
        <p:spPr>
          <a:xfrm>
            <a:off x="4637314" y="4846320"/>
            <a:ext cx="8579304" cy="2011680"/>
          </a:xfrm>
          <a:prstGeom prst="parallelogram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Paralelogramo 8">
            <a:extLst>
              <a:ext uri="{FF2B5EF4-FFF2-40B4-BE49-F238E27FC236}">
                <a16:creationId xmlns:a16="http://schemas.microsoft.com/office/drawing/2014/main" id="{28BD4B12-3C77-4ADC-9686-B4BF2CE0FD36}"/>
              </a:ext>
            </a:extLst>
          </p:cNvPr>
          <p:cNvSpPr/>
          <p:nvPr/>
        </p:nvSpPr>
        <p:spPr>
          <a:xfrm>
            <a:off x="5262375" y="5246302"/>
            <a:ext cx="7565639" cy="1607574"/>
          </a:xfrm>
          <a:prstGeom prst="parallelogram">
            <a:avLst/>
          </a:prstGeom>
          <a:solidFill>
            <a:srgbClr val="3C33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BO" sz="3200" dirty="0">
                <a:solidFill>
                  <a:schemeClr val="bg1"/>
                </a:solidFill>
                <a:latin typeface="Agency FB" panose="020B0503020202020204" pitchFamily="34" charset="0"/>
              </a:rPr>
              <a:t>Nombre : Cristian  Tantani Aguilar</a:t>
            </a:r>
          </a:p>
          <a:p>
            <a:r>
              <a:rPr lang="es-BO" sz="3200" dirty="0">
                <a:solidFill>
                  <a:schemeClr val="bg1"/>
                </a:solidFill>
                <a:latin typeface="Agency FB" panose="020B0503020202020204" pitchFamily="34" charset="0"/>
              </a:rPr>
              <a:t>Docente : William Roddy Barra Paredes</a:t>
            </a:r>
          </a:p>
          <a:p>
            <a:r>
              <a:rPr lang="es-BO" sz="3200" dirty="0">
                <a:solidFill>
                  <a:schemeClr val="bg1"/>
                </a:solidFill>
                <a:latin typeface="Agency FB" panose="020B0503020202020204" pitchFamily="34" charset="0"/>
              </a:rPr>
              <a:t>Año : 2023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6E91A1D-8CAD-46E2-8975-1C7EF88E5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404" y="-6020974"/>
            <a:ext cx="4858428" cy="2391109"/>
          </a:xfrm>
          <a:prstGeom prst="rect">
            <a:avLst/>
          </a:prstGeom>
        </p:spPr>
      </p:pic>
      <p:pic>
        <p:nvPicPr>
          <p:cNvPr id="13" name="Gráfico 12" descr="Servidor">
            <a:extLst>
              <a:ext uri="{FF2B5EF4-FFF2-40B4-BE49-F238E27FC236}">
                <a16:creationId xmlns:a16="http://schemas.microsoft.com/office/drawing/2014/main" id="{E9ABABB8-8EE9-41FB-BBB8-AC361153B0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44561" y="1065196"/>
            <a:ext cx="3038357" cy="282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58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8" grpId="0" animBg="1"/>
      <p:bldP spid="15" grpId="0" animBg="1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D07612-F9E2-4394-97D8-0F5190B43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Agency FB" panose="020B0503020202020204" pitchFamily="34" charset="0"/>
              </a:rPr>
              <a:t>9. Insertar 3 registros a la tabla creada anteriormente.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035A4B8-AB22-4F2F-BB69-9667E7D38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412" y="1825625"/>
            <a:ext cx="7619176" cy="4351338"/>
          </a:xfrm>
        </p:spPr>
      </p:pic>
    </p:spTree>
    <p:extLst>
      <p:ext uri="{BB962C8B-B14F-4D97-AF65-F5344CB8AC3E}">
        <p14:creationId xmlns:p14="http://schemas.microsoft.com/office/powerpoint/2010/main" val="2533155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0BFA9E-63E9-4BE9-9417-1A1842406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Agency FB" panose="020B0503020202020204" pitchFamily="34" charset="0"/>
              </a:rPr>
              <a:t>10. ¿Cómo se elimina una tabla?</a:t>
            </a:r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804D4E59-F79F-4541-9B8E-7ACE8D2BBD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8828" y="2059309"/>
            <a:ext cx="7074272" cy="2739382"/>
          </a:xfr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97B1105-F4E6-4C1C-80AB-A9FD0B0C33C5}"/>
              </a:ext>
            </a:extLst>
          </p:cNvPr>
          <p:cNvSpPr txBox="1"/>
          <p:nvPr/>
        </p:nvSpPr>
        <p:spPr>
          <a:xfrm>
            <a:off x="838200" y="1936532"/>
            <a:ext cx="23241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4000" dirty="0">
                <a:latin typeface="Agency FB" panose="020B0503020202020204" pitchFamily="34" charset="0"/>
              </a:rPr>
              <a:t>Se utiliza el siguiente comando</a:t>
            </a:r>
            <a:endParaRPr lang="es-ES" sz="40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28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2E2E5-D07A-4D42-A92F-A77F54C39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Agency FB" panose="020B0503020202020204" pitchFamily="34" charset="0"/>
              </a:rPr>
              <a:t>11. Crear el diseño para una UNIVERSIDAD.</a:t>
            </a:r>
          </a:p>
        </p:txBody>
      </p:sp>
      <p:pic>
        <p:nvPicPr>
          <p:cNvPr id="19" name="Marcador de contenido 18">
            <a:extLst>
              <a:ext uri="{FF2B5EF4-FFF2-40B4-BE49-F238E27FC236}">
                <a16:creationId xmlns:a16="http://schemas.microsoft.com/office/drawing/2014/main" id="{3293C638-F9B0-4DB6-8215-1563217B6C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8100" y="2590800"/>
            <a:ext cx="5994400" cy="26711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377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3AA859-6944-47FF-AA34-70E4FB5CA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Agency FB" panose="020B0503020202020204" pitchFamily="34" charset="0"/>
              </a:rPr>
              <a:t>12. Crear el diagrama Entidad Relación E-R para el ejercicio anterior.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83457EBC-A191-479B-B89B-176F4C09CF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9600" y="2238922"/>
            <a:ext cx="7442200" cy="38824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454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D405A-D615-4987-9779-0581D85FB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>
                <a:latin typeface="Agency FB" panose="020B0503020202020204" pitchFamily="34" charset="0"/>
              </a:rPr>
              <a:t>13. </a:t>
            </a:r>
            <a:r>
              <a:rPr lang="es-ES" dirty="0">
                <a:latin typeface="Agency FB" panose="020B0503020202020204" pitchFamily="34" charset="0"/>
              </a:rPr>
              <a:t>Crear la tabla universidad en base al diseño anterior.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AB9AEF4-9874-4BCD-8B62-096362757D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7900" y="1524000"/>
            <a:ext cx="6807200" cy="4825999"/>
          </a:xfrm>
        </p:spPr>
      </p:pic>
    </p:spTree>
    <p:extLst>
      <p:ext uri="{BB962C8B-B14F-4D97-AF65-F5344CB8AC3E}">
        <p14:creationId xmlns:p14="http://schemas.microsoft.com/office/powerpoint/2010/main" val="3044531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3B4D694-B2EF-4F49-8AA1-E0EC65F941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6600" y="901700"/>
            <a:ext cx="7950200" cy="5118100"/>
          </a:xfrm>
        </p:spPr>
      </p:pic>
    </p:spTree>
    <p:extLst>
      <p:ext uri="{BB962C8B-B14F-4D97-AF65-F5344CB8AC3E}">
        <p14:creationId xmlns:p14="http://schemas.microsoft.com/office/powerpoint/2010/main" val="861816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6A9B85-9E91-4AC1-B436-9DB15619C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Agency FB" panose="020B0503020202020204" pitchFamily="34" charset="0"/>
              </a:rPr>
              <a:t>14. Agregar registros a la tabla creada anteriormente.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3BBD278-68A5-405E-AEBC-FB9E40A52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0520" y="2477081"/>
            <a:ext cx="9030960" cy="3796719"/>
          </a:xfrm>
        </p:spPr>
      </p:pic>
    </p:spTree>
    <p:extLst>
      <p:ext uri="{BB962C8B-B14F-4D97-AF65-F5344CB8AC3E}">
        <p14:creationId xmlns:p14="http://schemas.microsoft.com/office/powerpoint/2010/main" val="591264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22EDCDA-007E-453A-9677-11FD73812B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2200" y="765968"/>
            <a:ext cx="9563100" cy="5736432"/>
          </a:xfrm>
        </p:spPr>
      </p:pic>
    </p:spTree>
    <p:extLst>
      <p:ext uri="{BB962C8B-B14F-4D97-AF65-F5344CB8AC3E}">
        <p14:creationId xmlns:p14="http://schemas.microsoft.com/office/powerpoint/2010/main" val="1679269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0E9B8D3-6246-4C88-AA23-19860C4A0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1301" y="1104900"/>
            <a:ext cx="7508114" cy="5072063"/>
          </a:xfrm>
        </p:spPr>
      </p:pic>
    </p:spTree>
    <p:extLst>
      <p:ext uri="{BB962C8B-B14F-4D97-AF65-F5344CB8AC3E}">
        <p14:creationId xmlns:p14="http://schemas.microsoft.com/office/powerpoint/2010/main" val="1374735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D65334-70E2-41C3-AD50-E5C59DC3C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Agency FB" panose="020B0503020202020204" pitchFamily="34" charset="0"/>
              </a:rPr>
              <a:t>15. Crear las tablas y 2 registros para cada tabla para el siguiente modelo ER.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F44DF7A-F21C-43C7-8C21-A9068A8B08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8100" y="1825625"/>
            <a:ext cx="6375400" cy="4667250"/>
          </a:xfrm>
        </p:spPr>
      </p:pic>
    </p:spTree>
    <p:extLst>
      <p:ext uri="{BB962C8B-B14F-4D97-AF65-F5344CB8AC3E}">
        <p14:creationId xmlns:p14="http://schemas.microsoft.com/office/powerpoint/2010/main" val="2634467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FC6371-4688-49FA-9352-E55276EA9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>
                <a:latin typeface="Agency FB" panose="020B0503020202020204" pitchFamily="34" charset="0"/>
              </a:rPr>
              <a:t>1. ¿Qué son las Bases de datos?</a:t>
            </a:r>
            <a:endParaRPr lang="es-ES" dirty="0">
              <a:latin typeface="Agency FB" panose="020B0503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4F2E52-DAA9-4C5C-B6A8-4A81B85EA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16400" cy="3851275"/>
          </a:xfrm>
        </p:spPr>
        <p:txBody>
          <a:bodyPr/>
          <a:lstStyle/>
          <a:p>
            <a:r>
              <a:rPr lang="es-BO" dirty="0"/>
              <a:t>La base de datos es un sistema que esta formado por un conjunto de datos almacenados que permiten que se acceda a sus datos directamente.</a:t>
            </a:r>
            <a:endParaRPr lang="es-ES" dirty="0"/>
          </a:p>
        </p:txBody>
      </p:sp>
      <p:pic>
        <p:nvPicPr>
          <p:cNvPr id="1026" name="Picture 2" descr="Base de Datos: ¿Qué es y para qué sirven? | Blog HN">
            <a:extLst>
              <a:ext uri="{FF2B5EF4-FFF2-40B4-BE49-F238E27FC236}">
                <a16:creationId xmlns:a16="http://schemas.microsoft.com/office/drawing/2014/main" id="{85E31307-2C9E-4F50-B307-87616DF35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2092325"/>
            <a:ext cx="6134100" cy="28813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77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AF6C055-1A30-49EF-AADB-BF6957A1A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2943" y="736600"/>
            <a:ext cx="6937157" cy="5778500"/>
          </a:xfrm>
        </p:spPr>
      </p:pic>
    </p:spTree>
    <p:extLst>
      <p:ext uri="{BB962C8B-B14F-4D97-AF65-F5344CB8AC3E}">
        <p14:creationId xmlns:p14="http://schemas.microsoft.com/office/powerpoint/2010/main" val="3094608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110DE9C-DD2B-497F-86C5-226106F1EF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9916" y="1407020"/>
            <a:ext cx="6392167" cy="4277322"/>
          </a:xfrm>
        </p:spPr>
      </p:pic>
    </p:spTree>
    <p:extLst>
      <p:ext uri="{BB962C8B-B14F-4D97-AF65-F5344CB8AC3E}">
        <p14:creationId xmlns:p14="http://schemas.microsoft.com/office/powerpoint/2010/main" val="1854742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CFDC30-29F5-4BF5-9BAD-9F23ABC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s-BO" dirty="0">
                <a:latin typeface="Agency FB" panose="020B0503020202020204" pitchFamily="34" charset="0"/>
              </a:rPr>
              <a:t>Código SQL generado</a:t>
            </a:r>
            <a:endParaRPr lang="es-ES" dirty="0">
              <a:latin typeface="Agency FB" panose="020B0503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ACA1F8-B701-4B2B-9C0A-907096132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999"/>
            <a:ext cx="10515600" cy="5036457"/>
          </a:xfrm>
        </p:spPr>
        <p:txBody>
          <a:bodyPr>
            <a:normAutofit fontScale="92500" lnSpcReduction="20000"/>
          </a:bodyPr>
          <a:lstStyle/>
          <a:p>
            <a:r>
              <a:rPr lang="es-ES" b="0" i="0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CREATE DATABASE </a:t>
            </a:r>
            <a:r>
              <a:rPr lang="es-E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pollos_copa</a:t>
            </a:r>
            <a:br>
              <a:rPr lang="es-ES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es-ES" b="0" i="0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USE </a:t>
            </a:r>
            <a:r>
              <a:rPr lang="es-E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pollos_copa</a:t>
            </a:r>
            <a:br>
              <a:rPr lang="es-ES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es-ES" b="0" i="0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CREATE TABLE cliente</a:t>
            </a:r>
            <a:br>
              <a:rPr lang="es-ES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es-ES" b="0" i="0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(</a:t>
            </a:r>
            <a:br>
              <a:rPr lang="es-ES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es-E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id_cliente</a:t>
            </a:r>
            <a:r>
              <a:rPr lang="es-ES" b="0" i="0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 VARCHAR(30) PRIMARY KEY,</a:t>
            </a:r>
            <a:br>
              <a:rPr lang="es-ES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es-ES" b="0" i="0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nombre VARCHAR(50),</a:t>
            </a:r>
            <a:br>
              <a:rPr lang="es-ES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es-ES" b="0" i="0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apellido VARCHAR(60),</a:t>
            </a:r>
            <a:br>
              <a:rPr lang="es-ES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es-ES" b="0" i="0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edad INTEGER,</a:t>
            </a:r>
            <a:br>
              <a:rPr lang="es-ES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es-ES" b="0" i="0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domicilio VARCHAR(70),</a:t>
            </a:r>
            <a:br>
              <a:rPr lang="es-ES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es-ES" b="0" i="0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);</a:t>
            </a:r>
            <a:br>
              <a:rPr lang="es-ES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es-ES" b="0" i="0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CREATE TABLE pedido</a:t>
            </a:r>
            <a:br>
              <a:rPr lang="es-ES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es-ES" b="0" i="0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(</a:t>
            </a:r>
            <a:br>
              <a:rPr lang="es-ES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es-E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id_pedido</a:t>
            </a:r>
            <a:r>
              <a:rPr lang="es-ES" b="0" i="0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 VARCHAR(30) PRIMARY KEY,</a:t>
            </a:r>
            <a:br>
              <a:rPr lang="es-ES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es-ES" b="0" i="0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articulo VARCHAR(50),</a:t>
            </a:r>
            <a:br>
              <a:rPr lang="es-ES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es-ES" b="0" i="0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costo INTEGER,</a:t>
            </a:r>
            <a:br>
              <a:rPr lang="es-ES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es-ES" b="0" i="0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fecha VARCHAR(20),</a:t>
            </a:r>
            <a:br>
              <a:rPr lang="es-ES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es-ES" b="0" i="0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);</a:t>
            </a:r>
            <a:endParaRPr lang="es-ES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631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5107EAB-2A58-4CDE-98DD-19EC6D714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775137"/>
            <a:ext cx="7263848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TABLE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detalle_pedido</a:t>
            </a:r>
            <a:b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</a:rPr>
            </a:b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b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</a:rPr>
            </a:b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id_detalle_pedido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VARCHAR(30) PRIMARY KEY,</a:t>
            </a:r>
            <a:b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</a:rPr>
            </a:b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id_cliente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VARCHAR(30),</a:t>
            </a:r>
            <a:b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</a:rPr>
            </a:b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id_pedido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VARCHAR(30),</a:t>
            </a:r>
            <a:b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</a:rPr>
            </a:b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FOREIGN KEY(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id_cliente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)REFERENCES cliente(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id_cliente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  <a:b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</a:rPr>
            </a:b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FOREIGN KEY(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id_pedido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)REFERENCES pedido(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id_pedido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  <a:b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</a:rPr>
            </a:b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b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</a:rPr>
            </a:b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INSERT INTO cliente(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id_cliente,nombre,apellido,edad,domicilio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</a:rPr>
            </a:b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VALUES('100200A','Cristian','AGUILAR',20,'av.bolivia#123');</a:t>
            </a:r>
            <a:b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</a:rPr>
            </a:b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INSERT INTO pedido(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id_pedido,articulo,costo,fecha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</a:rPr>
            </a:b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VALUES('100200AZB','pollo frito',50,'20/03/2023');</a:t>
            </a:r>
            <a:b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</a:rPr>
            </a:b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INSERT INTO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detalle_pedido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id_detalle_pedido,id_cliente,id_pedido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</a:rPr>
            </a:b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VALUES('P100200AZB','100200A','100200AZB');</a:t>
            </a:r>
            <a:b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</a:rPr>
            </a:b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SELECT*FROM cliente;</a:t>
            </a:r>
            <a:b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</a:rPr>
            </a:b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SELECT*FROM pedido;</a:t>
            </a:r>
            <a:b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</a:rPr>
            </a:b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SELECT*FROM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detalle_pedido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</a:rPr>
              <a:t> 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6775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168916-881E-426D-8BD3-F1B173A5D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Agency FB" panose="020B0503020202020204" pitchFamily="34" charset="0"/>
              </a:rPr>
              <a:t>16. Crear el modelo entidad relación ER y su código SQL.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8981D81-0ECC-4A09-A1DF-F260F63B9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7886" y="1553029"/>
            <a:ext cx="9376228" cy="4818742"/>
          </a:xfrm>
        </p:spPr>
      </p:pic>
    </p:spTree>
    <p:extLst>
      <p:ext uri="{BB962C8B-B14F-4D97-AF65-F5344CB8AC3E}">
        <p14:creationId xmlns:p14="http://schemas.microsoft.com/office/powerpoint/2010/main" val="2233769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5542C1F-47D8-4185-88AA-19F462825B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0686" y="290287"/>
            <a:ext cx="8200571" cy="6371770"/>
          </a:xfrm>
        </p:spPr>
      </p:pic>
    </p:spTree>
    <p:extLst>
      <p:ext uri="{BB962C8B-B14F-4D97-AF65-F5344CB8AC3E}">
        <p14:creationId xmlns:p14="http://schemas.microsoft.com/office/powerpoint/2010/main" val="40927967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D7924B3-B07D-4A40-B0D7-7E7E034B4A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1656" y="511629"/>
            <a:ext cx="6937829" cy="5834742"/>
          </a:xfrm>
        </p:spPr>
      </p:pic>
    </p:spTree>
    <p:extLst>
      <p:ext uri="{BB962C8B-B14F-4D97-AF65-F5344CB8AC3E}">
        <p14:creationId xmlns:p14="http://schemas.microsoft.com/office/powerpoint/2010/main" val="19160156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arcador de contenido 9" descr="Servidor">
            <a:extLst>
              <a:ext uri="{FF2B5EF4-FFF2-40B4-BE49-F238E27FC236}">
                <a16:creationId xmlns:a16="http://schemas.microsoft.com/office/drawing/2014/main" id="{D979F56A-19F0-445C-A2FB-633AAE1B00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2628" y="3028043"/>
            <a:ext cx="3077028" cy="3077028"/>
          </a:xfrm>
        </p:spPr>
      </p:pic>
      <p:sp>
        <p:nvSpPr>
          <p:cNvPr id="4" name="Paralelogramo 3">
            <a:extLst>
              <a:ext uri="{FF2B5EF4-FFF2-40B4-BE49-F238E27FC236}">
                <a16:creationId xmlns:a16="http://schemas.microsoft.com/office/drawing/2014/main" id="{720CF977-BCA6-460E-95BA-F1ED2EA5D049}"/>
              </a:ext>
            </a:extLst>
          </p:cNvPr>
          <p:cNvSpPr/>
          <p:nvPr/>
        </p:nvSpPr>
        <p:spPr>
          <a:xfrm>
            <a:off x="5123542" y="0"/>
            <a:ext cx="8998857" cy="6858000"/>
          </a:xfrm>
          <a:prstGeom prst="parallelogram">
            <a:avLst>
              <a:gd name="adj" fmla="val 27328"/>
            </a:avLst>
          </a:prstGeom>
          <a:solidFill>
            <a:srgbClr val="3C33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Paralelogramo 4">
            <a:extLst>
              <a:ext uri="{FF2B5EF4-FFF2-40B4-BE49-F238E27FC236}">
                <a16:creationId xmlns:a16="http://schemas.microsoft.com/office/drawing/2014/main" id="{F684BBE0-114A-4E9A-B0CC-800C005CD94A}"/>
              </a:ext>
            </a:extLst>
          </p:cNvPr>
          <p:cNvSpPr/>
          <p:nvPr/>
        </p:nvSpPr>
        <p:spPr>
          <a:xfrm>
            <a:off x="-348344" y="0"/>
            <a:ext cx="8636000" cy="123371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6600" dirty="0">
                <a:solidFill>
                  <a:schemeClr val="bg1">
                    <a:lumMod val="95000"/>
                    <a:lumOff val="5000"/>
                  </a:schemeClr>
                </a:solidFill>
                <a:latin typeface="Agency FB" panose="020B0503020202020204" pitchFamily="34" charset="0"/>
              </a:rPr>
              <a:t>FIN DE LA PRESENTACION</a:t>
            </a:r>
            <a:endParaRPr lang="es-ES" sz="6600" dirty="0">
              <a:solidFill>
                <a:schemeClr val="bg1">
                  <a:lumMod val="95000"/>
                  <a:lumOff val="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BBA67C6-6F29-4455-BD78-4F9576FE7393}"/>
              </a:ext>
            </a:extLst>
          </p:cNvPr>
          <p:cNvSpPr/>
          <p:nvPr/>
        </p:nvSpPr>
        <p:spPr>
          <a:xfrm>
            <a:off x="7823200" y="1825625"/>
            <a:ext cx="4368800" cy="5032375"/>
          </a:xfrm>
          <a:prstGeom prst="rect">
            <a:avLst/>
          </a:prstGeom>
          <a:solidFill>
            <a:srgbClr val="5A79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4000" dirty="0">
                <a:solidFill>
                  <a:schemeClr val="bg1"/>
                </a:solidFill>
                <a:latin typeface="Agency FB" panose="020B0503020202020204" pitchFamily="34" charset="0"/>
              </a:rPr>
              <a:t>GRACIAS POR SU ATENCION.</a:t>
            </a:r>
          </a:p>
          <a:p>
            <a:pPr algn="ctr"/>
            <a:endParaRPr lang="es-BO" dirty="0">
              <a:latin typeface="Agency FB" panose="020B0503020202020204" pitchFamily="34" charset="0"/>
            </a:endParaRPr>
          </a:p>
          <a:p>
            <a:pPr algn="ctr"/>
            <a:endParaRPr lang="es-BO" dirty="0">
              <a:latin typeface="Agency FB" panose="020B0503020202020204" pitchFamily="34" charset="0"/>
            </a:endParaRPr>
          </a:p>
          <a:p>
            <a:pPr algn="ctr"/>
            <a:endParaRPr lang="es-BO" dirty="0">
              <a:latin typeface="Agency FB" panose="020B0503020202020204" pitchFamily="34" charset="0"/>
            </a:endParaRPr>
          </a:p>
          <a:p>
            <a:pPr algn="ctr"/>
            <a:r>
              <a:rPr lang="es-ES" sz="28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gency FB" panose="020B0503020202020204" pitchFamily="34" charset="0"/>
              </a:rPr>
              <a:t>REDES SOCIALES:</a:t>
            </a:r>
          </a:p>
          <a:p>
            <a:pPr algn="ctr"/>
            <a:r>
              <a:rPr lang="es-ES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Agency FB" panose="020B0503020202020204" pitchFamily="34" charset="0"/>
              </a:rPr>
              <a:t>https://www.youtube.com/channel/UC13mhRh9d8lCAq3v4StKv2Q</a:t>
            </a:r>
          </a:p>
          <a:p>
            <a:pPr algn="ctr"/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20378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E4E3F8-C57D-490A-85E5-5DFFC18BB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Agency FB" panose="020B0503020202020204" pitchFamily="34" charset="0"/>
              </a:rPr>
              <a:t>2. ¿A que se refiere cuando se habla de bases de datos relacionales?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85F050-F5A7-43DB-BE65-A7A14A06B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67200" cy="4351338"/>
          </a:xfrm>
        </p:spPr>
        <p:txBody>
          <a:bodyPr/>
          <a:lstStyle/>
          <a:p>
            <a:r>
              <a:rPr lang="es-BO" dirty="0"/>
              <a:t>Se refiere a una Base de datos de uso medido, es decir su uso es particular y no tiene una amplia cantidad de usuarios, se caracteriza por sus columnas y filas.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14D3745-925D-430D-831E-572700E4F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54738"/>
            <a:ext cx="4401164" cy="20100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798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733B3-1B86-41DA-92BF-D71B4ACF9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latin typeface="Agency FB" panose="020B0503020202020204" pitchFamily="34" charset="0"/>
              </a:rPr>
              <a:t>3. ¿Qué es el modelo entidad relación y/o diagrama entidad relación?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167863E-FFE9-47D8-8371-5F10A60EC3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5031" y="2124074"/>
            <a:ext cx="7288769" cy="3289301"/>
          </a:xfrm>
        </p:spPr>
      </p:pic>
      <p:sp>
        <p:nvSpPr>
          <p:cNvPr id="6" name="Paralelogramo 5">
            <a:extLst>
              <a:ext uri="{FF2B5EF4-FFF2-40B4-BE49-F238E27FC236}">
                <a16:creationId xmlns:a16="http://schemas.microsoft.com/office/drawing/2014/main" id="{E8A02F5F-DD1A-4D51-8E14-9B04E856ECB1}"/>
              </a:ext>
            </a:extLst>
          </p:cNvPr>
          <p:cNvSpPr/>
          <p:nvPr/>
        </p:nvSpPr>
        <p:spPr>
          <a:xfrm rot="19834653">
            <a:off x="-368578" y="2776769"/>
            <a:ext cx="4883151" cy="1757363"/>
          </a:xfrm>
          <a:prstGeom prst="parallelogram">
            <a:avLst>
              <a:gd name="adj" fmla="val 5535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>
                <a:solidFill>
                  <a:schemeClr val="bg1"/>
                </a:solidFill>
              </a:rPr>
              <a:t>Es un tipo de diagrama que ilustra cómo las entidades (persona, objeto y conceptos) se relacionan entre si dentro de un sistema. 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21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D9D57-DD21-490A-84C4-34BF3B822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latin typeface="Agency FB" panose="020B0503020202020204" pitchFamily="34" charset="0"/>
              </a:rPr>
              <a:t>4. ¿Cuáles son las figuras que representan a un diagrama entidad relación? Explique cada una de ellas.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D9E47D0-BDBA-4CBE-BCDD-2A3111711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0445" y="2052637"/>
            <a:ext cx="2391109" cy="125747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6CF512E-0C0A-4E4E-BE76-0D510571F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82625"/>
            <a:ext cx="2391109" cy="125747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523C4EC-3909-4920-B714-AD11CDA5EB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357" y="4231401"/>
            <a:ext cx="2391109" cy="113839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DE8E336-C730-405B-B549-E29A17954E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445" y="4105178"/>
            <a:ext cx="2495898" cy="139084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A2205DD4-0CA9-4CC0-A497-800458C4A8A6}"/>
              </a:ext>
            </a:extLst>
          </p:cNvPr>
          <p:cNvSpPr/>
          <p:nvPr/>
        </p:nvSpPr>
        <p:spPr>
          <a:xfrm>
            <a:off x="1090445" y="3517900"/>
            <a:ext cx="2391109" cy="3937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/>
              <a:t>Entidad</a:t>
            </a:r>
            <a:endParaRPr lang="es-ES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66E0A15-89BE-4C42-BCD8-0DA8D0FD1696}"/>
              </a:ext>
            </a:extLst>
          </p:cNvPr>
          <p:cNvSpPr/>
          <p:nvPr/>
        </p:nvSpPr>
        <p:spPr>
          <a:xfrm>
            <a:off x="6096000" y="3517900"/>
            <a:ext cx="2391109" cy="3937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/>
              <a:t>Atributo</a:t>
            </a:r>
            <a:endParaRPr lang="es-ES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4E3278A-56D3-4966-972A-E35E026DF91D}"/>
              </a:ext>
            </a:extLst>
          </p:cNvPr>
          <p:cNvSpPr/>
          <p:nvPr/>
        </p:nvSpPr>
        <p:spPr>
          <a:xfrm>
            <a:off x="6256357" y="5638799"/>
            <a:ext cx="2391109" cy="3937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 err="1"/>
              <a:t>Primary</a:t>
            </a:r>
            <a:r>
              <a:rPr lang="es-BO" dirty="0"/>
              <a:t> </a:t>
            </a:r>
            <a:r>
              <a:rPr lang="es-BO" dirty="0" err="1"/>
              <a:t>key</a:t>
            </a:r>
            <a:endParaRPr lang="es-ES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A37C5FF-BD2F-4B08-AC85-79C38D5166A1}"/>
              </a:ext>
            </a:extLst>
          </p:cNvPr>
          <p:cNvSpPr/>
          <p:nvPr/>
        </p:nvSpPr>
        <p:spPr>
          <a:xfrm>
            <a:off x="1090445" y="5664200"/>
            <a:ext cx="2495898" cy="4445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/>
              <a:t>Relación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7891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C9424-0BF0-45A7-83C2-981B1AF58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latin typeface="Agency FB" panose="020B0503020202020204" pitchFamily="34" charset="0"/>
              </a:rPr>
              <a:t>5. ¿Qué es SQL Server y qué es SQL Server Management Studio?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E069C9-F6C7-41B5-AA99-FDD2D8B99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900" cy="4295775"/>
          </a:xfrm>
        </p:spPr>
        <p:txBody>
          <a:bodyPr/>
          <a:lstStyle/>
          <a:p>
            <a:r>
              <a:rPr lang="es-ES" dirty="0">
                <a:latin typeface="Agency FB" panose="020B0503020202020204" pitchFamily="34" charset="0"/>
              </a:rPr>
              <a:t>Microsoft SQL Server es un sistema de gestión de bases de datos relacionales (RDBMS) que admite una amplia variedad de aplicaciones de procesamiento de transacciones, inteligencia empresarial y análisis en entornos informáticos corporativos.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06C9C7F-1A9A-43BE-B675-2F86F91AE5FE}"/>
              </a:ext>
            </a:extLst>
          </p:cNvPr>
          <p:cNvSpPr txBox="1"/>
          <p:nvPr/>
        </p:nvSpPr>
        <p:spPr>
          <a:xfrm>
            <a:off x="5308600" y="1825625"/>
            <a:ext cx="5638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Agency FB" panose="020B0503020202020204" pitchFamily="34" charset="0"/>
              </a:rPr>
              <a:t>SQL Server Management Studio (SSMS) es un entorno integrado para administrar cualquier infraestructura de SQL. Use SSMS para acceder a todos los componentes de SQL Server, Azure SQL </a:t>
            </a:r>
            <a:r>
              <a:rPr lang="es-ES" sz="2800" dirty="0" err="1">
                <a:latin typeface="Agency FB" panose="020B0503020202020204" pitchFamily="34" charset="0"/>
              </a:rPr>
              <a:t>Database</a:t>
            </a:r>
            <a:r>
              <a:rPr lang="es-ES" sz="2800" dirty="0">
                <a:latin typeface="Agency FB" panose="020B0503020202020204" pitchFamily="34" charset="0"/>
              </a:rPr>
              <a:t>, Azure SQL </a:t>
            </a:r>
            <a:r>
              <a:rPr lang="es-ES" sz="2800" dirty="0" err="1">
                <a:latin typeface="Agency FB" panose="020B0503020202020204" pitchFamily="34" charset="0"/>
              </a:rPr>
              <a:t>Managed</a:t>
            </a:r>
            <a:r>
              <a:rPr lang="es-ES" sz="2800" dirty="0">
                <a:latin typeface="Agency FB" panose="020B0503020202020204" pitchFamily="34" charset="0"/>
              </a:rPr>
              <a:t> </a:t>
            </a:r>
            <a:r>
              <a:rPr lang="es-ES" sz="2800" dirty="0" err="1">
                <a:latin typeface="Agency FB" panose="020B0503020202020204" pitchFamily="34" charset="0"/>
              </a:rPr>
              <a:t>Instance</a:t>
            </a:r>
            <a:r>
              <a:rPr lang="es-ES" sz="2800" dirty="0">
                <a:latin typeface="Agency FB" panose="020B0503020202020204" pitchFamily="34" charset="0"/>
              </a:rPr>
              <a:t>, SQL Server en máquinas virtuales de Azure y Azure </a:t>
            </a:r>
            <a:r>
              <a:rPr lang="es-ES" sz="2800" dirty="0" err="1">
                <a:latin typeface="Agency FB" panose="020B0503020202020204" pitchFamily="34" charset="0"/>
              </a:rPr>
              <a:t>Synapse</a:t>
            </a:r>
            <a:r>
              <a:rPr lang="es-ES" sz="2800" dirty="0">
                <a:latin typeface="Agency FB" panose="020B0503020202020204" pitchFamily="34" charset="0"/>
              </a:rPr>
              <a:t> </a:t>
            </a:r>
            <a:r>
              <a:rPr lang="es-ES" sz="2800" dirty="0" err="1">
                <a:latin typeface="Agency FB" panose="020B0503020202020204" pitchFamily="34" charset="0"/>
              </a:rPr>
              <a:t>Analytics</a:t>
            </a:r>
            <a:r>
              <a:rPr lang="es-ES" sz="2800" dirty="0">
                <a:latin typeface="Agency FB" panose="020B0503020202020204" pitchFamily="34" charset="0"/>
              </a:rPr>
              <a:t>, así como para configurarlos, administrarlos y desarrollarlos.</a:t>
            </a:r>
          </a:p>
        </p:txBody>
      </p:sp>
    </p:spTree>
    <p:extLst>
      <p:ext uri="{BB962C8B-B14F-4D97-AF65-F5344CB8AC3E}">
        <p14:creationId xmlns:p14="http://schemas.microsoft.com/office/powerpoint/2010/main" val="167560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B7F33D-4C8B-4BB3-A542-D1F676CD8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Agency FB" panose="020B0503020202020204" pitchFamily="34" charset="0"/>
              </a:rPr>
              <a:t>6. ¿Cómo se crea una base de datos?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8E417734-8AC9-4080-A4AD-381FEB9FA4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55"/>
          <a:stretch/>
        </p:blipFill>
        <p:spPr>
          <a:xfrm>
            <a:off x="418738" y="1463037"/>
            <a:ext cx="6959961" cy="3671195"/>
          </a:xfr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A2CBC2F-D5AE-4284-A2D8-A08C7FD2C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877" y="1463037"/>
            <a:ext cx="7379061" cy="380746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0795ABA-5EA7-4C3B-9455-DFD93C84C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1463037"/>
            <a:ext cx="7797800" cy="476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57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CFD9A1-0DC1-4633-8C15-25C47C145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Agency FB" panose="020B0503020202020204" pitchFamily="34" charset="0"/>
              </a:rPr>
              <a:t>7. ¿Para qué sirve el comando USE?</a:t>
            </a:r>
            <a:endParaRPr lang="es-ES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FD8E9C1D-CD3F-46B7-AC62-2758E3635C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8100" y="1880971"/>
            <a:ext cx="5344271" cy="3096057"/>
          </a:xfr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1F4F851-1D62-436E-B026-FF544D348C4E}"/>
              </a:ext>
            </a:extLst>
          </p:cNvPr>
          <p:cNvSpPr txBox="1"/>
          <p:nvPr/>
        </p:nvSpPr>
        <p:spPr>
          <a:xfrm>
            <a:off x="7416800" y="2311400"/>
            <a:ext cx="28575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3200" dirty="0">
                <a:latin typeface="Agency FB" panose="020B0503020202020204" pitchFamily="34" charset="0"/>
              </a:rPr>
              <a:t>El comando USE sirve para utilizar la base de datos indicada.</a:t>
            </a:r>
            <a:endParaRPr lang="es-ES" sz="32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34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E995AB-D563-4087-8CED-119C9EFB7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Agency FB" panose="020B0503020202020204" pitchFamily="34" charset="0"/>
              </a:rPr>
              <a:t>8. Crear una tabla cualquiera con 3 columnas y su </a:t>
            </a:r>
            <a:r>
              <a:rPr lang="es-ES" dirty="0" err="1">
                <a:latin typeface="Agency FB" panose="020B0503020202020204" pitchFamily="34" charset="0"/>
              </a:rPr>
              <a:t>primary</a:t>
            </a:r>
            <a:r>
              <a:rPr lang="es-ES" dirty="0">
                <a:latin typeface="Agency FB" panose="020B0503020202020204" pitchFamily="34" charset="0"/>
              </a:rPr>
              <a:t> </a:t>
            </a:r>
            <a:r>
              <a:rPr lang="es-ES" dirty="0" err="1">
                <a:latin typeface="Agency FB" panose="020B0503020202020204" pitchFamily="34" charset="0"/>
              </a:rPr>
              <a:t>key</a:t>
            </a:r>
            <a:r>
              <a:rPr lang="es-ES" dirty="0">
                <a:latin typeface="Agency FB" panose="020B0503020202020204" pitchFamily="34" charset="0"/>
              </a:rPr>
              <a:t>.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FC7EEF7-376A-4ABE-9E78-B9DA3C894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5680" y="1934080"/>
            <a:ext cx="6020640" cy="4134427"/>
          </a:xfrm>
        </p:spPr>
      </p:pic>
    </p:spTree>
    <p:extLst>
      <p:ext uri="{BB962C8B-B14F-4D97-AF65-F5344CB8AC3E}">
        <p14:creationId xmlns:p14="http://schemas.microsoft.com/office/powerpoint/2010/main" val="401867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452</TotalTime>
  <Words>722</Words>
  <Application>Microsoft Office PowerPoint</Application>
  <PresentationFormat>Panorámica</PresentationFormat>
  <Paragraphs>42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2" baseType="lpstr">
      <vt:lpstr>Agency FB</vt:lpstr>
      <vt:lpstr>Arial</vt:lpstr>
      <vt:lpstr>Calibri</vt:lpstr>
      <vt:lpstr>Calibri Light</vt:lpstr>
      <vt:lpstr>Office Theme</vt:lpstr>
      <vt:lpstr>1</vt:lpstr>
      <vt:lpstr>1. ¿Qué son las Bases de datos?</vt:lpstr>
      <vt:lpstr>2. ¿A que se refiere cuando se habla de bases de datos relacionales?</vt:lpstr>
      <vt:lpstr>3. ¿Qué es el modelo entidad relación y/o diagrama entidad relación?</vt:lpstr>
      <vt:lpstr>4. ¿Cuáles son las figuras que representan a un diagrama entidad relación? Explique cada una de ellas.</vt:lpstr>
      <vt:lpstr>5. ¿Qué es SQL Server y qué es SQL Server Management Studio?</vt:lpstr>
      <vt:lpstr>6. ¿Cómo se crea una base de datos?</vt:lpstr>
      <vt:lpstr>7. ¿Para qué sirve el comando USE?</vt:lpstr>
      <vt:lpstr>8. Crear una tabla cualquiera con 3 columnas y su primary key. </vt:lpstr>
      <vt:lpstr>9. Insertar 3 registros a la tabla creada anteriormente. </vt:lpstr>
      <vt:lpstr>10. ¿Cómo se elimina una tabla?</vt:lpstr>
      <vt:lpstr>11. Crear el diseño para una UNIVERSIDAD.</vt:lpstr>
      <vt:lpstr>12. Crear el diagrama Entidad Relación E-R para el ejercicio anterior.</vt:lpstr>
      <vt:lpstr>13. Crear la tabla universidad en base al diseño anterior.</vt:lpstr>
      <vt:lpstr>Presentación de PowerPoint</vt:lpstr>
      <vt:lpstr>14. Agregar registros a la tabla creada anteriormente.</vt:lpstr>
      <vt:lpstr>Presentación de PowerPoint</vt:lpstr>
      <vt:lpstr>Presentación de PowerPoint</vt:lpstr>
      <vt:lpstr>15. Crear las tablas y 2 registros para cada tabla para el siguiente modelo ER. </vt:lpstr>
      <vt:lpstr>Presentación de PowerPoint</vt:lpstr>
      <vt:lpstr>Presentación de PowerPoint</vt:lpstr>
      <vt:lpstr>Código SQL generado</vt:lpstr>
      <vt:lpstr>Presentación de PowerPoint</vt:lpstr>
      <vt:lpstr>16. Crear el modelo entidad relación ER y su código SQL.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Cristian Tantani Aguilar</dc:creator>
  <cp:lastModifiedBy>Cristian Tantani Aguilar</cp:lastModifiedBy>
  <cp:revision>2</cp:revision>
  <dcterms:created xsi:type="dcterms:W3CDTF">2023-03-26T21:12:20Z</dcterms:created>
  <dcterms:modified xsi:type="dcterms:W3CDTF">2023-03-27T04:45:04Z</dcterms:modified>
</cp:coreProperties>
</file>