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60" r:id="rId5"/>
    <p:sldId id="259" r:id="rId6"/>
    <p:sldId id="267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20"/>
    <a:srgbClr val="F2C479"/>
    <a:srgbClr val="393939"/>
    <a:srgbClr val="494949"/>
    <a:srgbClr val="000000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81" autoAdjust="0"/>
    <p:restoredTop sz="94618" autoAdjust="0"/>
  </p:normalViewPr>
  <p:slideViewPr>
    <p:cSldViewPr>
      <p:cViewPr varScale="1">
        <p:scale>
          <a:sx n="85" d="100"/>
          <a:sy n="85" d="100"/>
        </p:scale>
        <p:origin x="878" y="5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55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55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5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55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DA285B-744A-4AA6-9FF1-CD620044DBE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AD4F78-BCDF-4FEB-AA98-135C2048FEC9}" type="slidenum">
              <a:rPr lang="en-US"/>
              <a:pPr/>
              <a:t>1</a:t>
            </a:fld>
            <a:endParaRPr lang="en-US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80059C-B839-4E97-B4E8-D42BC46861EC}" type="slidenum">
              <a:rPr lang="en-US"/>
              <a:pPr/>
              <a:t>2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80059C-B839-4E97-B4E8-D42BC46861EC}" type="slidenum">
              <a:rPr lang="en-US"/>
              <a:pPr/>
              <a:t>3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87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56367" y="5445125"/>
            <a:ext cx="8064500" cy="750888"/>
          </a:xfrm>
        </p:spPr>
        <p:txBody>
          <a:bodyPr/>
          <a:lstStyle>
            <a:lvl1pPr algn="ctr">
              <a:defRPr sz="2800" b="1"/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56367" y="6165850"/>
            <a:ext cx="8064500" cy="503238"/>
          </a:xfrm>
        </p:spPr>
        <p:txBody>
          <a:bodyPr/>
          <a:lstStyle>
            <a:lvl1pPr marL="0" indent="0" algn="ctr">
              <a:buFontTx/>
              <a:buNone/>
              <a:defRPr sz="2400" b="1">
                <a:solidFill>
                  <a:srgbClr val="080808"/>
                </a:solidFill>
              </a:defRPr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640234" y="115888"/>
            <a:ext cx="2544233" cy="633571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07534" y="115888"/>
            <a:ext cx="7429500" cy="633571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2ED731-E033-4C76-A9F2-4CBB4FA0E000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3544F9-A5F9-40DF-B541-1F80AB208ED2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6B6B5C-7B73-41AB-BB18-A6F3038E060F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2351618" y="1600201"/>
            <a:ext cx="451273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7067552" y="1600201"/>
            <a:ext cx="451484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AADDA4-8621-4908-B79F-9B4B6BE1B07F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73CA4E-782F-462E-8FD1-859AA47E5385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9D486D-3913-4252-8354-1E75691550E8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DAEB42-F24B-48B2-BB08-67A3F41C864F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B06B51-54C4-4D34-B5C2-6ECF5C4655AE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609C98-2FCB-4D17-A04A-E5C423BA9E7E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69EEB0-8376-4A94-A856-CB6CF41CCE0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275234" y="274639"/>
            <a:ext cx="2307167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351617" y="274639"/>
            <a:ext cx="6720416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85A3FD-C77D-44C7-BB87-A51C033639E0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102785" y="836614"/>
            <a:ext cx="4889500" cy="5614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5484" y="836614"/>
            <a:ext cx="4891616" cy="5614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07534" y="115888"/>
            <a:ext cx="10176933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02785" y="836614"/>
            <a:ext cx="9984316" cy="561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0"/>
            <a:r>
              <a:rPr lang="ru-RU"/>
              <a:t>Third level</a:t>
            </a:r>
          </a:p>
          <a:p>
            <a:pPr lvl="1"/>
            <a:r>
              <a:rPr lang="ru-RU"/>
              <a:t>Fourth level</a:t>
            </a:r>
          </a:p>
          <a:p>
            <a:pPr lvl="2"/>
            <a:r>
              <a:rPr lang="ru-RU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46867" y="274638"/>
            <a:ext cx="913553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51618" y="1600201"/>
            <a:ext cx="923078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3594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/>
          </a:p>
        </p:txBody>
      </p:sp>
      <p:sp>
        <p:nvSpPr>
          <p:cNvPr id="3594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359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28CC06F-9FF4-4F1A-A0AA-58A1F2DC63C6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1424" y="4725144"/>
            <a:ext cx="4319588" cy="504825"/>
          </a:xfrm>
          <a:noFill/>
        </p:spPr>
        <p:txBody>
          <a:bodyPr/>
          <a:lstStyle/>
          <a:p>
            <a:pPr algn="l" fontAlgn="base"/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 Card </a:t>
            </a:r>
            <a:r>
              <a:rPr lang="ro-RO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  <a:endParaRPr lang="ro-RO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1425" y="5445869"/>
            <a:ext cx="2881313" cy="503237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ro-RO" sz="28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Capațîna Cristian </a:t>
            </a:r>
          </a:p>
          <a:p>
            <a:pPr algn="l">
              <a:lnSpc>
                <a:spcPct val="90000"/>
              </a:lnSpc>
            </a:pPr>
            <a:r>
              <a:rPr lang="ro-RO" sz="28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IA-211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B3F46-8CF8-4E10-ABE0-BFD73305D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Confusion Matrix and Statistics</a:t>
            </a:r>
            <a:endParaRPr lang="ro-RO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DCCEA0D-F5E5-4F6D-82E6-6EADB1644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9696" y="1217275"/>
            <a:ext cx="7086583" cy="5366087"/>
          </a:xfrm>
        </p:spPr>
      </p:pic>
    </p:spTree>
    <p:extLst>
      <p:ext uri="{BB962C8B-B14F-4D97-AF65-F5344CB8AC3E}">
        <p14:creationId xmlns:p14="http://schemas.microsoft.com/office/powerpoint/2010/main" val="1446653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A91C7-BC00-4C57-8D15-D34902ED9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Importan</a:t>
            </a:r>
            <a:r>
              <a:rPr lang="ro-MD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ța variabilelor ce influențează rata de părăsire</a:t>
            </a:r>
            <a:endParaRPr lang="ro-RO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E93055D-1D5B-4F89-97AD-F426C4A88368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15"/>
          <a:stretch/>
        </p:blipFill>
        <p:spPr bwMode="auto">
          <a:xfrm>
            <a:off x="2660124" y="1777055"/>
            <a:ext cx="7612340" cy="496431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88403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FD1DF-6B0A-4AA8-81DA-D7634F5D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Regresia Logistică pentru rata de părăsire</a:t>
            </a:r>
            <a:endParaRPr lang="ro-RO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63F87A-3043-4F1D-9186-5482A52622F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780" y="1600200"/>
            <a:ext cx="8759928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1761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79376" y="1052736"/>
            <a:ext cx="6119813" cy="649287"/>
          </a:xfrm>
        </p:spPr>
        <p:txBody>
          <a:bodyPr/>
          <a:lstStyle/>
          <a:p>
            <a:r>
              <a:rPr lang="ro-RO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Probleme de depistat</a:t>
            </a:r>
            <a:endParaRPr lang="uk-UA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7369" y="2349500"/>
            <a:ext cx="9865346" cy="43195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o-MD" sz="3600" dirty="0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âți clienți sunt mai mulți m sau f?</a:t>
            </a:r>
            <a:endParaRPr lang="ro-RO" sz="3600" dirty="0">
              <a:solidFill>
                <a:srgbClr val="D1D5D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ro-RO" sz="3600" dirty="0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Care sunt vârstele cliențiilor?</a:t>
            </a:r>
          </a:p>
          <a:p>
            <a:pPr>
              <a:lnSpc>
                <a:spcPct val="90000"/>
              </a:lnSpc>
            </a:pPr>
            <a:r>
              <a:rPr lang="ro-RO" sz="3600" dirty="0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Care vârstă are mai mulți clienți?</a:t>
            </a:r>
          </a:p>
          <a:p>
            <a:pPr>
              <a:lnSpc>
                <a:spcPct val="90000"/>
              </a:lnSpc>
            </a:pPr>
            <a:r>
              <a:rPr lang="ro-RO" sz="3600" dirty="0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a preciza clienți care ar putea părăsi serviciile.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99456" y="1052736"/>
            <a:ext cx="6119813" cy="649287"/>
          </a:xfrm>
        </p:spPr>
        <p:txBody>
          <a:bodyPr/>
          <a:lstStyle/>
          <a:p>
            <a:r>
              <a:rPr lang="ro-RO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Despre dataset</a:t>
            </a:r>
            <a:endParaRPr lang="uk-UA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393" y="2276872"/>
            <a:ext cx="9649818" cy="4319588"/>
          </a:xfrm>
        </p:spPr>
        <p:txBody>
          <a:bodyPr/>
          <a:lstStyle/>
          <a:p>
            <a:pPr algn="l" fontAlgn="base"/>
            <a:r>
              <a:rPr lang="ro-M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manager de la bancă este deranjat de faptul că tot mai mulți clienți părăsesc serviciile de card de credit. Ei ar aprecia cu adevărat dacă s-ar putea prezice pentru ei cine va fi agitat, astfel încât să poată merge în mod proactiv la client pentru a le oferi servicii mai bune și pentru a întoarce deciziile clienților în direcția opusă</a:t>
            </a:r>
          </a:p>
          <a:p>
            <a:pPr algn="l" fontAlgn="base"/>
            <a:r>
              <a:rPr lang="ro-M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 primit acest set de date de pe un site web cu adresa URL ca https://leaps.analyttica.com/home. Am folosit acest lucru de ceva timp pentru a obține seturi de date și, în consecință, pentru a lucra la ele pentru a produce rezultate fructuoase. Site-ul explică cum să rezolvi o anumită problemă de afaceri.</a:t>
            </a:r>
          </a:p>
          <a:p>
            <a:pPr algn="l" fontAlgn="base"/>
            <a:r>
              <a:rPr lang="ro-M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Acum, acest set de date este format din 10.000 de clienți care își menționează vârsta, salariul, starea civilă, limita cardului de credit, categoria cardului de credit etc. Există aproape 18 funcții.</a:t>
            </a:r>
          </a:p>
          <a:p>
            <a:pPr algn="l" fontAlgn="base"/>
            <a:r>
              <a:rPr lang="ro-M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Avem doar 16,07% dintre clienții care s-au retras. Prin urmare, este puțin dificil să ne antrenăm modelul pentru a prezice creșterea clienților.</a:t>
            </a:r>
          </a:p>
        </p:txBody>
      </p:sp>
    </p:spTree>
    <p:extLst>
      <p:ext uri="{BB962C8B-B14F-4D97-AF65-F5344CB8AC3E}">
        <p14:creationId xmlns:p14="http://schemas.microsoft.com/office/powerpoint/2010/main" val="433767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Scopuri și obiective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9150" y="1600201"/>
            <a:ext cx="6851650" cy="4525963"/>
          </a:xfrm>
        </p:spPr>
        <p:txBody>
          <a:bodyPr/>
          <a:lstStyle/>
          <a:p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Scopuri:</a:t>
            </a:r>
          </a:p>
          <a:p>
            <a:pPr marL="514350" indent="-514350">
              <a:buFont typeface="+mj-lt"/>
              <a:buAutoNum type="arabicPeriod"/>
            </a:pP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Să analizăm si vizualizăm datele clienților</a:t>
            </a:r>
          </a:p>
          <a:p>
            <a:pPr marL="514350" indent="-514350">
              <a:buFont typeface="+mj-lt"/>
              <a:buAutoNum type="arabicPeriod"/>
            </a:pP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Să identificăm clienții după vârste</a:t>
            </a:r>
          </a:p>
          <a:p>
            <a:pPr marL="514350" indent="-514350">
              <a:buFont typeface="+mj-lt"/>
              <a:buAutoNum type="arabicPeriod"/>
            </a:pP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Să analizăm clienții în funcție de gen(masculin/femenin)</a:t>
            </a:r>
          </a:p>
          <a:p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Obiective:</a:t>
            </a:r>
          </a:p>
          <a:p>
            <a:pPr marL="457200" indent="-457200">
              <a:buFont typeface="+mj-lt"/>
              <a:buAutoNum type="arabicPeriod"/>
            </a:pP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Evaluarea datelor clienților oferite de banca</a:t>
            </a:r>
          </a:p>
          <a:p>
            <a:pPr marL="457200" indent="-457200">
              <a:buFont typeface="+mj-lt"/>
              <a:buAutoNum type="arabicPeriod"/>
            </a:pP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Segmentarea a clienților</a:t>
            </a:r>
          </a:p>
          <a:p>
            <a:pPr marL="457200" indent="-457200">
              <a:buFont typeface="+mj-lt"/>
              <a:buAutoNum type="arabicPeriod"/>
            </a:pP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Predictia clienților cu o vârstă anumită.</a:t>
            </a:r>
          </a:p>
          <a:p>
            <a:pPr marL="457200" indent="-457200">
              <a:buFont typeface="+mj-lt"/>
              <a:buAutoNum type="arabicPeriod"/>
            </a:pP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Predicția rata de părăsire a clienților</a:t>
            </a:r>
          </a:p>
          <a:p>
            <a:endParaRPr lang="ro-R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30B1-AABF-4A88-9354-82277304B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Clienți existenți/pierduți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2F0A25-78D7-4A1F-914B-8AF0FFA9A5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780" y="1600200"/>
            <a:ext cx="8759928" cy="4525963"/>
          </a:xfrm>
        </p:spPr>
      </p:pic>
    </p:spTree>
    <p:extLst>
      <p:ext uri="{BB962C8B-B14F-4D97-AF65-F5344CB8AC3E}">
        <p14:creationId xmlns:p14="http://schemas.microsoft.com/office/powerpoint/2010/main" val="4158886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6CC11C4-FE21-2503-E678-80816AE62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Distribuția genului(m/f) pe vârste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F848F-8DE7-42FA-BF37-F86DC88E2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A2F142-939C-494F-A9DC-91258D7B1DF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618" y="1600200"/>
            <a:ext cx="9649038" cy="47091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3095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8E920D5-877B-75C7-EC55-87B11E1F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Distribuția Vârstei Clienților în funcție de Categoria de Venit</a:t>
            </a:r>
            <a:endParaRPr lang="ro-RO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18A720B-3F8E-49B5-97B5-97920D95760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866" y="1417638"/>
            <a:ext cx="9409773" cy="51657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4864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8C7AB85-C07F-7773-64E5-68EFDFF6F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Plotul cu densitatea pentru Categoriile de card și veniturile acestora</a:t>
            </a:r>
            <a:endParaRPr lang="ro-RO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C50291E-249C-4CBA-9A0C-2156C49738B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780" y="1600200"/>
            <a:ext cx="8759928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4330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B529A-3E80-4939-B603-5BD7C10DB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Categoria cardurilor în dependeță de vârsta clienților</a:t>
            </a:r>
            <a:endParaRPr lang="ro-RO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43AC394-D419-41AA-A135-2989645F95A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780" y="1600200"/>
            <a:ext cx="8759928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350650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8">
      <a:dk1>
        <a:srgbClr val="4D4D4D"/>
      </a:dk1>
      <a:lt1>
        <a:srgbClr val="FFFFFF"/>
      </a:lt1>
      <a:dk2>
        <a:srgbClr val="4D4D4D"/>
      </a:dk2>
      <a:lt2>
        <a:srgbClr val="393939"/>
      </a:lt2>
      <a:accent1>
        <a:srgbClr val="858585"/>
      </a:accent1>
      <a:accent2>
        <a:srgbClr val="939393"/>
      </a:accent2>
      <a:accent3>
        <a:srgbClr val="FFFFFF"/>
      </a:accent3>
      <a:accent4>
        <a:srgbClr val="404040"/>
      </a:accent4>
      <a:accent5>
        <a:srgbClr val="C2C2C2"/>
      </a:accent5>
      <a:accent6>
        <a:srgbClr val="858585"/>
      </a:accent6>
      <a:hlink>
        <a:srgbClr val="696969"/>
      </a:hlink>
      <a:folHlink>
        <a:srgbClr val="DDDDDD"/>
      </a:folHlink>
    </a:clrScheme>
    <a:fontScheme name="templat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11163C"/>
        </a:lt2>
        <a:accent1>
          <a:srgbClr val="212B53"/>
        </a:accent1>
        <a:accent2>
          <a:srgbClr val="364481"/>
        </a:accent2>
        <a:accent3>
          <a:srgbClr val="FFFFFF"/>
        </a:accent3>
        <a:accent4>
          <a:srgbClr val="404040"/>
        </a:accent4>
        <a:accent5>
          <a:srgbClr val="ABACB3"/>
        </a:accent5>
        <a:accent6>
          <a:srgbClr val="303D74"/>
        </a:accent6>
        <a:hlink>
          <a:srgbClr val="3E498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D254C"/>
        </a:lt2>
        <a:accent1>
          <a:srgbClr val="254B83"/>
        </a:accent1>
        <a:accent2>
          <a:srgbClr val="406DAA"/>
        </a:accent2>
        <a:accent3>
          <a:srgbClr val="FFFFFF"/>
        </a:accent3>
        <a:accent4>
          <a:srgbClr val="404040"/>
        </a:accent4>
        <a:accent5>
          <a:srgbClr val="ACB1C1"/>
        </a:accent5>
        <a:accent6>
          <a:srgbClr val="39629A"/>
        </a:accent6>
        <a:hlink>
          <a:srgbClr val="3267B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363B45"/>
        </a:lt2>
        <a:accent1>
          <a:srgbClr val="A99D9B"/>
        </a:accent1>
        <a:accent2>
          <a:srgbClr val="565A66"/>
        </a:accent2>
        <a:accent3>
          <a:srgbClr val="FFFFFF"/>
        </a:accent3>
        <a:accent4>
          <a:srgbClr val="404040"/>
        </a:accent4>
        <a:accent5>
          <a:srgbClr val="D1CCCB"/>
        </a:accent5>
        <a:accent6>
          <a:srgbClr val="4D515C"/>
        </a:accent6>
        <a:hlink>
          <a:srgbClr val="92715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B26920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D5B9AB"/>
        </a:accent5>
        <a:accent6>
          <a:srgbClr val="64727F"/>
        </a:accent6>
        <a:hlink>
          <a:srgbClr val="EEC72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9BB6EE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CBD7F5"/>
        </a:accent5>
        <a:accent6>
          <a:srgbClr val="64727F"/>
        </a:accent6>
        <a:hlink>
          <a:srgbClr val="84AAF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40494F"/>
        </a:lt2>
        <a:accent1>
          <a:srgbClr val="6D7D8A"/>
        </a:accent1>
        <a:accent2>
          <a:srgbClr val="A7A7A7"/>
        </a:accent2>
        <a:accent3>
          <a:srgbClr val="FFFFFF"/>
        </a:accent3>
        <a:accent4>
          <a:srgbClr val="404040"/>
        </a:accent4>
        <a:accent5>
          <a:srgbClr val="BABFC4"/>
        </a:accent5>
        <a:accent6>
          <a:srgbClr val="979797"/>
        </a:accent6>
        <a:hlink>
          <a:srgbClr val="7F7F7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454D52"/>
        </a:lt2>
        <a:accent1>
          <a:srgbClr val="7D8B97"/>
        </a:accent1>
        <a:accent2>
          <a:srgbClr val="CBCBCB"/>
        </a:accent2>
        <a:accent3>
          <a:srgbClr val="FFFFFF"/>
        </a:accent3>
        <a:accent4>
          <a:srgbClr val="404040"/>
        </a:accent4>
        <a:accent5>
          <a:srgbClr val="BFC4C9"/>
        </a:accent5>
        <a:accent6>
          <a:srgbClr val="B8B8B8"/>
        </a:accent6>
        <a:hlink>
          <a:srgbClr val="5158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393939"/>
        </a:lt2>
        <a:accent1>
          <a:srgbClr val="858585"/>
        </a:accent1>
        <a:accent2>
          <a:srgbClr val="939393"/>
        </a:accent2>
        <a:accent3>
          <a:srgbClr val="FFFFFF"/>
        </a:accent3>
        <a:accent4>
          <a:srgbClr val="404040"/>
        </a:accent4>
        <a:accent5>
          <a:srgbClr val="C2C2C2"/>
        </a:accent5>
        <a:accent6>
          <a:srgbClr val="858585"/>
        </a:accent6>
        <a:hlink>
          <a:srgbClr val="6969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4F5056"/>
        </a:lt2>
        <a:accent1>
          <a:srgbClr val="7E7F8E"/>
        </a:accent1>
        <a:accent2>
          <a:srgbClr val="C0C1C5"/>
        </a:accent2>
        <a:accent3>
          <a:srgbClr val="FFFFFF"/>
        </a:accent3>
        <a:accent4>
          <a:srgbClr val="404040"/>
        </a:accent4>
        <a:accent5>
          <a:srgbClr val="C0C0C6"/>
        </a:accent5>
        <a:accent6>
          <a:srgbClr val="AEAFB2"/>
        </a:accent6>
        <a:hlink>
          <a:srgbClr val="ACAFB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85978F"/>
        </a:lt2>
        <a:accent1>
          <a:srgbClr val="9DA499"/>
        </a:accent1>
        <a:accent2>
          <a:srgbClr val="A5B9BA"/>
        </a:accent2>
        <a:accent3>
          <a:srgbClr val="FFFFFF"/>
        </a:accent3>
        <a:accent4>
          <a:srgbClr val="404040"/>
        </a:accent4>
        <a:accent5>
          <a:srgbClr val="CCCFCA"/>
        </a:accent5>
        <a:accent6>
          <a:srgbClr val="95A7A8"/>
        </a:accent6>
        <a:hlink>
          <a:srgbClr val="ABB4A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4D4D4D"/>
        </a:dk2>
        <a:lt2>
          <a:srgbClr val="484847"/>
        </a:lt2>
        <a:accent1>
          <a:srgbClr val="7C7C74"/>
        </a:accent1>
        <a:accent2>
          <a:srgbClr val="AFB2AA"/>
        </a:accent2>
        <a:accent3>
          <a:srgbClr val="FFFFFF"/>
        </a:accent3>
        <a:accent4>
          <a:srgbClr val="404040"/>
        </a:accent4>
        <a:accent5>
          <a:srgbClr val="BFBFBC"/>
        </a:accent5>
        <a:accent6>
          <a:srgbClr val="9EA19A"/>
        </a:accent6>
        <a:hlink>
          <a:srgbClr val="D4D2C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</TotalTime>
  <Words>347</Words>
  <Application>Microsoft Office PowerPoint</Application>
  <PresentationFormat>Widescreen</PresentationFormat>
  <Paragraphs>35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Times New Roman</vt:lpstr>
      <vt:lpstr>template</vt:lpstr>
      <vt:lpstr>Custom Design</vt:lpstr>
      <vt:lpstr>Credit Card Customers</vt:lpstr>
      <vt:lpstr>Probleme de depistat</vt:lpstr>
      <vt:lpstr>Despre dataset</vt:lpstr>
      <vt:lpstr>Scopuri și obiective</vt:lpstr>
      <vt:lpstr>Clienți existenți/pierduți</vt:lpstr>
      <vt:lpstr>Distribuția genului(m/f) pe vârste</vt:lpstr>
      <vt:lpstr>Distribuția Vârstei Clienților în funcție de Categoria de Venit</vt:lpstr>
      <vt:lpstr>Plotul cu densitatea pentru Categoriile de card și veniturile acestora</vt:lpstr>
      <vt:lpstr>Categoria cardurilor în dependeță de vârsta clienților</vt:lpstr>
      <vt:lpstr>Confusion Matrix and Statistics</vt:lpstr>
      <vt:lpstr>Importanța variabilelor ce influențează rata de părăsire</vt:lpstr>
      <vt:lpstr>Regresia Logistică pentru rata de părăsire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Cristian Capatina</cp:lastModifiedBy>
  <cp:revision>104</cp:revision>
  <dcterms:created xsi:type="dcterms:W3CDTF">2006-06-13T13:38:55Z</dcterms:created>
  <dcterms:modified xsi:type="dcterms:W3CDTF">2023-12-18T14:08:51Z</dcterms:modified>
</cp:coreProperties>
</file>