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4" r:id="rId5"/>
    <p:sldId id="259" r:id="rId6"/>
    <p:sldId id="265" r:id="rId7"/>
    <p:sldId id="260" r:id="rId8"/>
    <p:sldId id="263" r:id="rId9"/>
    <p:sldId id="266" r:id="rId10"/>
    <p:sldId id="270" r:id="rId11"/>
    <p:sldId id="275" r:id="rId12"/>
    <p:sldId id="268" r:id="rId13"/>
    <p:sldId id="272" r:id="rId14"/>
    <p:sldId id="276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829B"/>
    <a:srgbClr val="F6995C"/>
    <a:srgbClr val="75707C"/>
    <a:srgbClr val="EAD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0A7-B691-4E11-8345-08181D03418F}" type="datetimeFigureOut">
              <a:rPr lang="es-AR" smtClean="0"/>
              <a:t>27/03/2024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8446-BBEA-4F7F-AE03-EA385C39CF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115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0A7-B691-4E11-8345-08181D03418F}" type="datetimeFigureOut">
              <a:rPr lang="es-AR" smtClean="0"/>
              <a:t>27/03/2024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8446-BBEA-4F7F-AE03-EA385C39CF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953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0A7-B691-4E11-8345-08181D03418F}" type="datetimeFigureOut">
              <a:rPr lang="es-AR" smtClean="0"/>
              <a:t>27/03/2024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8446-BBEA-4F7F-AE03-EA385C39CF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578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0A7-B691-4E11-8345-08181D03418F}" type="datetimeFigureOut">
              <a:rPr lang="es-AR" smtClean="0"/>
              <a:t>27/03/2024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8446-BBEA-4F7F-AE03-EA385C39CF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222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0A7-B691-4E11-8345-08181D03418F}" type="datetimeFigureOut">
              <a:rPr lang="es-AR" smtClean="0"/>
              <a:t>27/03/2024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8446-BBEA-4F7F-AE03-EA385C39CF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312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0A7-B691-4E11-8345-08181D03418F}" type="datetimeFigureOut">
              <a:rPr lang="es-AR" smtClean="0"/>
              <a:t>27/03/2024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8446-BBEA-4F7F-AE03-EA385C39CF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58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0A7-B691-4E11-8345-08181D03418F}" type="datetimeFigureOut">
              <a:rPr lang="es-AR" smtClean="0"/>
              <a:t>27/03/2024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8446-BBEA-4F7F-AE03-EA385C39CF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437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0A7-B691-4E11-8345-08181D03418F}" type="datetimeFigureOut">
              <a:rPr lang="es-AR" smtClean="0"/>
              <a:t>27/03/2024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8446-BBEA-4F7F-AE03-EA385C39CF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122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0A7-B691-4E11-8345-08181D03418F}" type="datetimeFigureOut">
              <a:rPr lang="es-AR" smtClean="0"/>
              <a:t>27/03/2024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8446-BBEA-4F7F-AE03-EA385C39CF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032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0A7-B691-4E11-8345-08181D03418F}" type="datetimeFigureOut">
              <a:rPr lang="es-AR" smtClean="0"/>
              <a:t>27/03/2024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8446-BBEA-4F7F-AE03-EA385C39CF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29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0A7-B691-4E11-8345-08181D03418F}" type="datetimeFigureOut">
              <a:rPr lang="es-AR" smtClean="0"/>
              <a:t>27/03/2024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8446-BBEA-4F7F-AE03-EA385C39CF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339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F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B0A7-B691-4E11-8345-08181D03418F}" type="datetimeFigureOut">
              <a:rPr lang="es-AR" smtClean="0"/>
              <a:t>27/03/2024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8446-BBEA-4F7F-AE03-EA385C39CF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763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6227" y="-1"/>
            <a:ext cx="5355773" cy="3187337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F699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Predicción de la demanda eléctrica</a:t>
            </a:r>
            <a:endParaRPr lang="es-AR" b="1" dirty="0">
              <a:solidFill>
                <a:srgbClr val="F6995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819" y="96184"/>
            <a:ext cx="11814852" cy="62995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3100" b="1" dirty="0" smtClean="0">
                <a:solidFill>
                  <a:srgbClr val="F6995C"/>
                </a:solidFill>
              </a:rPr>
              <a:t>¿Cuál es la tendencia de la demanda eléctrica a lo largo del tiempo? (por región)</a:t>
            </a:r>
            <a:r>
              <a:rPr lang="es-MX" dirty="0" smtClean="0"/>
              <a:t/>
            </a:r>
            <a:br>
              <a:rPr lang="es-MX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4689566"/>
            <a:ext cx="7972110" cy="2063932"/>
          </a:xfrm>
        </p:spPr>
        <p:txBody>
          <a:bodyPr>
            <a:normAutofit fontScale="92500" lnSpcReduction="10000"/>
          </a:bodyPr>
          <a:lstStyle/>
          <a:p>
            <a:r>
              <a:rPr lang="es-MX" sz="1500" dirty="0" smtClean="0">
                <a:solidFill>
                  <a:srgbClr val="51829B"/>
                </a:solidFill>
              </a:rPr>
              <a:t>Es Buenos Aires quien demanda mayor cantidad de energía, representa casi el 50% de la demanda total mientras que un 23,1% representa a mas de 10 provincias(donde cada una de ellas demanda menos del 2,5% del total). Quien le sigue a Buenos Aires es Santa Fe con una demanda del 9,3% y tercero se ubica Córdoba con 7,5%</a:t>
            </a:r>
          </a:p>
          <a:p>
            <a:r>
              <a:rPr lang="es-MX" sz="1500" dirty="0" smtClean="0">
                <a:solidFill>
                  <a:srgbClr val="51829B"/>
                </a:solidFill>
              </a:rPr>
              <a:t>La región Patagónica posee una demanda de energía lineal que no sigue la tendencia de las demás regiones. </a:t>
            </a:r>
          </a:p>
          <a:p>
            <a:r>
              <a:rPr lang="es-MX" sz="1500" dirty="0" smtClean="0">
                <a:solidFill>
                  <a:srgbClr val="51829B"/>
                </a:solidFill>
              </a:rPr>
              <a:t>Se observa que existe una tendencia de mayor demanda en algunos meses donde se producen los picos. Son el Centro y el NEA quienes tienen mayor mayores diferencias entre los meses de mayor demanda.</a:t>
            </a:r>
          </a:p>
          <a:p>
            <a:r>
              <a:rPr lang="es-MX" sz="1500" dirty="0" smtClean="0">
                <a:solidFill>
                  <a:srgbClr val="51829B"/>
                </a:solidFill>
              </a:rPr>
              <a:t>Buenos Aires , el NEA  y el Centro son quienes muestran un alza en su demanda a lo largo del tiempo</a:t>
            </a:r>
            <a:endParaRPr lang="es-AR" sz="1500" dirty="0">
              <a:solidFill>
                <a:srgbClr val="51829B"/>
              </a:solidFill>
            </a:endParaRPr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6140"/>
            <a:ext cx="7974106" cy="3842401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10" y="726141"/>
            <a:ext cx="4219890" cy="3842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11" y="4323806"/>
            <a:ext cx="4219889" cy="25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746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rgbClr val="F6995C"/>
                </a:solidFill>
              </a:rPr>
              <a:t>¿Cómo se distribuye la demanda eléctrica?</a:t>
            </a:r>
            <a:endParaRPr lang="es-AR" dirty="0">
              <a:solidFill>
                <a:srgbClr val="F6995C"/>
              </a:solidFill>
            </a:endParaRP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927463"/>
            <a:ext cx="6172200" cy="4519748"/>
          </a:xfrm>
        </p:spPr>
      </p:pic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7463"/>
            <a:ext cx="6172200" cy="3107805"/>
          </a:xfr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6096000" y="4035268"/>
            <a:ext cx="6096000" cy="2822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0" dirty="0">
                <a:solidFill>
                  <a:srgbClr val="51829B"/>
                </a:solidFill>
              </a:rPr>
              <a:t>Se puede ver como la </a:t>
            </a:r>
            <a:r>
              <a:rPr lang="es-MX" b="0" dirty="0" smtClean="0">
                <a:solidFill>
                  <a:srgbClr val="51829B"/>
                </a:solidFill>
              </a:rPr>
              <a:t>región </a:t>
            </a:r>
            <a:r>
              <a:rPr lang="es-MX" b="0" dirty="0">
                <a:solidFill>
                  <a:srgbClr val="51829B"/>
                </a:solidFill>
              </a:rPr>
              <a:t>del Gran Buenos Aires que abarca la capital y sus municipios aledaños son quienes demandan la mayor cantidad de </a:t>
            </a:r>
            <a:r>
              <a:rPr lang="es-MX" b="0" dirty="0" smtClean="0">
                <a:solidFill>
                  <a:srgbClr val="51829B"/>
                </a:solidFill>
              </a:rPr>
              <a:t>energía. Además vemos en el grafico de la derecha la relevancia de las empresas distribuidoras de energía de Buenos Aires</a:t>
            </a:r>
            <a:endParaRPr lang="es-AR" sz="1500" dirty="0">
              <a:solidFill>
                <a:srgbClr val="518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0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s-MX" sz="3500" dirty="0" smtClean="0">
                <a:solidFill>
                  <a:srgbClr val="F6995C"/>
                </a:solidFill>
              </a:rPr>
              <a:t>¿Cuáles son las zonas donde la temperatura marco picos máximos?</a:t>
            </a:r>
            <a:endParaRPr lang="es-AR" sz="3500" dirty="0">
              <a:solidFill>
                <a:srgbClr val="F6995C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>
          <a:xfrm>
            <a:off x="0" y="5133703"/>
            <a:ext cx="12192000" cy="1724297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rgbClr val="51829B"/>
                </a:solidFill>
              </a:rPr>
              <a:t>Podemos ver que las provincias mas australes poseen un clima mas frio y las provincias del norte y del noreste son las que poseen un clima mas caluroso</a:t>
            </a:r>
            <a:endParaRPr lang="es-AR" dirty="0">
              <a:solidFill>
                <a:srgbClr val="51829B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38"/>
            <a:ext cx="6466113" cy="427368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3" y="677137"/>
            <a:ext cx="5725887" cy="427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rgbClr val="F6995C"/>
                </a:solidFill>
              </a:rPr>
              <a:t>Pruebas Estadísticas</a:t>
            </a:r>
            <a:endParaRPr lang="es-AR" b="1" u="sng" dirty="0">
              <a:solidFill>
                <a:srgbClr val="F6995C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839788" y="1397726"/>
            <a:ext cx="10515600" cy="4791937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rgbClr val="51829B"/>
                </a:solidFill>
              </a:rPr>
              <a:t>Luego de ver los dataset por separado voy a realizar distintas pruebas estadísticas para encontrar el mejor estimador de la demanda de energía. </a:t>
            </a:r>
          </a:p>
          <a:p>
            <a:endParaRPr lang="es-MX" dirty="0"/>
          </a:p>
          <a:p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97" y="2723289"/>
            <a:ext cx="4951963" cy="3466374"/>
          </a:xfrm>
          <a:prstGeom prst="rect">
            <a:avLst/>
          </a:prstGeom>
        </p:spPr>
      </p:pic>
      <p:sp>
        <p:nvSpPr>
          <p:cNvPr id="8" name="Marcador de contenido 3"/>
          <p:cNvSpPr>
            <a:spLocks noGrp="1"/>
          </p:cNvSpPr>
          <p:nvPr>
            <p:ph sz="half" idx="2"/>
          </p:nvPr>
        </p:nvSpPr>
        <p:spPr>
          <a:xfrm>
            <a:off x="1061856" y="2723289"/>
            <a:ext cx="5157787" cy="3684588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491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rgbClr val="F6995C"/>
                </a:solidFill>
              </a:rPr>
              <a:t>Resultado &amp; Conclusiones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352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9274" y="650108"/>
            <a:ext cx="2153451" cy="911142"/>
          </a:xfrm>
        </p:spPr>
        <p:txBody>
          <a:bodyPr>
            <a:noAutofit/>
          </a:bodyPr>
          <a:lstStyle/>
          <a:p>
            <a:r>
              <a:rPr lang="es-MX" sz="5000" b="1" u="sng" dirty="0">
                <a:solidFill>
                  <a:srgbClr val="F6995C"/>
                </a:solidFill>
              </a:rPr>
              <a:t>Í</a:t>
            </a:r>
            <a:r>
              <a:rPr lang="es-MX" sz="5000" b="1" u="sng" dirty="0" smtClean="0">
                <a:solidFill>
                  <a:srgbClr val="F6995C"/>
                </a:solidFill>
              </a:rPr>
              <a:t>ndice</a:t>
            </a:r>
            <a:endParaRPr lang="es-AR" sz="5000" b="1" u="sng" dirty="0">
              <a:solidFill>
                <a:srgbClr val="F6995C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56254"/>
            <a:ext cx="10515600" cy="4351338"/>
          </a:xfrm>
        </p:spPr>
        <p:txBody>
          <a:bodyPr/>
          <a:lstStyle/>
          <a:p>
            <a:r>
              <a:rPr lang="es-MX" dirty="0" smtClean="0">
                <a:solidFill>
                  <a:srgbClr val="51829B"/>
                </a:solidFill>
              </a:rPr>
              <a:t>Introducción</a:t>
            </a:r>
          </a:p>
          <a:p>
            <a:r>
              <a:rPr lang="es-MX" dirty="0" smtClean="0">
                <a:solidFill>
                  <a:srgbClr val="51829B"/>
                </a:solidFill>
              </a:rPr>
              <a:t>Análisis Exploratorio de Datos</a:t>
            </a:r>
          </a:p>
          <a:p>
            <a:r>
              <a:rPr lang="es-MX" dirty="0" smtClean="0">
                <a:solidFill>
                  <a:srgbClr val="51829B"/>
                </a:solidFill>
              </a:rPr>
              <a:t>Pruebas Estadísticas</a:t>
            </a:r>
          </a:p>
          <a:p>
            <a:r>
              <a:rPr lang="es-MX" dirty="0" smtClean="0">
                <a:solidFill>
                  <a:srgbClr val="51829B"/>
                </a:solidFill>
              </a:rPr>
              <a:t>Resultados &amp; Conclusiones </a:t>
            </a:r>
            <a:endParaRPr lang="es-AR" dirty="0">
              <a:solidFill>
                <a:srgbClr val="51829B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08" y="1799417"/>
            <a:ext cx="4049486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80982" y="299810"/>
            <a:ext cx="3079069" cy="1325563"/>
          </a:xfrm>
        </p:spPr>
        <p:txBody>
          <a:bodyPr/>
          <a:lstStyle/>
          <a:p>
            <a:r>
              <a:rPr lang="es-MX" b="1" u="sng" dirty="0" smtClean="0">
                <a:solidFill>
                  <a:srgbClr val="F6995C"/>
                </a:solidFill>
              </a:rPr>
              <a:t>Introducción</a:t>
            </a:r>
            <a:endParaRPr lang="es-AR" b="1" u="sng" dirty="0">
              <a:solidFill>
                <a:srgbClr val="F6995C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>
          <a:xfrm>
            <a:off x="939801" y="2060938"/>
            <a:ext cx="8561432" cy="3684588"/>
          </a:xfrm>
        </p:spPr>
        <p:txBody>
          <a:bodyPr>
            <a:normAutofit fontScale="62500" lnSpcReduction="20000"/>
          </a:bodyPr>
          <a:lstStyle/>
          <a:p>
            <a:r>
              <a:rPr lang="es-MX" dirty="0" smtClean="0">
                <a:solidFill>
                  <a:srgbClr val="51829B"/>
                </a:solidFill>
              </a:rPr>
              <a:t>La demanda de energía es un factor crítico en la formulación de políticas públicas y estrategias empresariales, especialmente para las entidades que gestionan el suministro de electricidad. Comprender y analizar el consumo energético de distintas poblaciones o regiones se vuelve fundamental para asegurar un abastecimiento adecuado y sostenible. </a:t>
            </a:r>
          </a:p>
          <a:p>
            <a:endParaRPr lang="es-MX" dirty="0" smtClean="0">
              <a:solidFill>
                <a:srgbClr val="51829B"/>
              </a:solidFill>
            </a:endParaRPr>
          </a:p>
          <a:p>
            <a:r>
              <a:rPr lang="es-MX" dirty="0" smtClean="0">
                <a:solidFill>
                  <a:srgbClr val="51829B"/>
                </a:solidFill>
              </a:rPr>
              <a:t>Este estudio se centra en evaluar las demandas energéticas de varios agentes dentro de una geografía determinada, considerando factores como las variaciones temporales, las categorías de consumo, la temperatura y las diferencias regionales. </a:t>
            </a:r>
          </a:p>
          <a:p>
            <a:endParaRPr lang="es-MX" dirty="0" smtClean="0">
              <a:solidFill>
                <a:srgbClr val="51829B"/>
              </a:solidFill>
            </a:endParaRPr>
          </a:p>
          <a:p>
            <a:r>
              <a:rPr lang="es-MX" dirty="0" smtClean="0">
                <a:solidFill>
                  <a:srgbClr val="51829B"/>
                </a:solidFill>
              </a:rPr>
              <a:t>El objetivo es proporcionar un análisis detallado del comportamiento de la demanda energética, identificando patrones de consumo y prediciendo las necesidades futuras. Esto permitirá a las autoridades y empresas del sector planificar y ejecutar diversas políticas públicas u obras de infraestructura energética que respondan de manera eficiente y efectiva a las necesidades del conjunto de los habitantes, promoviendo así un desarrollo sostenible y una gestión energética óptima.</a:t>
            </a:r>
            <a:endParaRPr lang="es-AR" dirty="0">
              <a:solidFill>
                <a:srgbClr val="51829B"/>
              </a:solidFill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4294967295"/>
          </p:nvPr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33" y="195308"/>
            <a:ext cx="2063750" cy="2063750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233" y="4466861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2974" y="406868"/>
            <a:ext cx="3786051" cy="1325563"/>
          </a:xfrm>
        </p:spPr>
        <p:txBody>
          <a:bodyPr/>
          <a:lstStyle/>
          <a:p>
            <a:r>
              <a:rPr lang="es-MX" b="1" dirty="0" smtClean="0">
                <a:solidFill>
                  <a:srgbClr val="F6995C"/>
                </a:solidFill>
              </a:rPr>
              <a:t>Preguntas clave</a:t>
            </a:r>
            <a:endParaRPr lang="es-AR" b="1" dirty="0">
              <a:solidFill>
                <a:srgbClr val="F6995C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7381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s-MX" dirty="0">
                <a:solidFill>
                  <a:srgbClr val="51829B"/>
                </a:solidFill>
              </a:rPr>
              <a:t>¿Cuál es la tendencia de la demanda eléctrica a lo largo del tiempo?</a:t>
            </a:r>
          </a:p>
          <a:p>
            <a:r>
              <a:rPr lang="es-MX" dirty="0">
                <a:solidFill>
                  <a:srgbClr val="51829B"/>
                </a:solidFill>
              </a:rPr>
              <a:t>¿Cómo varía la demanda eléctrica entre diferentes provincias?</a:t>
            </a:r>
          </a:p>
          <a:p>
            <a:r>
              <a:rPr lang="es-MX" dirty="0">
                <a:solidFill>
                  <a:srgbClr val="51829B"/>
                </a:solidFill>
              </a:rPr>
              <a:t>¿Existen diferencias significativas en la demanda eléctrica entre distintas categorías de área o de tarifa?</a:t>
            </a:r>
          </a:p>
          <a:p>
            <a:r>
              <a:rPr lang="es-MX" dirty="0">
                <a:solidFill>
                  <a:srgbClr val="51829B"/>
                </a:solidFill>
              </a:rPr>
              <a:t>¿Cuáles son los meses con mayor y menor demanda eléctrica?</a:t>
            </a:r>
          </a:p>
          <a:p>
            <a:r>
              <a:rPr lang="es-MX" dirty="0">
                <a:solidFill>
                  <a:srgbClr val="51829B"/>
                </a:solidFill>
              </a:rPr>
              <a:t>¿Cómo ha evolucionado la demanda eléctrica a lo largo de los años en una provincia específica?</a:t>
            </a:r>
          </a:p>
          <a:p>
            <a:r>
              <a:rPr lang="es-MX" dirty="0" smtClean="0">
                <a:solidFill>
                  <a:srgbClr val="51829B"/>
                </a:solidFill>
              </a:rPr>
              <a:t>¿Hay patrones estacionales en la demanda de energía que se correlacionan con cambios estacionales en el clima?(Análisis estacional de la demanda)</a:t>
            </a:r>
          </a:p>
          <a:p>
            <a:r>
              <a:rPr lang="es-MX" dirty="0" smtClean="0">
                <a:solidFill>
                  <a:srgbClr val="51829B"/>
                </a:solidFill>
              </a:rPr>
              <a:t>¿Pueden los datos climáticos mejorar las predicciones de la demanda eléctrica a corto y largo plazo? (Predicción de la demanda)</a:t>
            </a:r>
          </a:p>
          <a:p>
            <a:r>
              <a:rPr lang="es-MX" dirty="0" smtClean="0">
                <a:solidFill>
                  <a:srgbClr val="51829B"/>
                </a:solidFill>
              </a:rPr>
              <a:t>¿Cómo varía la influencia del clima en la demanda eléctrica entre diferentes regiones o provincias? (Impacto del clima por región)</a:t>
            </a:r>
            <a:endParaRPr lang="es-AR" dirty="0">
              <a:solidFill>
                <a:srgbClr val="51829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018" y="65480"/>
            <a:ext cx="2080677" cy="208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61311" y="429804"/>
            <a:ext cx="4269377" cy="1325563"/>
          </a:xfrm>
        </p:spPr>
        <p:txBody>
          <a:bodyPr/>
          <a:lstStyle/>
          <a:p>
            <a:r>
              <a:rPr lang="es-MX" b="1" dirty="0" smtClean="0">
                <a:solidFill>
                  <a:srgbClr val="F6995C"/>
                </a:solidFill>
              </a:rPr>
              <a:t>Exploración Inicial</a:t>
            </a:r>
            <a:endParaRPr lang="es-MX" b="1" dirty="0">
              <a:solidFill>
                <a:srgbClr val="F6995C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60756"/>
            <a:ext cx="10515600" cy="4351338"/>
          </a:xfrm>
        </p:spPr>
        <p:txBody>
          <a:bodyPr/>
          <a:lstStyle/>
          <a:p>
            <a:r>
              <a:rPr lang="es-MX" b="1" dirty="0" smtClean="0">
                <a:solidFill>
                  <a:srgbClr val="51829B"/>
                </a:solidFill>
              </a:rPr>
              <a:t>Tendencias </a:t>
            </a:r>
            <a:r>
              <a:rPr lang="es-MX" b="1" dirty="0">
                <a:solidFill>
                  <a:srgbClr val="51829B"/>
                </a:solidFill>
              </a:rPr>
              <a:t>Temporales</a:t>
            </a:r>
            <a:r>
              <a:rPr lang="es-MX" dirty="0">
                <a:solidFill>
                  <a:srgbClr val="51829B"/>
                </a:solidFill>
              </a:rPr>
              <a:t>: </a:t>
            </a:r>
            <a:r>
              <a:rPr lang="es-MX" dirty="0" smtClean="0">
                <a:solidFill>
                  <a:srgbClr val="51829B"/>
                </a:solidFill>
              </a:rPr>
              <a:t>Se explora </a:t>
            </a:r>
            <a:r>
              <a:rPr lang="es-MX" dirty="0">
                <a:solidFill>
                  <a:srgbClr val="51829B"/>
                </a:solidFill>
              </a:rPr>
              <a:t>cómo varía la demanda eléctrica a lo largo del tiempo, tanto a nivel mensual como </a:t>
            </a:r>
            <a:r>
              <a:rPr lang="es-MX" dirty="0" smtClean="0">
                <a:solidFill>
                  <a:srgbClr val="51829B"/>
                </a:solidFill>
              </a:rPr>
              <a:t>anual.</a:t>
            </a:r>
            <a:endParaRPr lang="es-MX" dirty="0">
              <a:solidFill>
                <a:srgbClr val="51829B"/>
              </a:solidFill>
            </a:endParaRPr>
          </a:p>
          <a:p>
            <a:r>
              <a:rPr lang="es-MX" b="1" dirty="0">
                <a:solidFill>
                  <a:srgbClr val="51829B"/>
                </a:solidFill>
              </a:rPr>
              <a:t>Comparación por Regiones y Provincias</a:t>
            </a:r>
            <a:r>
              <a:rPr lang="es-MX" dirty="0">
                <a:solidFill>
                  <a:srgbClr val="51829B"/>
                </a:solidFill>
              </a:rPr>
              <a:t>: </a:t>
            </a:r>
            <a:r>
              <a:rPr lang="es-MX" dirty="0" smtClean="0">
                <a:solidFill>
                  <a:srgbClr val="51829B"/>
                </a:solidFill>
              </a:rPr>
              <a:t>Analiza </a:t>
            </a:r>
            <a:r>
              <a:rPr lang="es-MX" dirty="0">
                <a:solidFill>
                  <a:srgbClr val="51829B"/>
                </a:solidFill>
              </a:rPr>
              <a:t>las diferencias en la demanda eléctrica entre diferentes regiones y provincias.</a:t>
            </a:r>
          </a:p>
          <a:p>
            <a:r>
              <a:rPr lang="es-MX" b="1" dirty="0">
                <a:solidFill>
                  <a:srgbClr val="51829B"/>
                </a:solidFill>
              </a:rPr>
              <a:t>Análisis por Tipo de Agente y Categoría de Demanda</a:t>
            </a:r>
            <a:r>
              <a:rPr lang="es-MX" dirty="0">
                <a:solidFill>
                  <a:srgbClr val="51829B"/>
                </a:solidFill>
              </a:rPr>
              <a:t>: </a:t>
            </a:r>
            <a:r>
              <a:rPr lang="es-MX" dirty="0" smtClean="0">
                <a:solidFill>
                  <a:srgbClr val="51829B"/>
                </a:solidFill>
              </a:rPr>
              <a:t>Se explora </a:t>
            </a:r>
            <a:r>
              <a:rPr lang="es-MX" dirty="0">
                <a:solidFill>
                  <a:srgbClr val="51829B"/>
                </a:solidFill>
              </a:rPr>
              <a:t>cómo difieren las demandas entre los distintos tipos de agentes y categorías de demanda</a:t>
            </a:r>
            <a:r>
              <a:rPr lang="es-MX" dirty="0" smtClean="0">
                <a:solidFill>
                  <a:srgbClr val="51829B"/>
                </a:solidFill>
              </a:rPr>
              <a:t>.</a:t>
            </a:r>
          </a:p>
          <a:p>
            <a:r>
              <a:rPr lang="es-MX" b="1" dirty="0" smtClean="0">
                <a:solidFill>
                  <a:srgbClr val="51829B"/>
                </a:solidFill>
              </a:rPr>
              <a:t>Tendencia Climática:</a:t>
            </a:r>
            <a:r>
              <a:rPr lang="es-MX" dirty="0" smtClean="0">
                <a:solidFill>
                  <a:srgbClr val="51829B"/>
                </a:solidFill>
              </a:rPr>
              <a:t> Se explora como varía la demanda eléctrica cuando varia la temperatura </a:t>
            </a:r>
            <a:endParaRPr lang="es-MX" dirty="0">
              <a:solidFill>
                <a:srgbClr val="51829B"/>
              </a:solidFill>
            </a:endParaRP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172" y="365125"/>
            <a:ext cx="1567628" cy="156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06831" y="610961"/>
            <a:ext cx="7378337" cy="1325563"/>
          </a:xfrm>
        </p:spPr>
        <p:txBody>
          <a:bodyPr/>
          <a:lstStyle/>
          <a:p>
            <a:r>
              <a:rPr lang="es-MX" b="1" u="sng" dirty="0" smtClean="0">
                <a:solidFill>
                  <a:srgbClr val="F6995C"/>
                </a:solidFill>
              </a:rPr>
              <a:t>Análisis Exploratorio de Datos</a:t>
            </a:r>
            <a:endParaRPr lang="es-AR" b="1" u="sng" dirty="0">
              <a:solidFill>
                <a:srgbClr val="F6995C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306443"/>
            <a:ext cx="10515600" cy="1513750"/>
          </a:xfrm>
        </p:spPr>
        <p:txBody>
          <a:bodyPr/>
          <a:lstStyle/>
          <a:p>
            <a:r>
              <a:rPr lang="es-MX" dirty="0" smtClean="0">
                <a:solidFill>
                  <a:srgbClr val="51829B"/>
                </a:solidFill>
              </a:rPr>
              <a:t>Se analizaran los dataset por separado y luego juntos se realizara un modelo de análisis de datos para predecir la demanda eléctrica en base a los factores que tenemos en estos datasets </a:t>
            </a:r>
          </a:p>
          <a:p>
            <a:endParaRPr lang="es-AR" dirty="0">
              <a:solidFill>
                <a:srgbClr val="51829B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635" y="4820193"/>
            <a:ext cx="1517468" cy="151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1656" y="432593"/>
            <a:ext cx="4348687" cy="1325563"/>
          </a:xfrm>
        </p:spPr>
        <p:txBody>
          <a:bodyPr/>
          <a:lstStyle/>
          <a:p>
            <a:r>
              <a:rPr lang="es-MX" b="1" dirty="0" smtClean="0">
                <a:solidFill>
                  <a:srgbClr val="F6995C"/>
                </a:solidFill>
              </a:rPr>
              <a:t>Datasets Utilizados</a:t>
            </a:r>
            <a:endParaRPr lang="es-AR" b="1" dirty="0">
              <a:solidFill>
                <a:srgbClr val="F6995C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rgbClr val="51829B"/>
                </a:solidFill>
              </a:rPr>
              <a:t>Se utilizan los siguientes datasets:</a:t>
            </a:r>
          </a:p>
          <a:p>
            <a:pPr marL="0" indent="0">
              <a:buNone/>
            </a:pPr>
            <a:r>
              <a:rPr lang="es-MX" sz="1800" dirty="0" smtClean="0">
                <a:solidFill>
                  <a:srgbClr val="51829B"/>
                </a:solidFill>
              </a:rPr>
              <a:t>De la pagina de CAMMESA (</a:t>
            </a:r>
            <a:r>
              <a:rPr lang="es-MX" sz="1800" dirty="0">
                <a:solidFill>
                  <a:srgbClr val="51829B"/>
                </a:solidFill>
              </a:rPr>
              <a:t>Compañía Administradora del Mercado Mayorista Eléctrico S.A</a:t>
            </a:r>
            <a:r>
              <a:rPr lang="es-MX" sz="1800" dirty="0" smtClean="0">
                <a:solidFill>
                  <a:srgbClr val="51829B"/>
                </a:solidFill>
              </a:rPr>
              <a:t>.) se descargo el dataset de Demanda Mensual.xlsx </a:t>
            </a:r>
          </a:p>
          <a:p>
            <a:pPr marL="0" indent="0">
              <a:buNone/>
            </a:pPr>
            <a:r>
              <a:rPr lang="es-MX" sz="1800" dirty="0" smtClean="0">
                <a:solidFill>
                  <a:srgbClr val="51829B"/>
                </a:solidFill>
              </a:rPr>
              <a:t>De la pagina del Servicio Meteorológico Nacional Argentino se descargo un archivo de texto que posee el registro de temperaturas del país.</a:t>
            </a:r>
          </a:p>
          <a:p>
            <a:pPr marL="0" indent="0">
              <a:buNone/>
            </a:pPr>
            <a:r>
              <a:rPr lang="es-MX" sz="1800" dirty="0" smtClean="0">
                <a:solidFill>
                  <a:srgbClr val="51829B"/>
                </a:solidFill>
              </a:rPr>
              <a:t>Adicionalmente se creó un diccionario de localidades y provincias con el nombre de </a:t>
            </a:r>
            <a:r>
              <a:rPr lang="es-MX" sz="1800" dirty="0" err="1" smtClean="0">
                <a:solidFill>
                  <a:srgbClr val="51829B"/>
                </a:solidFill>
              </a:rPr>
              <a:t>Provincias_Temp</a:t>
            </a:r>
            <a:endParaRPr lang="es-MX" sz="1800" dirty="0" smtClean="0">
              <a:solidFill>
                <a:srgbClr val="51829B"/>
              </a:solidFill>
            </a:endParaRPr>
          </a:p>
          <a:p>
            <a:pPr marL="0" indent="0">
              <a:buNone/>
            </a:pPr>
            <a:endParaRPr lang="es-MX" sz="1800" dirty="0" smtClean="0"/>
          </a:p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1026" name="Picture 2" descr="CAMME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09" y="5525589"/>
            <a:ext cx="3247798" cy="78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09" y="4375715"/>
            <a:ext cx="3247798" cy="10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23" y="4279039"/>
            <a:ext cx="1904864" cy="190486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79039"/>
            <a:ext cx="2064566" cy="20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2608" y="312873"/>
            <a:ext cx="3106783" cy="1325563"/>
          </a:xfrm>
        </p:spPr>
        <p:txBody>
          <a:bodyPr/>
          <a:lstStyle/>
          <a:p>
            <a:r>
              <a:rPr lang="es-MX" b="1" dirty="0" smtClean="0">
                <a:solidFill>
                  <a:srgbClr val="F6995C"/>
                </a:solidFill>
              </a:rPr>
              <a:t>Dataset Final</a:t>
            </a:r>
            <a:endParaRPr lang="es-AR" b="1" dirty="0">
              <a:solidFill>
                <a:srgbClr val="F6995C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59869"/>
            <a:ext cx="10515600" cy="4684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rgbClr val="51829B"/>
                </a:solidFill>
              </a:rPr>
              <a:t>El </a:t>
            </a:r>
            <a:r>
              <a:rPr lang="es-MX" dirty="0">
                <a:solidFill>
                  <a:srgbClr val="51829B"/>
                </a:solidFill>
              </a:rPr>
              <a:t>dataset contiene 6,029 entradas y 11 columnas con diferentes tipos de datos, incluyendo numéricos (enteros y flotantes) y categóricos (objetos). Las columnas son:</a:t>
            </a:r>
          </a:p>
          <a:p>
            <a:r>
              <a:rPr lang="es-MX" dirty="0">
                <a:solidFill>
                  <a:srgbClr val="51829B"/>
                </a:solidFill>
              </a:rPr>
              <a:t>AÑO: Año de la entrada (numérico)</a:t>
            </a:r>
          </a:p>
          <a:p>
            <a:r>
              <a:rPr lang="es-MX" dirty="0">
                <a:solidFill>
                  <a:srgbClr val="51829B"/>
                </a:solidFill>
              </a:rPr>
              <a:t>MES: Mes de la entrada (numérico)</a:t>
            </a:r>
          </a:p>
          <a:p>
            <a:r>
              <a:rPr lang="es-MX" dirty="0">
                <a:solidFill>
                  <a:srgbClr val="51829B"/>
                </a:solidFill>
              </a:rPr>
              <a:t>AGENTE DESCRIPCION: Descripción del agente (categórico)</a:t>
            </a:r>
          </a:p>
          <a:p>
            <a:r>
              <a:rPr lang="es-MX" dirty="0">
                <a:solidFill>
                  <a:srgbClr val="51829B"/>
                </a:solidFill>
              </a:rPr>
              <a:t>REGION: Región geográfica (categórico)</a:t>
            </a:r>
          </a:p>
          <a:p>
            <a:r>
              <a:rPr lang="es-MX" dirty="0">
                <a:solidFill>
                  <a:srgbClr val="51829B"/>
                </a:solidFill>
              </a:rPr>
              <a:t>PROVINCIA: Provincia (categórico)</a:t>
            </a:r>
          </a:p>
          <a:p>
            <a:r>
              <a:rPr lang="es-MX" dirty="0">
                <a:solidFill>
                  <a:srgbClr val="51829B"/>
                </a:solidFill>
              </a:rPr>
              <a:t>CATEGORIA AREA: Categoría del área (categórico)</a:t>
            </a:r>
          </a:p>
          <a:p>
            <a:r>
              <a:rPr lang="es-MX" dirty="0">
                <a:solidFill>
                  <a:srgbClr val="51829B"/>
                </a:solidFill>
              </a:rPr>
              <a:t>TARIFA: Tipo de tarifa (categórico)</a:t>
            </a:r>
          </a:p>
          <a:p>
            <a:r>
              <a:rPr lang="es-MX" dirty="0">
                <a:solidFill>
                  <a:srgbClr val="51829B"/>
                </a:solidFill>
              </a:rPr>
              <a:t>CATEGORIA TARIFA: Categoría de la tarifa (categórico)</a:t>
            </a:r>
          </a:p>
          <a:p>
            <a:r>
              <a:rPr lang="es-MX" dirty="0">
                <a:solidFill>
                  <a:srgbClr val="51829B"/>
                </a:solidFill>
              </a:rPr>
              <a:t>DEMANDA [</a:t>
            </a:r>
            <a:r>
              <a:rPr lang="es-MX" dirty="0" err="1">
                <a:solidFill>
                  <a:srgbClr val="51829B"/>
                </a:solidFill>
              </a:rPr>
              <a:t>MWh</a:t>
            </a:r>
            <a:r>
              <a:rPr lang="es-MX" dirty="0">
                <a:solidFill>
                  <a:srgbClr val="51829B"/>
                </a:solidFill>
              </a:rPr>
              <a:t>]: Demanda de energía en </a:t>
            </a:r>
            <a:r>
              <a:rPr lang="es-MX" dirty="0" err="1">
                <a:solidFill>
                  <a:srgbClr val="51829B"/>
                </a:solidFill>
              </a:rPr>
              <a:t>MWh</a:t>
            </a:r>
            <a:r>
              <a:rPr lang="es-MX" dirty="0">
                <a:solidFill>
                  <a:srgbClr val="51829B"/>
                </a:solidFill>
              </a:rPr>
              <a:t> (numérico)</a:t>
            </a:r>
          </a:p>
          <a:p>
            <a:r>
              <a:rPr lang="es-MX" dirty="0">
                <a:solidFill>
                  <a:srgbClr val="51829B"/>
                </a:solidFill>
              </a:rPr>
              <a:t>TMAX: Temperatura máxima (numérico)</a:t>
            </a:r>
          </a:p>
          <a:p>
            <a:r>
              <a:rPr lang="es-MX" dirty="0">
                <a:solidFill>
                  <a:srgbClr val="51829B"/>
                </a:solidFill>
              </a:rPr>
              <a:t>TMIN: Temperatura mínima (numérico</a:t>
            </a:r>
            <a:r>
              <a:rPr lang="es-MX" dirty="0" smtClean="0">
                <a:solidFill>
                  <a:srgbClr val="51829B"/>
                </a:solidFill>
              </a:rPr>
              <a:t>)</a:t>
            </a:r>
            <a:endParaRPr lang="es-MX" dirty="0">
              <a:solidFill>
                <a:srgbClr val="51829B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954" y="91440"/>
            <a:ext cx="1768429" cy="17684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681" y="4679518"/>
            <a:ext cx="1864973" cy="18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" y="629957"/>
            <a:ext cx="12179184" cy="6228043"/>
          </a:xfr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2816" y="0"/>
            <a:ext cx="12179184" cy="62995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3100" b="1" dirty="0" smtClean="0">
                <a:solidFill>
                  <a:srgbClr val="F6995C"/>
                </a:solidFill>
              </a:rPr>
              <a:t>¿Cuál es la tendencia de la demanda eléctrica a lo largo del tiempo? (por región)</a:t>
            </a:r>
            <a:r>
              <a:rPr lang="es-MX" dirty="0" smtClean="0"/>
              <a:t/>
            </a:r>
            <a:br>
              <a:rPr lang="es-MX" dirty="0" smtClean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72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17390</TotalTime>
  <Words>941</Words>
  <Application>Microsoft Office PowerPoint</Application>
  <PresentationFormat>Panorámica</PresentationFormat>
  <Paragraphs>61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Predicción de la demanda eléctrica</vt:lpstr>
      <vt:lpstr>Índice</vt:lpstr>
      <vt:lpstr>Introducción</vt:lpstr>
      <vt:lpstr>Preguntas clave</vt:lpstr>
      <vt:lpstr>Exploración Inicial</vt:lpstr>
      <vt:lpstr>Análisis Exploratorio de Datos</vt:lpstr>
      <vt:lpstr>Datasets Utilizados</vt:lpstr>
      <vt:lpstr>Dataset Final</vt:lpstr>
      <vt:lpstr> ¿Cuál es la tendencia de la demanda eléctrica a lo largo del tiempo? (por región) </vt:lpstr>
      <vt:lpstr> ¿Cuál es la tendencia de la demanda eléctrica a lo largo del tiempo? (por región) </vt:lpstr>
      <vt:lpstr>¿Cómo se distribuye la demanda eléctrica?</vt:lpstr>
      <vt:lpstr>¿Cuáles son las zonas donde la temperatura marco picos máximos?</vt:lpstr>
      <vt:lpstr>Pruebas Estadísticas</vt:lpstr>
      <vt:lpstr>Resultado &amp;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Francisco Rodriguez</dc:creator>
  <cp:lastModifiedBy>Cristian Francisco Rodriguez</cp:lastModifiedBy>
  <cp:revision>54</cp:revision>
  <dcterms:created xsi:type="dcterms:W3CDTF">2024-03-27T12:36:49Z</dcterms:created>
  <dcterms:modified xsi:type="dcterms:W3CDTF">2024-04-08T14:26:59Z</dcterms:modified>
</cp:coreProperties>
</file>