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ExtraBold"/>
      <p:bold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Raleway Black"/>
      <p:bold r:id="rId28"/>
      <p:boldItalic r:id="rId29"/>
    </p:embeddedFont>
    <p:embeddedFont>
      <p:font typeface="Raleway Light"/>
      <p:regular r:id="rId30"/>
      <p:bold r:id="rId31"/>
      <p:italic r:id="rId32"/>
      <p:boldItalic r:id="rId33"/>
    </p:embeddedFont>
    <p:embeddedFont>
      <p:font typeface="Raleway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F603C0-6DB3-4F8B-BE3F-252BB9657C03}">
  <a:tblStyle styleId="{30F603C0-6DB3-4F8B-BE3F-252BB9657C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ExtraBold-bold.fntdata"/><Relationship Id="rId21" Type="http://schemas.openxmlformats.org/officeDocument/2006/relationships/font" Target="fonts/Raleway-boldItalic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Raleway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RalewayBlack-bold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Light-bold.fntdata"/><Relationship Id="rId30" Type="http://schemas.openxmlformats.org/officeDocument/2006/relationships/font" Target="fonts/RalewayLight-regular.fntdata"/><Relationship Id="rId11" Type="http://schemas.openxmlformats.org/officeDocument/2006/relationships/slide" Target="slides/slide5.xml"/><Relationship Id="rId33" Type="http://schemas.openxmlformats.org/officeDocument/2006/relationships/font" Target="fonts/Raleway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Light-italic.fntdata"/><Relationship Id="rId13" Type="http://schemas.openxmlformats.org/officeDocument/2006/relationships/slide" Target="slides/slide7.xml"/><Relationship Id="rId35" Type="http://schemas.openxmlformats.org/officeDocument/2006/relationships/font" Target="fonts/RalewayMedium-bold.fntdata"/><Relationship Id="rId12" Type="http://schemas.openxmlformats.org/officeDocument/2006/relationships/slide" Target="slides/slide6.xml"/><Relationship Id="rId34" Type="http://schemas.openxmlformats.org/officeDocument/2006/relationships/font" Target="fonts/RalewayMedium-regular.fntdata"/><Relationship Id="rId15" Type="http://schemas.openxmlformats.org/officeDocument/2006/relationships/slide" Target="slides/slide9.xml"/><Relationship Id="rId37" Type="http://schemas.openxmlformats.org/officeDocument/2006/relationships/font" Target="fonts/Raleway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Medium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7006742202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7006742202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7eb29de11b_0_19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7eb29de11b_0_19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eb29de11b_0_18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eb29de11b_0_18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005c401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7005c401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05c40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05c40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eb29de11b_0_19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7eb29de11b_0_19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0067422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70067422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700674220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700674220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7eb29de11b_0_20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7eb29de11b_0_20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700674220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700674220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4"/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. 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Char char="●"/>
              <a:defRPr sz="1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Deep Learning model</a:t>
            </a:r>
            <a:endParaRPr sz="6000">
              <a:solidFill>
                <a:schemeClr val="accen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German traffic dataset and CIFAR </a:t>
            </a:r>
            <a:endParaRPr sz="1800"/>
          </a:p>
        </p:txBody>
      </p:sp>
      <p:cxnSp>
        <p:nvCxnSpPr>
          <p:cNvPr id="147" name="Google Shape;147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50" name="Google Shape;150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7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276" name="Google Shape;276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6"/>
          <p:cNvSpPr/>
          <p:nvPr/>
        </p:nvSpPr>
        <p:spPr>
          <a:xfrm>
            <a:off x="1136400" y="1045575"/>
            <a:ext cx="7198200" cy="2671500"/>
          </a:xfrm>
          <a:prstGeom prst="roundRect">
            <a:avLst>
              <a:gd fmla="val 796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6"/>
          <p:cNvSpPr txBox="1"/>
          <p:nvPr>
            <p:ph type="title"/>
          </p:nvPr>
        </p:nvSpPr>
        <p:spPr>
          <a:xfrm>
            <a:off x="1030324" y="349775"/>
            <a:ext cx="427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 sz="3000"/>
          </a:p>
        </p:txBody>
      </p:sp>
      <p:sp>
        <p:nvSpPr>
          <p:cNvPr id="1486" name="Google Shape;1486;p36"/>
          <p:cNvSpPr/>
          <p:nvPr/>
        </p:nvSpPr>
        <p:spPr>
          <a:xfrm>
            <a:off x="6882825" y="-1440050"/>
            <a:ext cx="2531700" cy="2531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6"/>
          <p:cNvSpPr/>
          <p:nvPr/>
        </p:nvSpPr>
        <p:spPr>
          <a:xfrm>
            <a:off x="-1617375" y="35074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8" name="Google Shape;1488;p36"/>
          <p:cNvGrpSpPr/>
          <p:nvPr/>
        </p:nvGrpSpPr>
        <p:grpSpPr>
          <a:xfrm>
            <a:off x="-549825" y="3055000"/>
            <a:ext cx="1119325" cy="1119325"/>
            <a:chOff x="238125" y="2189800"/>
            <a:chExt cx="1119325" cy="1119325"/>
          </a:xfrm>
        </p:grpSpPr>
        <p:sp>
          <p:nvSpPr>
            <p:cNvPr id="1489" name="Google Shape;1489;p3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1" name="Google Shape;1501;p36"/>
          <p:cNvSpPr/>
          <p:nvPr/>
        </p:nvSpPr>
        <p:spPr>
          <a:xfrm>
            <a:off x="8680925" y="-94037"/>
            <a:ext cx="697250" cy="693200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36"/>
          <p:cNvSpPr/>
          <p:nvPr/>
        </p:nvSpPr>
        <p:spPr>
          <a:xfrm>
            <a:off x="8717275" y="-57662"/>
            <a:ext cx="697250" cy="693175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36"/>
          <p:cNvSpPr/>
          <p:nvPr/>
        </p:nvSpPr>
        <p:spPr>
          <a:xfrm>
            <a:off x="8753625" y="-21312"/>
            <a:ext cx="697275" cy="693200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4" name="Google Shape;1504;p36"/>
          <p:cNvPicPr preferRelativeResize="0"/>
          <p:nvPr/>
        </p:nvPicPr>
        <p:blipFill rotWithShape="1">
          <a:blip r:embed="rId3">
            <a:alphaModFix/>
          </a:blip>
          <a:srcRect b="0" l="768" r="768" t="0"/>
          <a:stretch/>
        </p:blipFill>
        <p:spPr>
          <a:xfrm>
            <a:off x="1252525" y="1213672"/>
            <a:ext cx="3319475" cy="239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Google Shape;1505;p36"/>
          <p:cNvPicPr preferRelativeResize="0"/>
          <p:nvPr/>
        </p:nvPicPr>
        <p:blipFill rotWithShape="1">
          <a:blip r:embed="rId4">
            <a:alphaModFix/>
          </a:blip>
          <a:srcRect b="0" l="514" r="524" t="0"/>
          <a:stretch/>
        </p:blipFill>
        <p:spPr>
          <a:xfrm>
            <a:off x="4786325" y="1201163"/>
            <a:ext cx="3319474" cy="24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36"/>
          <p:cNvSpPr txBox="1"/>
          <p:nvPr/>
        </p:nvSpPr>
        <p:spPr>
          <a:xfrm>
            <a:off x="1512750" y="4004875"/>
            <a:ext cx="29082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Accuracy: 0.2952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7" name="Google Shape;1507;p36"/>
          <p:cNvSpPr txBox="1"/>
          <p:nvPr/>
        </p:nvSpPr>
        <p:spPr>
          <a:xfrm>
            <a:off x="4991963" y="4004875"/>
            <a:ext cx="29082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Loss: 3.0581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37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13" name="Google Shape;1513;p37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endParaRPr sz="7200"/>
          </a:p>
        </p:txBody>
      </p:sp>
      <p:sp>
        <p:nvSpPr>
          <p:cNvPr id="1514" name="Google Shape;1514;p37"/>
          <p:cNvSpPr txBox="1"/>
          <p:nvPr>
            <p:ph idx="1" type="subTitle"/>
          </p:nvPr>
        </p:nvSpPr>
        <p:spPr>
          <a:xfrm flipH="1">
            <a:off x="2429025" y="2190725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Do you have any questions?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 Pueblas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Sánchez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Cristian Abrante</a:t>
            </a:r>
            <a:endParaRPr/>
          </a:p>
        </p:txBody>
      </p:sp>
      <p:sp>
        <p:nvSpPr>
          <p:cNvPr id="1515" name="Google Shape;1515;p37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6" name="Google Shape;1516;p37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517" name="Google Shape;1517;p3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37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530" name="Google Shape;1530;p37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3" name="Google Shape;1533;p37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4" name="Google Shape;1534;p37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535" name="Google Shape;1535;p37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28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431" name="Google Shape;431;p2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8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444" name="Google Shape;444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28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448" name="Google Shape;448;p28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28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8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4" name="Google Shape;454;p28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5" name="Google Shape;455;p28"/>
          <p:cNvSpPr txBox="1"/>
          <p:nvPr>
            <p:ph idx="1" type="subTitle"/>
          </p:nvPr>
        </p:nvSpPr>
        <p:spPr>
          <a:xfrm flipH="1">
            <a:off x="2170601" y="1666975"/>
            <a:ext cx="34596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German traffic dataset</a:t>
            </a:r>
            <a:endParaRPr/>
          </a:p>
        </p:txBody>
      </p:sp>
      <p:sp>
        <p:nvSpPr>
          <p:cNvPr id="456" name="Google Shape;456;p28"/>
          <p:cNvSpPr txBox="1"/>
          <p:nvPr>
            <p:ph idx="5" type="subTitle"/>
          </p:nvPr>
        </p:nvSpPr>
        <p:spPr>
          <a:xfrm>
            <a:off x="2170575" y="2084950"/>
            <a:ext cx="3613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Architecture, hyperparameters and results</a:t>
            </a:r>
            <a:endParaRPr/>
          </a:p>
        </p:txBody>
      </p:sp>
      <p:sp>
        <p:nvSpPr>
          <p:cNvPr id="457" name="Google Shape;457;p28"/>
          <p:cNvSpPr txBox="1"/>
          <p:nvPr>
            <p:ph idx="6" type="subTitle"/>
          </p:nvPr>
        </p:nvSpPr>
        <p:spPr>
          <a:xfrm flipH="1">
            <a:off x="2170603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CIFAR 100 dataset</a:t>
            </a:r>
            <a:endParaRPr/>
          </a:p>
        </p:txBody>
      </p:sp>
      <p:sp>
        <p:nvSpPr>
          <p:cNvPr id="458" name="Google Shape;458;p28"/>
          <p:cNvSpPr txBox="1"/>
          <p:nvPr>
            <p:ph idx="7" type="subTitle"/>
          </p:nvPr>
        </p:nvSpPr>
        <p:spPr>
          <a:xfrm>
            <a:off x="2170574" y="2975800"/>
            <a:ext cx="3613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Architecture, hyperparameters and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28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/>
          <p:nvPr>
            <p:ph type="title"/>
          </p:nvPr>
        </p:nvSpPr>
        <p:spPr>
          <a:xfrm>
            <a:off x="1035600" y="357175"/>
            <a:ext cx="696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 sz="3000"/>
          </a:p>
        </p:txBody>
      </p:sp>
      <p:sp>
        <p:nvSpPr>
          <p:cNvPr id="465" name="Google Shape;465;p29"/>
          <p:cNvSpPr/>
          <p:nvPr/>
        </p:nvSpPr>
        <p:spPr>
          <a:xfrm>
            <a:off x="7875225" y="3760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-1670350" y="9356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29"/>
          <p:cNvGrpSpPr/>
          <p:nvPr/>
        </p:nvGrpSpPr>
        <p:grpSpPr>
          <a:xfrm>
            <a:off x="8670500" y="3308113"/>
            <a:ext cx="1100375" cy="1123750"/>
            <a:chOff x="441625" y="885600"/>
            <a:chExt cx="1100375" cy="1123750"/>
          </a:xfrm>
        </p:grpSpPr>
        <p:sp>
          <p:nvSpPr>
            <p:cNvPr id="468" name="Google Shape;468;p2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29"/>
          <p:cNvSpPr/>
          <p:nvPr/>
        </p:nvSpPr>
        <p:spPr>
          <a:xfrm>
            <a:off x="286111" y="1574475"/>
            <a:ext cx="433900" cy="433922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29"/>
          <p:cNvGrpSpPr/>
          <p:nvPr/>
        </p:nvGrpSpPr>
        <p:grpSpPr>
          <a:xfrm>
            <a:off x="-249924" y="2279113"/>
            <a:ext cx="435996" cy="435918"/>
            <a:chOff x="1451675" y="2190025"/>
            <a:chExt cx="184650" cy="184625"/>
          </a:xfrm>
        </p:grpSpPr>
        <p:sp>
          <p:nvSpPr>
            <p:cNvPr id="595" name="Google Shape;595;p29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29"/>
          <p:cNvSpPr txBox="1"/>
          <p:nvPr/>
        </p:nvSpPr>
        <p:spPr>
          <a:xfrm>
            <a:off x="1035600" y="1142275"/>
            <a:ext cx="57666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 training the neural network we tried several approaches</a:t>
            </a:r>
            <a:endParaRPr sz="16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 Light"/>
              <a:buChar char="●"/>
            </a:pPr>
            <a:r>
              <a:rPr lang="en" sz="16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EarlyStopping.</a:t>
            </a:r>
            <a:endParaRPr sz="16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 Light"/>
              <a:buChar char="●"/>
            </a:pPr>
            <a:r>
              <a:rPr lang="en" sz="16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Different activation functions.</a:t>
            </a:r>
            <a:endParaRPr sz="16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 Light"/>
              <a:buChar char="●"/>
            </a:pPr>
            <a:r>
              <a:rPr lang="en" sz="16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Different optimization techniques.</a:t>
            </a:r>
            <a:endParaRPr sz="16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 Light"/>
              <a:buChar char="●"/>
            </a:pPr>
            <a:r>
              <a:rPr lang="en" sz="16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Parameters grid.</a:t>
            </a:r>
            <a:endParaRPr sz="16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99" name="Google Shape;599;p29"/>
          <p:cNvSpPr txBox="1"/>
          <p:nvPr/>
        </p:nvSpPr>
        <p:spPr>
          <a:xfrm>
            <a:off x="1249175" y="3287850"/>
            <a:ext cx="6054300" cy="785100"/>
          </a:xfrm>
          <a:prstGeom prst="rect">
            <a:avLst/>
          </a:prstGeom>
          <a:noFill/>
          <a:ln cap="flat" cmpd="sng" w="19050">
            <a:solidFill>
              <a:srgbClr val="F27E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Some of them failed, due to lack of computational resources and time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0"/>
          <p:cNvSpPr txBox="1"/>
          <p:nvPr>
            <p:ph type="title"/>
          </p:nvPr>
        </p:nvSpPr>
        <p:spPr>
          <a:xfrm>
            <a:off x="1035600" y="357175"/>
            <a:ext cx="696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grid</a:t>
            </a:r>
            <a:endParaRPr sz="3000"/>
          </a:p>
        </p:txBody>
      </p:sp>
      <p:sp>
        <p:nvSpPr>
          <p:cNvPr id="605" name="Google Shape;605;p30"/>
          <p:cNvSpPr/>
          <p:nvPr/>
        </p:nvSpPr>
        <p:spPr>
          <a:xfrm>
            <a:off x="7875225" y="3760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0"/>
          <p:cNvSpPr/>
          <p:nvPr/>
        </p:nvSpPr>
        <p:spPr>
          <a:xfrm>
            <a:off x="-1677625" y="942025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30"/>
          <p:cNvGrpSpPr/>
          <p:nvPr/>
        </p:nvGrpSpPr>
        <p:grpSpPr>
          <a:xfrm>
            <a:off x="8670500" y="3308113"/>
            <a:ext cx="1100375" cy="1123750"/>
            <a:chOff x="441625" y="885600"/>
            <a:chExt cx="1100375" cy="1123750"/>
          </a:xfrm>
        </p:grpSpPr>
        <p:sp>
          <p:nvSpPr>
            <p:cNvPr id="608" name="Google Shape;608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" name="Google Shape;733;p30"/>
          <p:cNvSpPr/>
          <p:nvPr/>
        </p:nvSpPr>
        <p:spPr>
          <a:xfrm>
            <a:off x="286111" y="1574475"/>
            <a:ext cx="433900" cy="433922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" name="Google Shape;734;p30"/>
          <p:cNvGrpSpPr/>
          <p:nvPr/>
        </p:nvGrpSpPr>
        <p:grpSpPr>
          <a:xfrm>
            <a:off x="-249924" y="2279113"/>
            <a:ext cx="435996" cy="435918"/>
            <a:chOff x="1451675" y="2190025"/>
            <a:chExt cx="184650" cy="184625"/>
          </a:xfrm>
        </p:grpSpPr>
        <p:sp>
          <p:nvSpPr>
            <p:cNvPr id="735" name="Google Shape;735;p30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30"/>
          <p:cNvSpPr txBox="1"/>
          <p:nvPr/>
        </p:nvSpPr>
        <p:spPr>
          <a:xfrm>
            <a:off x="1035600" y="1066075"/>
            <a:ext cx="5766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 defining the hyperparameters, we defined all the combinations with a fixed architecture.</a:t>
            </a:r>
            <a:endParaRPr sz="16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39" name="Google Shape;739;p30"/>
          <p:cNvSpPr/>
          <p:nvPr/>
        </p:nvSpPr>
        <p:spPr>
          <a:xfrm>
            <a:off x="979438" y="2279125"/>
            <a:ext cx="3513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>
            <a:off x="979438" y="3800300"/>
            <a:ext cx="3513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0"/>
          <p:cNvSpPr/>
          <p:nvPr/>
        </p:nvSpPr>
        <p:spPr>
          <a:xfrm>
            <a:off x="979438" y="3039713"/>
            <a:ext cx="3513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0"/>
          <p:cNvSpPr/>
          <p:nvPr/>
        </p:nvSpPr>
        <p:spPr>
          <a:xfrm>
            <a:off x="1684763" y="2542650"/>
            <a:ext cx="3513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0"/>
          <p:cNvSpPr/>
          <p:nvPr/>
        </p:nvSpPr>
        <p:spPr>
          <a:xfrm>
            <a:off x="1684763" y="3125800"/>
            <a:ext cx="3513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0"/>
          <p:cNvSpPr/>
          <p:nvPr/>
        </p:nvSpPr>
        <p:spPr>
          <a:xfrm>
            <a:off x="1684763" y="3646850"/>
            <a:ext cx="3513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>
            <a:off x="2470113" y="2530050"/>
            <a:ext cx="3513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0"/>
          <p:cNvSpPr/>
          <p:nvPr/>
        </p:nvSpPr>
        <p:spPr>
          <a:xfrm>
            <a:off x="2470113" y="3113200"/>
            <a:ext cx="3513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0"/>
          <p:cNvSpPr/>
          <p:nvPr/>
        </p:nvSpPr>
        <p:spPr>
          <a:xfrm>
            <a:off x="2470113" y="3634250"/>
            <a:ext cx="3513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8" name="Google Shape;748;p30"/>
          <p:cNvCxnSpPr>
            <a:stCxn id="742" idx="6"/>
            <a:endCxn id="745" idx="2"/>
          </p:cNvCxnSpPr>
          <p:nvPr/>
        </p:nvCxnSpPr>
        <p:spPr>
          <a:xfrm flipH="1" rot="10800000">
            <a:off x="2036063" y="2705700"/>
            <a:ext cx="434100" cy="12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30"/>
          <p:cNvCxnSpPr>
            <a:stCxn id="743" idx="6"/>
            <a:endCxn id="746" idx="2"/>
          </p:cNvCxnSpPr>
          <p:nvPr/>
        </p:nvCxnSpPr>
        <p:spPr>
          <a:xfrm flipH="1" rot="10800000">
            <a:off x="2036063" y="3288850"/>
            <a:ext cx="434100" cy="12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30"/>
          <p:cNvCxnSpPr>
            <a:stCxn id="744" idx="6"/>
            <a:endCxn id="747" idx="2"/>
          </p:cNvCxnSpPr>
          <p:nvPr/>
        </p:nvCxnSpPr>
        <p:spPr>
          <a:xfrm flipH="1" rot="10800000">
            <a:off x="2036063" y="3809900"/>
            <a:ext cx="434100" cy="12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30"/>
          <p:cNvCxnSpPr>
            <a:stCxn id="742" idx="6"/>
            <a:endCxn id="746" idx="2"/>
          </p:cNvCxnSpPr>
          <p:nvPr/>
        </p:nvCxnSpPr>
        <p:spPr>
          <a:xfrm>
            <a:off x="2036063" y="2718300"/>
            <a:ext cx="434100" cy="57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30"/>
          <p:cNvCxnSpPr>
            <a:stCxn id="744" idx="6"/>
            <a:endCxn id="746" idx="2"/>
          </p:cNvCxnSpPr>
          <p:nvPr/>
        </p:nvCxnSpPr>
        <p:spPr>
          <a:xfrm flipH="1" rot="10800000">
            <a:off x="2036063" y="3288800"/>
            <a:ext cx="434100" cy="53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30"/>
          <p:cNvSpPr txBox="1"/>
          <p:nvPr/>
        </p:nvSpPr>
        <p:spPr>
          <a:xfrm>
            <a:off x="1415375" y="4091700"/>
            <a:ext cx="8547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 layer</a:t>
            </a:r>
            <a:endParaRPr sz="8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54" name="Google Shape;754;p30"/>
          <p:cNvSpPr/>
          <p:nvPr/>
        </p:nvSpPr>
        <p:spPr>
          <a:xfrm>
            <a:off x="3275538" y="2321563"/>
            <a:ext cx="3513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0"/>
          <p:cNvSpPr/>
          <p:nvPr/>
        </p:nvSpPr>
        <p:spPr>
          <a:xfrm>
            <a:off x="3275538" y="3842738"/>
            <a:ext cx="3513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0"/>
          <p:cNvSpPr/>
          <p:nvPr/>
        </p:nvSpPr>
        <p:spPr>
          <a:xfrm>
            <a:off x="3275538" y="3082150"/>
            <a:ext cx="3513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30"/>
          <p:cNvCxnSpPr>
            <a:stCxn id="745" idx="6"/>
            <a:endCxn id="754" idx="2"/>
          </p:cNvCxnSpPr>
          <p:nvPr/>
        </p:nvCxnSpPr>
        <p:spPr>
          <a:xfrm flipH="1" rot="10800000">
            <a:off x="2821413" y="2497200"/>
            <a:ext cx="454200" cy="208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30"/>
          <p:cNvCxnSpPr>
            <a:stCxn id="745" idx="6"/>
            <a:endCxn id="756" idx="2"/>
          </p:cNvCxnSpPr>
          <p:nvPr/>
        </p:nvCxnSpPr>
        <p:spPr>
          <a:xfrm>
            <a:off x="2821413" y="2705700"/>
            <a:ext cx="454200" cy="55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30"/>
          <p:cNvCxnSpPr>
            <a:stCxn id="746" idx="6"/>
            <a:endCxn id="756" idx="2"/>
          </p:cNvCxnSpPr>
          <p:nvPr/>
        </p:nvCxnSpPr>
        <p:spPr>
          <a:xfrm flipH="1" rot="10800000">
            <a:off x="2821413" y="3257950"/>
            <a:ext cx="454200" cy="30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30"/>
          <p:cNvCxnSpPr>
            <a:stCxn id="746" idx="6"/>
            <a:endCxn id="755" idx="2"/>
          </p:cNvCxnSpPr>
          <p:nvPr/>
        </p:nvCxnSpPr>
        <p:spPr>
          <a:xfrm>
            <a:off x="2821413" y="3288850"/>
            <a:ext cx="454200" cy="72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30"/>
          <p:cNvCxnSpPr>
            <a:stCxn id="747" idx="6"/>
            <a:endCxn id="756" idx="2"/>
          </p:cNvCxnSpPr>
          <p:nvPr/>
        </p:nvCxnSpPr>
        <p:spPr>
          <a:xfrm flipH="1" rot="10800000">
            <a:off x="2821413" y="3257900"/>
            <a:ext cx="454200" cy="55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30"/>
          <p:cNvCxnSpPr>
            <a:stCxn id="747" idx="6"/>
            <a:endCxn id="755" idx="2"/>
          </p:cNvCxnSpPr>
          <p:nvPr/>
        </p:nvCxnSpPr>
        <p:spPr>
          <a:xfrm>
            <a:off x="2821413" y="3809900"/>
            <a:ext cx="454200" cy="208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30"/>
          <p:cNvCxnSpPr>
            <a:stCxn id="746" idx="6"/>
            <a:endCxn id="754" idx="2"/>
          </p:cNvCxnSpPr>
          <p:nvPr/>
        </p:nvCxnSpPr>
        <p:spPr>
          <a:xfrm flipH="1" rot="10800000">
            <a:off x="2821413" y="2497150"/>
            <a:ext cx="454200" cy="79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30"/>
          <p:cNvCxnSpPr>
            <a:stCxn id="739" idx="6"/>
            <a:endCxn id="742" idx="2"/>
          </p:cNvCxnSpPr>
          <p:nvPr/>
        </p:nvCxnSpPr>
        <p:spPr>
          <a:xfrm>
            <a:off x="1330738" y="2454775"/>
            <a:ext cx="354000" cy="263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30"/>
          <p:cNvCxnSpPr>
            <a:stCxn id="739" idx="6"/>
            <a:endCxn id="743" idx="2"/>
          </p:cNvCxnSpPr>
          <p:nvPr/>
        </p:nvCxnSpPr>
        <p:spPr>
          <a:xfrm>
            <a:off x="1330738" y="2454775"/>
            <a:ext cx="354000" cy="84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30"/>
          <p:cNvCxnSpPr>
            <a:endCxn id="743" idx="2"/>
          </p:cNvCxnSpPr>
          <p:nvPr/>
        </p:nvCxnSpPr>
        <p:spPr>
          <a:xfrm>
            <a:off x="1330763" y="3246550"/>
            <a:ext cx="354000" cy="5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30"/>
          <p:cNvCxnSpPr>
            <a:endCxn id="744" idx="2"/>
          </p:cNvCxnSpPr>
          <p:nvPr/>
        </p:nvCxnSpPr>
        <p:spPr>
          <a:xfrm>
            <a:off x="1330763" y="3246500"/>
            <a:ext cx="354000" cy="57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30"/>
          <p:cNvCxnSpPr>
            <a:stCxn id="740" idx="6"/>
            <a:endCxn id="743" idx="2"/>
          </p:cNvCxnSpPr>
          <p:nvPr/>
        </p:nvCxnSpPr>
        <p:spPr>
          <a:xfrm flipH="1" rot="10800000">
            <a:off x="1330738" y="3301550"/>
            <a:ext cx="354000" cy="67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30"/>
          <p:cNvCxnSpPr>
            <a:stCxn id="740" idx="6"/>
            <a:endCxn id="744" idx="2"/>
          </p:cNvCxnSpPr>
          <p:nvPr/>
        </p:nvCxnSpPr>
        <p:spPr>
          <a:xfrm flipH="1" rot="10800000">
            <a:off x="1330738" y="3822650"/>
            <a:ext cx="354000" cy="15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0" name="Google Shape;770;p30"/>
          <p:cNvCxnSpPr>
            <a:endCxn id="742" idx="2"/>
          </p:cNvCxnSpPr>
          <p:nvPr/>
        </p:nvCxnSpPr>
        <p:spPr>
          <a:xfrm flipH="1" rot="10800000">
            <a:off x="1330763" y="2718300"/>
            <a:ext cx="354000" cy="52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1" name="Google Shape;771;p30"/>
          <p:cNvCxnSpPr>
            <a:stCxn id="743" idx="6"/>
            <a:endCxn id="745" idx="2"/>
          </p:cNvCxnSpPr>
          <p:nvPr/>
        </p:nvCxnSpPr>
        <p:spPr>
          <a:xfrm flipH="1" rot="10800000">
            <a:off x="2036063" y="2705650"/>
            <a:ext cx="434100" cy="59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2" name="Google Shape;772;p30"/>
          <p:cNvCxnSpPr>
            <a:stCxn id="743" idx="6"/>
            <a:endCxn id="747" idx="2"/>
          </p:cNvCxnSpPr>
          <p:nvPr/>
        </p:nvCxnSpPr>
        <p:spPr>
          <a:xfrm>
            <a:off x="2036063" y="3301450"/>
            <a:ext cx="434100" cy="508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30"/>
          <p:cNvSpPr txBox="1"/>
          <p:nvPr/>
        </p:nvSpPr>
        <p:spPr>
          <a:xfrm>
            <a:off x="2218425" y="4091700"/>
            <a:ext cx="8547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 </a:t>
            </a: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layer</a:t>
            </a:r>
            <a:endParaRPr sz="8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74" name="Google Shape;774;p30"/>
          <p:cNvSpPr txBox="1"/>
          <p:nvPr/>
        </p:nvSpPr>
        <p:spPr>
          <a:xfrm>
            <a:off x="709050" y="4251375"/>
            <a:ext cx="8547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Input</a:t>
            </a:r>
            <a:endParaRPr sz="8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75" name="Google Shape;775;p30"/>
          <p:cNvSpPr txBox="1"/>
          <p:nvPr/>
        </p:nvSpPr>
        <p:spPr>
          <a:xfrm>
            <a:off x="3073125" y="4284800"/>
            <a:ext cx="8547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output</a:t>
            </a:r>
            <a:endParaRPr sz="8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aphicFrame>
        <p:nvGraphicFramePr>
          <p:cNvPr id="776" name="Google Shape;776;p30"/>
          <p:cNvGraphicFramePr/>
          <p:nvPr/>
        </p:nvGraphicFramePr>
        <p:xfrm>
          <a:off x="4127024" y="2014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{30F603C0-6DB3-4F8B-BE3F-252BB9657C03}</a:tableStyleId>
              </a:tblPr>
              <a:tblGrid>
                <a:gridCol w="914950"/>
                <a:gridCol w="732050"/>
                <a:gridCol w="1044900"/>
                <a:gridCol w="1009500"/>
              </a:tblGrid>
              <a:tr h="6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27EB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Num. units 1</a:t>
                      </a:r>
                      <a:endParaRPr b="1" sz="1200">
                        <a:solidFill>
                          <a:srgbClr val="F27EB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300</a:t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500</a:t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1000</a:t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Num. units 2</a:t>
                      </a:r>
                      <a:endParaRPr b="1" sz="1200">
                        <a:solidFill>
                          <a:srgbClr val="F27EB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250</a:t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500</a:t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1000</a:t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Dropout</a:t>
                      </a:r>
                      <a:endParaRPr b="1" sz="1200">
                        <a:solidFill>
                          <a:srgbClr val="F27EB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0.1</a:t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0.15</a:t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1.16</a:t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Learning rate</a:t>
                      </a:r>
                      <a:endParaRPr b="1" sz="120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0.001</a:t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0.0001</a:t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Optimizer</a:t>
                      </a:r>
                      <a:endParaRPr b="1" sz="120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sgd</a:t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adam</a:t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77" name="Google Shape;777;p30"/>
          <p:cNvCxnSpPr/>
          <p:nvPr/>
        </p:nvCxnSpPr>
        <p:spPr>
          <a:xfrm>
            <a:off x="5037825" y="2087950"/>
            <a:ext cx="0" cy="2393700"/>
          </a:xfrm>
          <a:prstGeom prst="straightConnector1">
            <a:avLst/>
          </a:prstGeom>
          <a:noFill/>
          <a:ln cap="flat" cmpd="sng" w="19050">
            <a:solidFill>
              <a:srgbClr val="559A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 txBox="1"/>
          <p:nvPr>
            <p:ph type="ctrTitle"/>
          </p:nvPr>
        </p:nvSpPr>
        <p:spPr>
          <a:xfrm>
            <a:off x="3581425" y="2603550"/>
            <a:ext cx="460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German </a:t>
            </a:r>
            <a:r>
              <a:rPr lang="en"/>
              <a:t>traffic</a:t>
            </a:r>
            <a:r>
              <a:rPr lang="en"/>
              <a:t> dataset</a:t>
            </a:r>
            <a:endParaRPr/>
          </a:p>
        </p:txBody>
      </p:sp>
      <p:sp>
        <p:nvSpPr>
          <p:cNvPr id="783" name="Google Shape;783;p31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784" name="Google Shape;784;p31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5" name="Google Shape;785;p31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1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7" name="Google Shape;787;p31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788" name="Google Shape;788;p3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31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914" name="Google Shape;914;p3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31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31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919" name="Google Shape;919;p3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31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2"/>
          <p:cNvSpPr txBox="1"/>
          <p:nvPr>
            <p:ph idx="8" type="title"/>
          </p:nvPr>
        </p:nvSpPr>
        <p:spPr>
          <a:xfrm>
            <a:off x="1054650" y="359300"/>
            <a:ext cx="56229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ARCHITECTURE</a:t>
            </a:r>
            <a:endParaRPr/>
          </a:p>
        </p:txBody>
      </p:sp>
      <p:sp>
        <p:nvSpPr>
          <p:cNvPr id="1050" name="Google Shape;1050;p32"/>
          <p:cNvSpPr/>
          <p:nvPr/>
        </p:nvSpPr>
        <p:spPr>
          <a:xfrm>
            <a:off x="7444800" y="-252675"/>
            <a:ext cx="3042300" cy="304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2"/>
          <p:cNvSpPr/>
          <p:nvPr/>
        </p:nvSpPr>
        <p:spPr>
          <a:xfrm>
            <a:off x="-1407825" y="2418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2" name="Google Shape;1052;p32"/>
          <p:cNvGrpSpPr/>
          <p:nvPr/>
        </p:nvGrpSpPr>
        <p:grpSpPr>
          <a:xfrm>
            <a:off x="8709741" y="1840799"/>
            <a:ext cx="1555638" cy="1555638"/>
            <a:chOff x="238125" y="2189800"/>
            <a:chExt cx="1119325" cy="1119325"/>
          </a:xfrm>
        </p:grpSpPr>
        <p:sp>
          <p:nvSpPr>
            <p:cNvPr id="1053" name="Google Shape;1053;p3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32"/>
          <p:cNvSpPr/>
          <p:nvPr/>
        </p:nvSpPr>
        <p:spPr>
          <a:xfrm>
            <a:off x="-390275" y="2103500"/>
            <a:ext cx="923686" cy="84187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2"/>
          <p:cNvSpPr/>
          <p:nvPr/>
        </p:nvSpPr>
        <p:spPr>
          <a:xfrm>
            <a:off x="205246" y="3088646"/>
            <a:ext cx="514765" cy="469241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2"/>
          <p:cNvSpPr/>
          <p:nvPr/>
        </p:nvSpPr>
        <p:spPr>
          <a:xfrm>
            <a:off x="2626523" y="1652748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2"/>
          <p:cNvSpPr/>
          <p:nvPr/>
        </p:nvSpPr>
        <p:spPr>
          <a:xfrm>
            <a:off x="2626523" y="3793395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2"/>
          <p:cNvSpPr/>
          <p:nvPr/>
        </p:nvSpPr>
        <p:spPr>
          <a:xfrm>
            <a:off x="2626523" y="2723071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2"/>
          <p:cNvSpPr/>
          <p:nvPr/>
        </p:nvSpPr>
        <p:spPr>
          <a:xfrm>
            <a:off x="3619078" y="2023589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2"/>
          <p:cNvSpPr/>
          <p:nvPr/>
        </p:nvSpPr>
        <p:spPr>
          <a:xfrm>
            <a:off x="3619078" y="2844217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2"/>
          <p:cNvSpPr/>
          <p:nvPr/>
        </p:nvSpPr>
        <p:spPr>
          <a:xfrm>
            <a:off x="3619078" y="3577455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2"/>
          <p:cNvSpPr/>
          <p:nvPr/>
        </p:nvSpPr>
        <p:spPr>
          <a:xfrm>
            <a:off x="4724248" y="2005858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2"/>
          <p:cNvSpPr/>
          <p:nvPr/>
        </p:nvSpPr>
        <p:spPr>
          <a:xfrm>
            <a:off x="4724248" y="2826485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2"/>
          <p:cNvSpPr/>
          <p:nvPr/>
        </p:nvSpPr>
        <p:spPr>
          <a:xfrm>
            <a:off x="4724248" y="3559724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6" name="Google Shape;1076;p32"/>
          <p:cNvCxnSpPr>
            <a:stCxn id="1070" idx="6"/>
            <a:endCxn id="1073" idx="2"/>
          </p:cNvCxnSpPr>
          <p:nvPr/>
        </p:nvCxnSpPr>
        <p:spPr>
          <a:xfrm flipH="1" rot="10800000">
            <a:off x="4113478" y="2253089"/>
            <a:ext cx="610800" cy="1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32"/>
          <p:cNvCxnSpPr>
            <a:stCxn id="1071" idx="6"/>
            <a:endCxn id="1074" idx="2"/>
          </p:cNvCxnSpPr>
          <p:nvPr/>
        </p:nvCxnSpPr>
        <p:spPr>
          <a:xfrm flipH="1" rot="10800000">
            <a:off x="4113478" y="3073717"/>
            <a:ext cx="610800" cy="1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32"/>
          <p:cNvCxnSpPr>
            <a:stCxn id="1072" idx="6"/>
            <a:endCxn id="1075" idx="2"/>
          </p:cNvCxnSpPr>
          <p:nvPr/>
        </p:nvCxnSpPr>
        <p:spPr>
          <a:xfrm flipH="1" rot="10800000">
            <a:off x="4113478" y="3806955"/>
            <a:ext cx="610800" cy="1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32"/>
          <p:cNvCxnSpPr>
            <a:stCxn id="1070" idx="6"/>
            <a:endCxn id="1074" idx="2"/>
          </p:cNvCxnSpPr>
          <p:nvPr/>
        </p:nvCxnSpPr>
        <p:spPr>
          <a:xfrm>
            <a:off x="4113478" y="2270789"/>
            <a:ext cx="610800" cy="80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0" name="Google Shape;1080;p32"/>
          <p:cNvCxnSpPr>
            <a:stCxn id="1072" idx="6"/>
            <a:endCxn id="1074" idx="2"/>
          </p:cNvCxnSpPr>
          <p:nvPr/>
        </p:nvCxnSpPr>
        <p:spPr>
          <a:xfrm flipH="1" rot="10800000">
            <a:off x="4113478" y="3073755"/>
            <a:ext cx="610800" cy="750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1" name="Google Shape;1081;p32"/>
          <p:cNvSpPr txBox="1"/>
          <p:nvPr/>
        </p:nvSpPr>
        <p:spPr>
          <a:xfrm>
            <a:off x="3264859" y="4459527"/>
            <a:ext cx="1202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 layer</a:t>
            </a:r>
            <a:endParaRPr sz="8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82" name="Google Shape;1082;p32"/>
          <p:cNvSpPr/>
          <p:nvPr/>
        </p:nvSpPr>
        <p:spPr>
          <a:xfrm>
            <a:off x="5857667" y="1712468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2"/>
          <p:cNvSpPr/>
          <p:nvPr/>
        </p:nvSpPr>
        <p:spPr>
          <a:xfrm>
            <a:off x="5857667" y="3853114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2"/>
          <p:cNvSpPr/>
          <p:nvPr/>
        </p:nvSpPr>
        <p:spPr>
          <a:xfrm>
            <a:off x="5857667" y="2782791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5" name="Google Shape;1085;p32"/>
          <p:cNvCxnSpPr>
            <a:stCxn id="1073" idx="6"/>
            <a:endCxn id="1082" idx="2"/>
          </p:cNvCxnSpPr>
          <p:nvPr/>
        </p:nvCxnSpPr>
        <p:spPr>
          <a:xfrm flipH="1" rot="10800000">
            <a:off x="5218648" y="1959658"/>
            <a:ext cx="639000" cy="293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32"/>
          <p:cNvCxnSpPr>
            <a:stCxn id="1073" idx="6"/>
            <a:endCxn id="1084" idx="2"/>
          </p:cNvCxnSpPr>
          <p:nvPr/>
        </p:nvCxnSpPr>
        <p:spPr>
          <a:xfrm>
            <a:off x="5218648" y="2253058"/>
            <a:ext cx="639000" cy="77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32"/>
          <p:cNvCxnSpPr>
            <a:stCxn id="1074" idx="6"/>
            <a:endCxn id="1084" idx="2"/>
          </p:cNvCxnSpPr>
          <p:nvPr/>
        </p:nvCxnSpPr>
        <p:spPr>
          <a:xfrm flipH="1" rot="10800000">
            <a:off x="5218648" y="3029885"/>
            <a:ext cx="639000" cy="4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32"/>
          <p:cNvCxnSpPr>
            <a:stCxn id="1074" idx="6"/>
            <a:endCxn id="1083" idx="2"/>
          </p:cNvCxnSpPr>
          <p:nvPr/>
        </p:nvCxnSpPr>
        <p:spPr>
          <a:xfrm>
            <a:off x="5218648" y="3073685"/>
            <a:ext cx="639000" cy="102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32"/>
          <p:cNvCxnSpPr>
            <a:stCxn id="1075" idx="6"/>
            <a:endCxn id="1084" idx="2"/>
          </p:cNvCxnSpPr>
          <p:nvPr/>
        </p:nvCxnSpPr>
        <p:spPr>
          <a:xfrm flipH="1" rot="10800000">
            <a:off x="5218648" y="3029924"/>
            <a:ext cx="639000" cy="77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32"/>
          <p:cNvCxnSpPr>
            <a:stCxn id="1075" idx="6"/>
            <a:endCxn id="1083" idx="2"/>
          </p:cNvCxnSpPr>
          <p:nvPr/>
        </p:nvCxnSpPr>
        <p:spPr>
          <a:xfrm>
            <a:off x="5218648" y="3806924"/>
            <a:ext cx="639000" cy="293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32"/>
          <p:cNvCxnSpPr>
            <a:stCxn id="1074" idx="6"/>
            <a:endCxn id="1082" idx="2"/>
          </p:cNvCxnSpPr>
          <p:nvPr/>
        </p:nvCxnSpPr>
        <p:spPr>
          <a:xfrm flipH="1" rot="10800000">
            <a:off x="5218648" y="1959785"/>
            <a:ext cx="639000" cy="111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2" name="Google Shape;1092;p32"/>
          <p:cNvCxnSpPr>
            <a:stCxn id="1067" idx="6"/>
            <a:endCxn id="1070" idx="2"/>
          </p:cNvCxnSpPr>
          <p:nvPr/>
        </p:nvCxnSpPr>
        <p:spPr>
          <a:xfrm>
            <a:off x="3120923" y="1899948"/>
            <a:ext cx="498300" cy="37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32"/>
          <p:cNvCxnSpPr>
            <a:stCxn id="1067" idx="6"/>
            <a:endCxn id="1071" idx="2"/>
          </p:cNvCxnSpPr>
          <p:nvPr/>
        </p:nvCxnSpPr>
        <p:spPr>
          <a:xfrm>
            <a:off x="3120923" y="1899948"/>
            <a:ext cx="498300" cy="119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32"/>
          <p:cNvCxnSpPr>
            <a:endCxn id="1071" idx="2"/>
          </p:cNvCxnSpPr>
          <p:nvPr/>
        </p:nvCxnSpPr>
        <p:spPr>
          <a:xfrm>
            <a:off x="3120778" y="3014317"/>
            <a:ext cx="498300" cy="7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5" name="Google Shape;1095;p32"/>
          <p:cNvCxnSpPr>
            <a:endCxn id="1072" idx="2"/>
          </p:cNvCxnSpPr>
          <p:nvPr/>
        </p:nvCxnSpPr>
        <p:spPr>
          <a:xfrm>
            <a:off x="3120778" y="3014355"/>
            <a:ext cx="498300" cy="81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6" name="Google Shape;1096;p32"/>
          <p:cNvCxnSpPr>
            <a:stCxn id="1068" idx="6"/>
            <a:endCxn id="1071" idx="2"/>
          </p:cNvCxnSpPr>
          <p:nvPr/>
        </p:nvCxnSpPr>
        <p:spPr>
          <a:xfrm flipH="1" rot="10800000">
            <a:off x="3120923" y="3091395"/>
            <a:ext cx="498300" cy="94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7" name="Google Shape;1097;p32"/>
          <p:cNvCxnSpPr>
            <a:stCxn id="1068" idx="6"/>
            <a:endCxn id="1072" idx="2"/>
          </p:cNvCxnSpPr>
          <p:nvPr/>
        </p:nvCxnSpPr>
        <p:spPr>
          <a:xfrm flipH="1" rot="10800000">
            <a:off x="3120923" y="3824595"/>
            <a:ext cx="498300" cy="21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8" name="Google Shape;1098;p32"/>
          <p:cNvCxnSpPr>
            <a:endCxn id="1070" idx="2"/>
          </p:cNvCxnSpPr>
          <p:nvPr/>
        </p:nvCxnSpPr>
        <p:spPr>
          <a:xfrm flipH="1" rot="10800000">
            <a:off x="3120778" y="2270789"/>
            <a:ext cx="498300" cy="743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32"/>
          <p:cNvCxnSpPr>
            <a:stCxn id="1071" idx="6"/>
            <a:endCxn id="1073" idx="2"/>
          </p:cNvCxnSpPr>
          <p:nvPr/>
        </p:nvCxnSpPr>
        <p:spPr>
          <a:xfrm flipH="1" rot="10800000">
            <a:off x="4113478" y="2252917"/>
            <a:ext cx="610800" cy="838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32"/>
          <p:cNvCxnSpPr>
            <a:stCxn id="1071" idx="6"/>
            <a:endCxn id="1075" idx="2"/>
          </p:cNvCxnSpPr>
          <p:nvPr/>
        </p:nvCxnSpPr>
        <p:spPr>
          <a:xfrm>
            <a:off x="4113478" y="3091417"/>
            <a:ext cx="610800" cy="715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32"/>
          <p:cNvSpPr txBox="1"/>
          <p:nvPr/>
        </p:nvSpPr>
        <p:spPr>
          <a:xfrm>
            <a:off x="4370013" y="4477259"/>
            <a:ext cx="1202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 layer</a:t>
            </a:r>
            <a:endParaRPr sz="8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02" name="Google Shape;1102;p32"/>
          <p:cNvSpPr txBox="1"/>
          <p:nvPr/>
        </p:nvSpPr>
        <p:spPr>
          <a:xfrm>
            <a:off x="2246025" y="4428162"/>
            <a:ext cx="1202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Input</a:t>
            </a:r>
            <a:endParaRPr sz="8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03" name="Google Shape;1103;p32"/>
          <p:cNvSpPr txBox="1"/>
          <p:nvPr/>
        </p:nvSpPr>
        <p:spPr>
          <a:xfrm>
            <a:off x="5572826" y="4475198"/>
            <a:ext cx="1202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output</a:t>
            </a:r>
            <a:endParaRPr sz="8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04" name="Google Shape;1104;p32"/>
          <p:cNvSpPr txBox="1"/>
          <p:nvPr/>
        </p:nvSpPr>
        <p:spPr>
          <a:xfrm>
            <a:off x="4370021" y="1032800"/>
            <a:ext cx="1202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250 </a:t>
            </a:r>
            <a:r>
              <a:rPr b="1" lang="en" sz="1200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neurons</a:t>
            </a:r>
            <a:endParaRPr b="1" sz="1200">
              <a:solidFill>
                <a:srgbClr val="F27EB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Tanh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Regularizer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Dropout 0.3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5" name="Google Shape;1105;p32"/>
          <p:cNvSpPr txBox="1"/>
          <p:nvPr/>
        </p:nvSpPr>
        <p:spPr>
          <a:xfrm>
            <a:off x="5503513" y="1090375"/>
            <a:ext cx="1202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43 </a:t>
            </a:r>
            <a:r>
              <a:rPr b="1" lang="en" sz="1200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neurons</a:t>
            </a:r>
            <a:endParaRPr b="1" sz="1200">
              <a:solidFill>
                <a:srgbClr val="F27EB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softmax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6" name="Google Shape;1106;p32"/>
          <p:cNvSpPr txBox="1"/>
          <p:nvPr/>
        </p:nvSpPr>
        <p:spPr>
          <a:xfrm>
            <a:off x="3264851" y="1047497"/>
            <a:ext cx="1202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350 </a:t>
            </a:r>
            <a:r>
              <a:rPr b="1" lang="en" sz="1200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neurons</a:t>
            </a:r>
            <a:endParaRPr b="1" sz="1200">
              <a:solidFill>
                <a:srgbClr val="F27EB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Tanh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Regularizer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Dropout 0.3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7" name="Google Shape;1107;p32"/>
          <p:cNvSpPr txBox="1"/>
          <p:nvPr/>
        </p:nvSpPr>
        <p:spPr>
          <a:xfrm>
            <a:off x="2246026" y="1090375"/>
            <a:ext cx="1202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relu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Dropout 0.1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8" name="Google Shape;1108;p32"/>
          <p:cNvSpPr txBox="1"/>
          <p:nvPr/>
        </p:nvSpPr>
        <p:spPr>
          <a:xfrm>
            <a:off x="7229125" y="4058900"/>
            <a:ext cx="16452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150 epochs</a:t>
            </a:r>
            <a:endParaRPr b="1">
              <a:solidFill>
                <a:srgbClr val="F27EB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SGD optimizer</a:t>
            </a:r>
            <a:endParaRPr b="1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Lr = 0.0001</a:t>
            </a:r>
            <a:endParaRPr b="1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3"/>
          <p:cNvSpPr/>
          <p:nvPr/>
        </p:nvSpPr>
        <p:spPr>
          <a:xfrm>
            <a:off x="1136400" y="1045575"/>
            <a:ext cx="7198200" cy="2671500"/>
          </a:xfrm>
          <a:prstGeom prst="roundRect">
            <a:avLst>
              <a:gd fmla="val 796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3"/>
          <p:cNvSpPr txBox="1"/>
          <p:nvPr>
            <p:ph type="title"/>
          </p:nvPr>
        </p:nvSpPr>
        <p:spPr>
          <a:xfrm>
            <a:off x="1030324" y="349775"/>
            <a:ext cx="427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 sz="3000"/>
          </a:p>
        </p:txBody>
      </p:sp>
      <p:sp>
        <p:nvSpPr>
          <p:cNvPr id="1115" name="Google Shape;1115;p33"/>
          <p:cNvSpPr/>
          <p:nvPr/>
        </p:nvSpPr>
        <p:spPr>
          <a:xfrm>
            <a:off x="6882825" y="-1440050"/>
            <a:ext cx="2531700" cy="2531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3"/>
          <p:cNvSpPr/>
          <p:nvPr/>
        </p:nvSpPr>
        <p:spPr>
          <a:xfrm>
            <a:off x="-1617375" y="35074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7" name="Google Shape;1117;p33"/>
          <p:cNvGrpSpPr/>
          <p:nvPr/>
        </p:nvGrpSpPr>
        <p:grpSpPr>
          <a:xfrm>
            <a:off x="-549825" y="3055000"/>
            <a:ext cx="1119325" cy="1119325"/>
            <a:chOff x="238125" y="2189800"/>
            <a:chExt cx="1119325" cy="1119325"/>
          </a:xfrm>
        </p:grpSpPr>
        <p:sp>
          <p:nvSpPr>
            <p:cNvPr id="1118" name="Google Shape;1118;p3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33"/>
          <p:cNvSpPr/>
          <p:nvPr/>
        </p:nvSpPr>
        <p:spPr>
          <a:xfrm>
            <a:off x="8680925" y="-94037"/>
            <a:ext cx="697250" cy="693200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3"/>
          <p:cNvSpPr/>
          <p:nvPr/>
        </p:nvSpPr>
        <p:spPr>
          <a:xfrm>
            <a:off x="8717275" y="-57662"/>
            <a:ext cx="697250" cy="693175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3"/>
          <p:cNvSpPr/>
          <p:nvPr/>
        </p:nvSpPr>
        <p:spPr>
          <a:xfrm>
            <a:off x="8753625" y="-21312"/>
            <a:ext cx="697275" cy="693200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3" name="Google Shape;113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525" y="1213672"/>
            <a:ext cx="3319475" cy="239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325" y="1201163"/>
            <a:ext cx="3319474" cy="24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33"/>
          <p:cNvSpPr txBox="1"/>
          <p:nvPr/>
        </p:nvSpPr>
        <p:spPr>
          <a:xfrm>
            <a:off x="1512750" y="4004875"/>
            <a:ext cx="29082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Accuracy: 0.8975 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6" name="Google Shape;1136;p33"/>
          <p:cNvSpPr txBox="1"/>
          <p:nvPr/>
        </p:nvSpPr>
        <p:spPr>
          <a:xfrm>
            <a:off x="4991963" y="4004875"/>
            <a:ext cx="29082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Loss</a:t>
            </a: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: 2.2976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4"/>
          <p:cNvSpPr txBox="1"/>
          <p:nvPr>
            <p:ph type="ctrTitle"/>
          </p:nvPr>
        </p:nvSpPr>
        <p:spPr>
          <a:xfrm>
            <a:off x="3581425" y="2603550"/>
            <a:ext cx="460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CIFAR 100 dataset</a:t>
            </a:r>
            <a:endParaRPr/>
          </a:p>
        </p:txBody>
      </p:sp>
      <p:sp>
        <p:nvSpPr>
          <p:cNvPr id="1142" name="Google Shape;1142;p34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143" name="Google Shape;1143;p34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" name="Google Shape;1144;p34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4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6" name="Google Shape;1146;p34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1147" name="Google Shape;1147;p3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2" name="Google Shape;1272;p34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1273" name="Google Shape;1273;p34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6" name="Google Shape;1276;p34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7" name="Google Shape;1277;p34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1278" name="Google Shape;1278;p3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3" name="Google Shape;1403;p34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5"/>
          <p:cNvSpPr txBox="1"/>
          <p:nvPr>
            <p:ph idx="8" type="title"/>
          </p:nvPr>
        </p:nvSpPr>
        <p:spPr>
          <a:xfrm>
            <a:off x="1054650" y="359300"/>
            <a:ext cx="56229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ARCHITECTURE</a:t>
            </a:r>
            <a:endParaRPr/>
          </a:p>
        </p:txBody>
      </p:sp>
      <p:sp>
        <p:nvSpPr>
          <p:cNvPr id="1409" name="Google Shape;1409;p35"/>
          <p:cNvSpPr/>
          <p:nvPr/>
        </p:nvSpPr>
        <p:spPr>
          <a:xfrm>
            <a:off x="7444800" y="-252675"/>
            <a:ext cx="3042300" cy="304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35"/>
          <p:cNvSpPr/>
          <p:nvPr/>
        </p:nvSpPr>
        <p:spPr>
          <a:xfrm>
            <a:off x="-1407825" y="2418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1" name="Google Shape;1411;p35"/>
          <p:cNvGrpSpPr/>
          <p:nvPr/>
        </p:nvGrpSpPr>
        <p:grpSpPr>
          <a:xfrm>
            <a:off x="8709741" y="1840799"/>
            <a:ext cx="1555638" cy="1555638"/>
            <a:chOff x="238125" y="2189800"/>
            <a:chExt cx="1119325" cy="1119325"/>
          </a:xfrm>
        </p:grpSpPr>
        <p:sp>
          <p:nvSpPr>
            <p:cNvPr id="1412" name="Google Shape;1412;p3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4" name="Google Shape;1424;p35"/>
          <p:cNvSpPr/>
          <p:nvPr/>
        </p:nvSpPr>
        <p:spPr>
          <a:xfrm>
            <a:off x="-390275" y="2103500"/>
            <a:ext cx="923686" cy="84187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5"/>
          <p:cNvSpPr/>
          <p:nvPr/>
        </p:nvSpPr>
        <p:spPr>
          <a:xfrm>
            <a:off x="205246" y="3088646"/>
            <a:ext cx="514765" cy="469241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35"/>
          <p:cNvSpPr/>
          <p:nvPr/>
        </p:nvSpPr>
        <p:spPr>
          <a:xfrm>
            <a:off x="1689573" y="1574523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5"/>
          <p:cNvSpPr/>
          <p:nvPr/>
        </p:nvSpPr>
        <p:spPr>
          <a:xfrm>
            <a:off x="1689573" y="3715170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5"/>
          <p:cNvSpPr/>
          <p:nvPr/>
        </p:nvSpPr>
        <p:spPr>
          <a:xfrm>
            <a:off x="1689573" y="2644846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5"/>
          <p:cNvSpPr/>
          <p:nvPr/>
        </p:nvSpPr>
        <p:spPr>
          <a:xfrm>
            <a:off x="2682128" y="1945364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5"/>
          <p:cNvSpPr/>
          <p:nvPr/>
        </p:nvSpPr>
        <p:spPr>
          <a:xfrm>
            <a:off x="2682128" y="2765992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5"/>
          <p:cNvSpPr/>
          <p:nvPr/>
        </p:nvSpPr>
        <p:spPr>
          <a:xfrm>
            <a:off x="2682128" y="3499230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35"/>
          <p:cNvSpPr/>
          <p:nvPr/>
        </p:nvSpPr>
        <p:spPr>
          <a:xfrm>
            <a:off x="3787298" y="1927633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35"/>
          <p:cNvSpPr/>
          <p:nvPr/>
        </p:nvSpPr>
        <p:spPr>
          <a:xfrm>
            <a:off x="3787298" y="2748260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35"/>
          <p:cNvSpPr/>
          <p:nvPr/>
        </p:nvSpPr>
        <p:spPr>
          <a:xfrm>
            <a:off x="3787298" y="3481499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5" name="Google Shape;1435;p35"/>
          <p:cNvCxnSpPr>
            <a:stCxn id="1429" idx="6"/>
            <a:endCxn id="1432" idx="2"/>
          </p:cNvCxnSpPr>
          <p:nvPr/>
        </p:nvCxnSpPr>
        <p:spPr>
          <a:xfrm flipH="1" rot="10800000">
            <a:off x="3176528" y="2174864"/>
            <a:ext cx="610800" cy="1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6" name="Google Shape;1436;p35"/>
          <p:cNvCxnSpPr>
            <a:stCxn id="1430" idx="6"/>
            <a:endCxn id="1433" idx="2"/>
          </p:cNvCxnSpPr>
          <p:nvPr/>
        </p:nvCxnSpPr>
        <p:spPr>
          <a:xfrm flipH="1" rot="10800000">
            <a:off x="3176528" y="2995492"/>
            <a:ext cx="610800" cy="1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7" name="Google Shape;1437;p35"/>
          <p:cNvCxnSpPr>
            <a:stCxn id="1431" idx="6"/>
            <a:endCxn id="1434" idx="2"/>
          </p:cNvCxnSpPr>
          <p:nvPr/>
        </p:nvCxnSpPr>
        <p:spPr>
          <a:xfrm flipH="1" rot="10800000">
            <a:off x="3176528" y="3728730"/>
            <a:ext cx="610800" cy="1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8" name="Google Shape;1438;p35"/>
          <p:cNvCxnSpPr>
            <a:stCxn id="1429" idx="6"/>
            <a:endCxn id="1433" idx="2"/>
          </p:cNvCxnSpPr>
          <p:nvPr/>
        </p:nvCxnSpPr>
        <p:spPr>
          <a:xfrm>
            <a:off x="3176528" y="2192564"/>
            <a:ext cx="610800" cy="80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9" name="Google Shape;1439;p35"/>
          <p:cNvCxnSpPr>
            <a:stCxn id="1431" idx="6"/>
            <a:endCxn id="1433" idx="2"/>
          </p:cNvCxnSpPr>
          <p:nvPr/>
        </p:nvCxnSpPr>
        <p:spPr>
          <a:xfrm flipH="1" rot="10800000">
            <a:off x="3176528" y="2995530"/>
            <a:ext cx="610800" cy="750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0" name="Google Shape;1440;p35"/>
          <p:cNvSpPr txBox="1"/>
          <p:nvPr/>
        </p:nvSpPr>
        <p:spPr>
          <a:xfrm>
            <a:off x="2327909" y="4381302"/>
            <a:ext cx="1202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 layer</a:t>
            </a:r>
            <a:endParaRPr sz="8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41" name="Google Shape;1441;p35"/>
          <p:cNvSpPr/>
          <p:nvPr/>
        </p:nvSpPr>
        <p:spPr>
          <a:xfrm>
            <a:off x="6039767" y="1656968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5"/>
          <p:cNvSpPr/>
          <p:nvPr/>
        </p:nvSpPr>
        <p:spPr>
          <a:xfrm>
            <a:off x="6039767" y="3797614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5"/>
          <p:cNvSpPr/>
          <p:nvPr/>
        </p:nvSpPr>
        <p:spPr>
          <a:xfrm>
            <a:off x="6039767" y="2727291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4" name="Google Shape;1444;p35"/>
          <p:cNvCxnSpPr>
            <a:stCxn id="1432" idx="6"/>
            <a:endCxn id="1441" idx="2"/>
          </p:cNvCxnSpPr>
          <p:nvPr/>
        </p:nvCxnSpPr>
        <p:spPr>
          <a:xfrm flipH="1" rot="10800000">
            <a:off x="4281698" y="1904233"/>
            <a:ext cx="1758000" cy="27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35"/>
          <p:cNvCxnSpPr>
            <a:stCxn id="1432" idx="6"/>
            <a:endCxn id="1443" idx="2"/>
          </p:cNvCxnSpPr>
          <p:nvPr/>
        </p:nvCxnSpPr>
        <p:spPr>
          <a:xfrm>
            <a:off x="4281698" y="2174833"/>
            <a:ext cx="1758000" cy="799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35"/>
          <p:cNvCxnSpPr>
            <a:stCxn id="1433" idx="6"/>
            <a:endCxn id="1443" idx="2"/>
          </p:cNvCxnSpPr>
          <p:nvPr/>
        </p:nvCxnSpPr>
        <p:spPr>
          <a:xfrm flipH="1" rot="10800000">
            <a:off x="4281698" y="2974460"/>
            <a:ext cx="1758000" cy="21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7" name="Google Shape;1447;p35"/>
          <p:cNvCxnSpPr>
            <a:stCxn id="1433" idx="6"/>
            <a:endCxn id="1442" idx="2"/>
          </p:cNvCxnSpPr>
          <p:nvPr/>
        </p:nvCxnSpPr>
        <p:spPr>
          <a:xfrm>
            <a:off x="4281698" y="2995460"/>
            <a:ext cx="1758000" cy="104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8" name="Google Shape;1448;p35"/>
          <p:cNvCxnSpPr>
            <a:stCxn id="1434" idx="6"/>
            <a:endCxn id="1443" idx="2"/>
          </p:cNvCxnSpPr>
          <p:nvPr/>
        </p:nvCxnSpPr>
        <p:spPr>
          <a:xfrm flipH="1" rot="10800000">
            <a:off x="4281698" y="2974499"/>
            <a:ext cx="1758000" cy="75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35"/>
          <p:cNvCxnSpPr>
            <a:stCxn id="1434" idx="6"/>
            <a:endCxn id="1442" idx="2"/>
          </p:cNvCxnSpPr>
          <p:nvPr/>
        </p:nvCxnSpPr>
        <p:spPr>
          <a:xfrm>
            <a:off x="4281698" y="3728699"/>
            <a:ext cx="1758000" cy="31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0" name="Google Shape;1450;p35"/>
          <p:cNvCxnSpPr>
            <a:stCxn id="1433" idx="6"/>
            <a:endCxn id="1441" idx="2"/>
          </p:cNvCxnSpPr>
          <p:nvPr/>
        </p:nvCxnSpPr>
        <p:spPr>
          <a:xfrm flipH="1" rot="10800000">
            <a:off x="4281698" y="1904060"/>
            <a:ext cx="1758000" cy="109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1" name="Google Shape;1451;p35"/>
          <p:cNvCxnSpPr>
            <a:stCxn id="1426" idx="6"/>
            <a:endCxn id="1429" idx="2"/>
          </p:cNvCxnSpPr>
          <p:nvPr/>
        </p:nvCxnSpPr>
        <p:spPr>
          <a:xfrm>
            <a:off x="2183973" y="1821723"/>
            <a:ext cx="498300" cy="37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35"/>
          <p:cNvCxnSpPr>
            <a:stCxn id="1426" idx="6"/>
            <a:endCxn id="1430" idx="2"/>
          </p:cNvCxnSpPr>
          <p:nvPr/>
        </p:nvCxnSpPr>
        <p:spPr>
          <a:xfrm>
            <a:off x="2183973" y="1821723"/>
            <a:ext cx="498300" cy="119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35"/>
          <p:cNvCxnSpPr>
            <a:endCxn id="1430" idx="2"/>
          </p:cNvCxnSpPr>
          <p:nvPr/>
        </p:nvCxnSpPr>
        <p:spPr>
          <a:xfrm>
            <a:off x="2183828" y="2936092"/>
            <a:ext cx="498300" cy="7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4" name="Google Shape;1454;p35"/>
          <p:cNvCxnSpPr>
            <a:endCxn id="1431" idx="2"/>
          </p:cNvCxnSpPr>
          <p:nvPr/>
        </p:nvCxnSpPr>
        <p:spPr>
          <a:xfrm>
            <a:off x="2183828" y="2936130"/>
            <a:ext cx="498300" cy="81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5" name="Google Shape;1455;p35"/>
          <p:cNvCxnSpPr>
            <a:stCxn id="1427" idx="6"/>
            <a:endCxn id="1430" idx="2"/>
          </p:cNvCxnSpPr>
          <p:nvPr/>
        </p:nvCxnSpPr>
        <p:spPr>
          <a:xfrm flipH="1" rot="10800000">
            <a:off x="2183973" y="3013170"/>
            <a:ext cx="498300" cy="94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35"/>
          <p:cNvCxnSpPr>
            <a:stCxn id="1427" idx="6"/>
            <a:endCxn id="1431" idx="2"/>
          </p:cNvCxnSpPr>
          <p:nvPr/>
        </p:nvCxnSpPr>
        <p:spPr>
          <a:xfrm flipH="1" rot="10800000">
            <a:off x="2183973" y="3746370"/>
            <a:ext cx="498300" cy="21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35"/>
          <p:cNvCxnSpPr>
            <a:endCxn id="1429" idx="2"/>
          </p:cNvCxnSpPr>
          <p:nvPr/>
        </p:nvCxnSpPr>
        <p:spPr>
          <a:xfrm flipH="1" rot="10800000">
            <a:off x="2183828" y="2192564"/>
            <a:ext cx="498300" cy="743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35"/>
          <p:cNvCxnSpPr>
            <a:stCxn id="1430" idx="6"/>
            <a:endCxn id="1432" idx="2"/>
          </p:cNvCxnSpPr>
          <p:nvPr/>
        </p:nvCxnSpPr>
        <p:spPr>
          <a:xfrm flipH="1" rot="10800000">
            <a:off x="3176528" y="2174692"/>
            <a:ext cx="610800" cy="838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9" name="Google Shape;1459;p35"/>
          <p:cNvCxnSpPr>
            <a:stCxn id="1430" idx="6"/>
            <a:endCxn id="1434" idx="2"/>
          </p:cNvCxnSpPr>
          <p:nvPr/>
        </p:nvCxnSpPr>
        <p:spPr>
          <a:xfrm>
            <a:off x="3176528" y="3013192"/>
            <a:ext cx="610800" cy="715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0" name="Google Shape;1460;p35"/>
          <p:cNvSpPr txBox="1"/>
          <p:nvPr/>
        </p:nvSpPr>
        <p:spPr>
          <a:xfrm>
            <a:off x="3433063" y="4399034"/>
            <a:ext cx="1202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 layer</a:t>
            </a:r>
            <a:endParaRPr sz="8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61" name="Google Shape;1461;p35"/>
          <p:cNvSpPr txBox="1"/>
          <p:nvPr/>
        </p:nvSpPr>
        <p:spPr>
          <a:xfrm>
            <a:off x="1309075" y="4349937"/>
            <a:ext cx="1202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Input</a:t>
            </a:r>
            <a:endParaRPr sz="8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62" name="Google Shape;1462;p35"/>
          <p:cNvSpPr txBox="1"/>
          <p:nvPr/>
        </p:nvSpPr>
        <p:spPr>
          <a:xfrm>
            <a:off x="5637001" y="4419723"/>
            <a:ext cx="1202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output</a:t>
            </a:r>
            <a:endParaRPr sz="8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63" name="Google Shape;1463;p35"/>
          <p:cNvSpPr txBox="1"/>
          <p:nvPr/>
        </p:nvSpPr>
        <p:spPr>
          <a:xfrm>
            <a:off x="3433071" y="1106975"/>
            <a:ext cx="1202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1024 </a:t>
            </a:r>
            <a:r>
              <a:rPr b="1" lang="en" sz="1200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neurons</a:t>
            </a:r>
            <a:endParaRPr b="1" sz="1200">
              <a:solidFill>
                <a:srgbClr val="F27EB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Tanh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Dropout 0.2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4" name="Google Shape;1464;p35"/>
          <p:cNvSpPr txBox="1"/>
          <p:nvPr/>
        </p:nvSpPr>
        <p:spPr>
          <a:xfrm>
            <a:off x="5685613" y="1034875"/>
            <a:ext cx="1202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43 neurons</a:t>
            </a:r>
            <a:endParaRPr b="1" sz="1200">
              <a:solidFill>
                <a:srgbClr val="F27EB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softmax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5" name="Google Shape;1465;p35"/>
          <p:cNvSpPr txBox="1"/>
          <p:nvPr/>
        </p:nvSpPr>
        <p:spPr>
          <a:xfrm>
            <a:off x="2327901" y="1121672"/>
            <a:ext cx="1202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512 </a:t>
            </a:r>
            <a:r>
              <a:rPr b="1" lang="en" sz="1200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neurons</a:t>
            </a:r>
            <a:endParaRPr b="1" sz="1200">
              <a:solidFill>
                <a:srgbClr val="F27EB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relu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Dropout 0.2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6" name="Google Shape;1466;p35"/>
          <p:cNvSpPr txBox="1"/>
          <p:nvPr/>
        </p:nvSpPr>
        <p:spPr>
          <a:xfrm>
            <a:off x="1309076" y="1012150"/>
            <a:ext cx="1202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relu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Dropout 0.2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7" name="Google Shape;1467;p35"/>
          <p:cNvSpPr txBox="1"/>
          <p:nvPr/>
        </p:nvSpPr>
        <p:spPr>
          <a:xfrm>
            <a:off x="7239125" y="4208800"/>
            <a:ext cx="16452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r>
              <a:rPr b="1" lang="en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0 epochs</a:t>
            </a:r>
            <a:endParaRPr b="1">
              <a:solidFill>
                <a:srgbClr val="F27EB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SGD optimizer</a:t>
            </a:r>
            <a:endParaRPr b="1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8" name="Google Shape;1468;p35"/>
          <p:cNvSpPr/>
          <p:nvPr/>
        </p:nvSpPr>
        <p:spPr>
          <a:xfrm>
            <a:off x="4909560" y="1919733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35"/>
          <p:cNvSpPr/>
          <p:nvPr/>
        </p:nvSpPr>
        <p:spPr>
          <a:xfrm>
            <a:off x="4892485" y="2756685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35"/>
          <p:cNvSpPr/>
          <p:nvPr/>
        </p:nvSpPr>
        <p:spPr>
          <a:xfrm>
            <a:off x="4913548" y="3529774"/>
            <a:ext cx="494400" cy="49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1" name="Google Shape;1471;p35"/>
          <p:cNvCxnSpPr>
            <a:stCxn id="1432" idx="6"/>
            <a:endCxn id="1468" idx="2"/>
          </p:cNvCxnSpPr>
          <p:nvPr/>
        </p:nvCxnSpPr>
        <p:spPr>
          <a:xfrm flipH="1" rot="10800000">
            <a:off x="4281698" y="2167033"/>
            <a:ext cx="627900" cy="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2" name="Google Shape;1472;p35"/>
          <p:cNvCxnSpPr>
            <a:stCxn id="1433" idx="6"/>
            <a:endCxn id="1469" idx="2"/>
          </p:cNvCxnSpPr>
          <p:nvPr/>
        </p:nvCxnSpPr>
        <p:spPr>
          <a:xfrm>
            <a:off x="4281698" y="2995460"/>
            <a:ext cx="610800" cy="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3" name="Google Shape;1473;p35"/>
          <p:cNvCxnSpPr>
            <a:stCxn id="1434" idx="6"/>
          </p:cNvCxnSpPr>
          <p:nvPr/>
        </p:nvCxnSpPr>
        <p:spPr>
          <a:xfrm>
            <a:off x="4281698" y="3728699"/>
            <a:ext cx="778200" cy="18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4" name="Google Shape;1474;p35"/>
          <p:cNvCxnSpPr>
            <a:stCxn id="1432" idx="6"/>
            <a:endCxn id="1469" idx="2"/>
          </p:cNvCxnSpPr>
          <p:nvPr/>
        </p:nvCxnSpPr>
        <p:spPr>
          <a:xfrm>
            <a:off x="4281698" y="2174833"/>
            <a:ext cx="610800" cy="82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5" name="Google Shape;1475;p35"/>
          <p:cNvCxnSpPr>
            <a:stCxn id="1434" idx="6"/>
            <a:endCxn id="1469" idx="2"/>
          </p:cNvCxnSpPr>
          <p:nvPr/>
        </p:nvCxnSpPr>
        <p:spPr>
          <a:xfrm flipH="1" rot="10800000">
            <a:off x="4281698" y="3003899"/>
            <a:ext cx="610800" cy="72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6" name="Google Shape;1476;p35"/>
          <p:cNvCxnSpPr>
            <a:stCxn id="1433" idx="6"/>
            <a:endCxn id="1468" idx="2"/>
          </p:cNvCxnSpPr>
          <p:nvPr/>
        </p:nvCxnSpPr>
        <p:spPr>
          <a:xfrm flipH="1" rot="10800000">
            <a:off x="4281698" y="2166860"/>
            <a:ext cx="627900" cy="82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7" name="Google Shape;1477;p35"/>
          <p:cNvCxnSpPr>
            <a:stCxn id="1433" idx="6"/>
          </p:cNvCxnSpPr>
          <p:nvPr/>
        </p:nvCxnSpPr>
        <p:spPr>
          <a:xfrm>
            <a:off x="4281698" y="2995460"/>
            <a:ext cx="778200" cy="91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8" name="Google Shape;1478;p35"/>
          <p:cNvSpPr txBox="1"/>
          <p:nvPr/>
        </p:nvSpPr>
        <p:spPr>
          <a:xfrm>
            <a:off x="4635784" y="1133400"/>
            <a:ext cx="1202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7EB2"/>
                </a:solidFill>
                <a:latin typeface="Raleway"/>
                <a:ea typeface="Raleway"/>
                <a:cs typeface="Raleway"/>
                <a:sym typeface="Raleway"/>
              </a:rPr>
              <a:t>512 neurons</a:t>
            </a:r>
            <a:endParaRPr b="1" sz="1200">
              <a:solidFill>
                <a:srgbClr val="F27EB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relu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7E7EF"/>
                </a:solidFill>
                <a:latin typeface="Raleway"/>
                <a:ea typeface="Raleway"/>
                <a:cs typeface="Raleway"/>
                <a:sym typeface="Raleway"/>
              </a:rPr>
              <a:t>Dropout 0.2</a:t>
            </a:r>
            <a:endParaRPr b="1" sz="1200">
              <a:solidFill>
                <a:srgbClr val="D7E7E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9" name="Google Shape;1479;p35"/>
          <p:cNvSpPr txBox="1"/>
          <p:nvPr/>
        </p:nvSpPr>
        <p:spPr>
          <a:xfrm>
            <a:off x="4555388" y="4390834"/>
            <a:ext cx="1202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 </a:t>
            </a:r>
            <a:r>
              <a:rPr lang="en" sz="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layer</a:t>
            </a:r>
            <a:endParaRPr sz="8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F27EB2"/>
      </a:accent1>
      <a:accent2>
        <a:srgbClr val="559ABA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