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67" r:id="rId11"/>
    <p:sldId id="268" r:id="rId12"/>
    <p:sldId id="273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ciu" initials="CB" lastIdx="4" clrIdx="0">
    <p:extLst>
      <p:ext uri="{19B8F6BF-5375-455C-9EA6-DF929625EA0E}">
        <p15:presenceInfo xmlns:p15="http://schemas.microsoft.com/office/powerpoint/2012/main" userId="ab62b0f143498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79DD93"/>
    <a:srgbClr val="EF90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9492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1068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12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80187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10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1343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4551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41894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19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6264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93353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1647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360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7836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46782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8140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60DF-1E85-4073-99DC-50920EEE0EAE}" type="datetimeFigureOut">
              <a:rPr lang="en-UM" smtClean="0"/>
              <a:t>7/1/2024</a:t>
            </a:fld>
            <a:endParaRPr lang="en-U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D0D84-2865-4629-977E-DFC0E0D5EF26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2538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D555-7CEF-BB6A-8136-7FE0CB15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</a:t>
            </a:r>
            <a:endParaRPr lang="en-U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6E6B-DFF5-3DB8-1ADC-9FFBBA1D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Baciu Cristian </a:t>
            </a:r>
            <a:r>
              <a:rPr lang="en-US" dirty="0" err="1"/>
              <a:t>Costel</a:t>
            </a:r>
            <a:r>
              <a:rPr lang="en-US" dirty="0"/>
              <a:t> </a:t>
            </a:r>
          </a:p>
          <a:p>
            <a:r>
              <a:rPr lang="en-US" dirty="0"/>
              <a:t>31.07.2024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7677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336-2266-91B7-41DE-E96D400B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3" y="208120"/>
            <a:ext cx="8786812" cy="465421"/>
          </a:xfrm>
        </p:spPr>
        <p:txBody>
          <a:bodyPr>
            <a:normAutofit/>
          </a:bodyPr>
          <a:lstStyle/>
          <a:p>
            <a:r>
              <a:rPr lang="ro-RO" sz="2000" dirty="0"/>
              <a:t>				</a:t>
            </a:r>
            <a:r>
              <a:rPr lang="en-US" sz="2000" dirty="0"/>
              <a:t>	</a:t>
            </a:r>
            <a:r>
              <a:rPr lang="en-US" sz="2400" dirty="0" err="1"/>
              <a:t>Traceeability</a:t>
            </a:r>
            <a:r>
              <a:rPr lang="en-US" sz="2400" dirty="0"/>
              <a:t> matrix</a:t>
            </a:r>
            <a:endParaRPr lang="en-UM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D0F89B-D045-754C-8367-12E56C6C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1244600"/>
            <a:ext cx="9110134" cy="32326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00670-F1F6-8DC2-54EA-E50E9AE305E1}"/>
              </a:ext>
            </a:extLst>
          </p:cNvPr>
          <p:cNvSpPr txBox="1"/>
          <p:nvPr/>
        </p:nvSpPr>
        <p:spPr>
          <a:xfrm>
            <a:off x="84666" y="748381"/>
            <a:ext cx="135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Matricea</a:t>
            </a:r>
            <a:endParaRPr lang="en-UM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F9758-78EC-F192-A286-8319546A7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36" y="4646560"/>
            <a:ext cx="3362148" cy="1940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CB7B3-C0AB-B2CF-6D87-BD82B9E2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1" y="4646560"/>
            <a:ext cx="4174067" cy="19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1191-67F6-DD62-6AF7-96FBD827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81" y="84667"/>
            <a:ext cx="5369837" cy="1320800"/>
          </a:xfrm>
        </p:spPr>
        <p:txBody>
          <a:bodyPr>
            <a:noAutofit/>
          </a:bodyPr>
          <a:lstStyle/>
          <a:p>
            <a:r>
              <a:rPr lang="en-US" sz="2400" dirty="0" err="1"/>
              <a:t>Raportul</a:t>
            </a:r>
            <a:r>
              <a:rPr lang="en-US" sz="2400" dirty="0"/>
              <a:t> </a:t>
            </a:r>
            <a:r>
              <a:rPr lang="en-US" sz="2400" dirty="0" err="1"/>
              <a:t>generat</a:t>
            </a:r>
            <a:r>
              <a:rPr lang="en-US" sz="2400" dirty="0"/>
              <a:t> din </a:t>
            </a:r>
            <a:r>
              <a:rPr lang="en-US" sz="2400" dirty="0" err="1"/>
              <a:t>aplicatia</a:t>
            </a:r>
            <a:r>
              <a:rPr lang="en-US" sz="2400" dirty="0"/>
              <a:t> Jira: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		</a:t>
            </a:r>
            <a:endParaRPr lang="en-UM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C20F0-673B-7708-8E71-B7EDBCE92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3" y="1341105"/>
            <a:ext cx="10715631" cy="44001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B444D-6D91-4BB1-350E-8677E4C58DA5}"/>
              </a:ext>
            </a:extLst>
          </p:cNvPr>
          <p:cNvSpPr txBox="1"/>
          <p:nvPr/>
        </p:nvSpPr>
        <p:spPr>
          <a:xfrm>
            <a:off x="0" y="745067"/>
            <a:ext cx="1689363" cy="3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Dashboards</a:t>
            </a:r>
            <a:endParaRPr lang="en-U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DDA5-A98F-75F5-912E-8DA51F7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68867"/>
          </a:xfrm>
        </p:spPr>
        <p:txBody>
          <a:bodyPr>
            <a:normAutofit/>
          </a:bodyPr>
          <a:lstStyle/>
          <a:p>
            <a:r>
              <a:rPr lang="en-US" dirty="0"/>
              <a:t>						</a:t>
            </a:r>
            <a:endParaRPr lang="en-UM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8F3DE1-D1EE-CCE6-F902-8E01D0611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35764"/>
              </p:ext>
            </p:extLst>
          </p:nvPr>
        </p:nvGraphicFramePr>
        <p:xfrm>
          <a:off x="7975600" y="3719883"/>
          <a:ext cx="4017433" cy="227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69">
                  <a:extLst>
                    <a:ext uri="{9D8B030D-6E8A-4147-A177-3AD203B41FA5}">
                      <a16:colId xmlns:a16="http://schemas.microsoft.com/office/drawing/2014/main" val="809299299"/>
                    </a:ext>
                  </a:extLst>
                </a:gridCol>
                <a:gridCol w="2863064">
                  <a:extLst>
                    <a:ext uri="{9D8B030D-6E8A-4147-A177-3AD203B41FA5}">
                      <a16:colId xmlns:a16="http://schemas.microsoft.com/office/drawing/2014/main" val="2887262766"/>
                    </a:ext>
                  </a:extLst>
                </a:gridCol>
              </a:tblGrid>
              <a:tr h="378742">
                <a:tc>
                  <a:txBody>
                    <a:bodyPr/>
                    <a:lstStyle/>
                    <a:p>
                      <a:r>
                        <a:rPr lang="en-US" dirty="0" err="1"/>
                        <a:t>Culoare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Semnificatie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53759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foarte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redusa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48762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redusa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97874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13219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Severitate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ridicata</a:t>
                      </a:r>
                      <a:endParaRPr lang="en-UM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8904"/>
                  </a:ext>
                </a:extLst>
              </a:tr>
              <a:tr h="378742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Severitate</a:t>
                      </a:r>
                      <a:r>
                        <a:rPr lang="en-US" sz="1200" dirty="0"/>
                        <a:t> extrema</a:t>
                      </a:r>
                      <a:endParaRPr lang="en-U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2269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BA0206D-EDE4-9C5A-478E-C688944A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36006"/>
              </p:ext>
            </p:extLst>
          </p:nvPr>
        </p:nvGraphicFramePr>
        <p:xfrm>
          <a:off x="1909234" y="411480"/>
          <a:ext cx="9821332" cy="291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33">
                  <a:extLst>
                    <a:ext uri="{9D8B030D-6E8A-4147-A177-3AD203B41FA5}">
                      <a16:colId xmlns:a16="http://schemas.microsoft.com/office/drawing/2014/main" val="4017390582"/>
                    </a:ext>
                  </a:extLst>
                </a:gridCol>
                <a:gridCol w="3912658">
                  <a:extLst>
                    <a:ext uri="{9D8B030D-6E8A-4147-A177-3AD203B41FA5}">
                      <a16:colId xmlns:a16="http://schemas.microsoft.com/office/drawing/2014/main" val="370261802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853765434"/>
                    </a:ext>
                  </a:extLst>
                </a:gridCol>
                <a:gridCol w="4821766">
                  <a:extLst>
                    <a:ext uri="{9D8B030D-6E8A-4147-A177-3AD203B41FA5}">
                      <a16:colId xmlns:a16="http://schemas.microsoft.com/office/drawing/2014/main" val="4231818661"/>
                    </a:ext>
                  </a:extLst>
                </a:gridCol>
              </a:tblGrid>
              <a:tr h="268023">
                <a:tc>
                  <a:txBody>
                    <a:bodyPr/>
                    <a:lstStyle/>
                    <a:p>
                      <a:r>
                        <a:rPr lang="en-US" dirty="0"/>
                        <a:t>Nr.</a:t>
                      </a:r>
                    </a:p>
                    <a:p>
                      <a:r>
                        <a:rPr lang="en-US" dirty="0" err="1"/>
                        <a:t>crt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</a:t>
                      </a:r>
                      <a:r>
                        <a:rPr lang="en-US" dirty="0" err="1"/>
                        <a:t>Riscuri</a:t>
                      </a:r>
                      <a:r>
                        <a:rPr lang="en-US" dirty="0"/>
                        <a:t> de P</a:t>
                      </a:r>
                      <a:r>
                        <a:rPr lang="ro-RO" dirty="0"/>
                        <a:t>ROIECT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</a:t>
                      </a:r>
                    </a:p>
                    <a:p>
                      <a:r>
                        <a:rPr lang="en-US" dirty="0" err="1"/>
                        <a:t>crt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 </a:t>
                      </a:r>
                      <a:r>
                        <a:rPr lang="en-US" dirty="0" err="1"/>
                        <a:t>Riscuri</a:t>
                      </a:r>
                      <a:r>
                        <a:rPr lang="en-US" dirty="0"/>
                        <a:t> de  PRODUS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56395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Errori</a:t>
                      </a:r>
                      <a:r>
                        <a:rPr lang="en-US" sz="1200" b="1" dirty="0"/>
                        <a:t> software: </a:t>
                      </a:r>
                      <a:r>
                        <a:rPr lang="en-US" sz="1200" b="1" dirty="0" err="1"/>
                        <a:t>erori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defecte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nea</a:t>
                      </a:r>
                      <a:r>
                        <a:rPr lang="ro-RO" sz="1200" b="1" dirty="0"/>
                        <a:t>s</a:t>
                      </a:r>
                      <a:r>
                        <a:rPr lang="en-US" sz="1200" b="1" dirty="0" err="1"/>
                        <a:t>tepatate</a:t>
                      </a:r>
                      <a:r>
                        <a:rPr lang="en-US" sz="1200" b="1" dirty="0"/>
                        <a:t> in  software-</a:t>
                      </a:r>
                      <a:r>
                        <a:rPr lang="en-US" sz="1200" b="1" dirty="0" err="1"/>
                        <a:t>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dezvoltat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 err="1"/>
                        <a:t>rtile</a:t>
                      </a:r>
                      <a:r>
                        <a:rPr lang="en-US" sz="1200" b="1" dirty="0"/>
                        <a:t> pot fi de</a:t>
                      </a:r>
                      <a:r>
                        <a:rPr lang="ro-RO" sz="1200" b="1" dirty="0"/>
                        <a:t>teriorate</a:t>
                      </a:r>
                      <a:r>
                        <a:rPr lang="en-US" sz="1200" b="1" dirty="0"/>
                        <a:t> pe </a:t>
                      </a:r>
                      <a:r>
                        <a:rPr lang="en-US" sz="1200" b="1" dirty="0" err="1"/>
                        <a:t>parcursul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livrari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acestora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39540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Depasiri</a:t>
                      </a:r>
                      <a:r>
                        <a:rPr lang="ro-RO" sz="1200" b="1" dirty="0"/>
                        <a:t> bugetare</a:t>
                      </a:r>
                      <a:r>
                        <a:rPr lang="en-US" sz="1200" b="1" dirty="0"/>
                        <a:t>: </a:t>
                      </a:r>
                      <a:r>
                        <a:rPr lang="en-US" sz="1200" b="1" dirty="0" err="1"/>
                        <a:t>costuri</a:t>
                      </a:r>
                      <a:r>
                        <a:rPr lang="en-US" sz="1200" b="1" dirty="0"/>
                        <a:t> care dep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 err="1"/>
                        <a:t>sesc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bugetul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alocat</a:t>
                      </a:r>
                      <a:r>
                        <a:rPr lang="en-US" sz="1200" b="1" dirty="0"/>
                        <a:t>.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Risc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tranzitii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frauduloase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prin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intermediul</a:t>
                      </a:r>
                      <a:r>
                        <a:rPr lang="en-US" sz="1200" b="1" dirty="0"/>
                        <a:t> site-</a:t>
                      </a:r>
                      <a:r>
                        <a:rPr lang="en-US" sz="1200" b="1" dirty="0" err="1"/>
                        <a:t>ului</a:t>
                      </a:r>
                      <a:r>
                        <a:rPr lang="en-US" sz="1200" b="1" dirty="0"/>
                        <a:t> web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9936"/>
                  </a:ext>
                </a:extLst>
              </a:tr>
              <a:tr h="541495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Intreruperea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lan</a:t>
                      </a:r>
                      <a:r>
                        <a:rPr lang="ro-RO" sz="1200" b="1" dirty="0"/>
                        <a:t>t</a:t>
                      </a:r>
                      <a:r>
                        <a:rPr lang="en-US" sz="1200" b="1" dirty="0" err="1"/>
                        <a:t>ului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aprovizionare</a:t>
                      </a:r>
                      <a:r>
                        <a:rPr lang="en-US" sz="1200" b="1" dirty="0"/>
                        <a:t>: </a:t>
                      </a:r>
                      <a:r>
                        <a:rPr lang="en-US" sz="1200" b="1" dirty="0" err="1"/>
                        <a:t>intreruperi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furnizarea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materiale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servicii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necesare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Informatiile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personale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si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plata</a:t>
                      </a:r>
                      <a:r>
                        <a:rPr lang="en-US" sz="1200" b="1" dirty="0"/>
                        <a:t> ale </a:t>
                      </a:r>
                      <a:r>
                        <a:rPr lang="en-US" sz="1200" b="1" dirty="0" err="1"/>
                        <a:t>clientilor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putea</a:t>
                      </a:r>
                      <a:r>
                        <a:rPr lang="en-US" sz="1200" b="1" dirty="0"/>
                        <a:t> fi compromise </a:t>
                      </a:r>
                      <a:r>
                        <a:rPr lang="en-US" sz="1200" b="1" dirty="0" err="1"/>
                        <a:t>dac</a:t>
                      </a:r>
                      <a:r>
                        <a:rPr lang="ro-RO" sz="1200" b="1" dirty="0"/>
                        <a:t>ă</a:t>
                      </a:r>
                      <a:r>
                        <a:rPr lang="en-US" sz="1200" b="1" dirty="0"/>
                        <a:t> site-</a:t>
                      </a:r>
                      <a:r>
                        <a:rPr lang="en-US" sz="1200" b="1" dirty="0" err="1"/>
                        <a:t>ul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este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piratat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09785"/>
                  </a:ext>
                </a:extLst>
              </a:tr>
              <a:tr h="386782"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Difficultati</a:t>
                      </a:r>
                      <a:r>
                        <a:rPr lang="en-US" sz="1200" b="1" dirty="0"/>
                        <a:t> in </a:t>
                      </a:r>
                      <a:r>
                        <a:rPr lang="en-US" sz="1200" b="1" dirty="0" err="1"/>
                        <a:t>integrarea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noilor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tehnologii</a:t>
                      </a:r>
                      <a:r>
                        <a:rPr lang="en-US" sz="1200" b="1" dirty="0"/>
                        <a:t> cu </a:t>
                      </a:r>
                      <a:r>
                        <a:rPr lang="en-US" sz="1200" b="1" dirty="0" err="1"/>
                        <a:t>sistemele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existente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Stocuri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excesive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sau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insuficiente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dirty="0" err="1"/>
                        <a:t>produse</a:t>
                      </a:r>
                      <a:endParaRPr lang="en-UM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1113"/>
                  </a:ext>
                </a:extLst>
              </a:tr>
              <a:tr h="309426"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Calitatea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scazu</a:t>
                      </a:r>
                      <a:r>
                        <a:rPr lang="ro-RO" sz="1200" b="1" dirty="0"/>
                        <a:t>tă</a:t>
                      </a:r>
                      <a:r>
                        <a:rPr lang="en-US" sz="1200" b="1" dirty="0"/>
                        <a:t> a </a:t>
                      </a:r>
                      <a:r>
                        <a:rPr lang="en-US" sz="1200" b="1" dirty="0" err="1"/>
                        <a:t>codului</a:t>
                      </a:r>
                      <a:endParaRPr lang="en-UM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4109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FF93E5-B7C4-50C4-9578-A66B3295E8C5}"/>
              </a:ext>
            </a:extLst>
          </p:cNvPr>
          <p:cNvSpPr txBox="1"/>
          <p:nvPr/>
        </p:nvSpPr>
        <p:spPr>
          <a:xfrm>
            <a:off x="0" y="637218"/>
            <a:ext cx="140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Analiza</a:t>
            </a:r>
            <a:r>
              <a:rPr lang="en-US" dirty="0">
                <a:solidFill>
                  <a:schemeClr val="bg1"/>
                </a:solidFill>
              </a:rPr>
              <a:t> de 	</a:t>
            </a:r>
            <a:r>
              <a:rPr lang="en-US" dirty="0" err="1">
                <a:solidFill>
                  <a:schemeClr val="bg1"/>
                </a:solidFill>
              </a:rPr>
              <a:t>risc</a:t>
            </a:r>
            <a:endParaRPr lang="en-UM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23C06B94-049C-E2C2-30AD-B913DAA49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850009"/>
              </p:ext>
            </p:extLst>
          </p:nvPr>
        </p:nvGraphicFramePr>
        <p:xfrm>
          <a:off x="1477428" y="4045375"/>
          <a:ext cx="57954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06">
                  <a:extLst>
                    <a:ext uri="{9D8B030D-6E8A-4147-A177-3AD203B41FA5}">
                      <a16:colId xmlns:a16="http://schemas.microsoft.com/office/drawing/2014/main" val="3317511467"/>
                    </a:ext>
                  </a:extLst>
                </a:gridCol>
                <a:gridCol w="4829532">
                  <a:extLst>
                    <a:ext uri="{9D8B030D-6E8A-4147-A177-3AD203B41FA5}">
                      <a16:colId xmlns:a16="http://schemas.microsoft.com/office/drawing/2014/main" val="1795288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                        PROBABILITATE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88332"/>
                  </a:ext>
                </a:extLst>
              </a:tr>
            </a:tbl>
          </a:graphicData>
        </a:graphic>
      </p:graphicFrame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82B3E481-F274-F4B2-0BFE-89B62FE8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90373"/>
              </p:ext>
            </p:extLst>
          </p:nvPr>
        </p:nvGraphicFramePr>
        <p:xfrm>
          <a:off x="1477423" y="4411133"/>
          <a:ext cx="579544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07">
                  <a:extLst>
                    <a:ext uri="{9D8B030D-6E8A-4147-A177-3AD203B41FA5}">
                      <a16:colId xmlns:a16="http://schemas.microsoft.com/office/drawing/2014/main" val="3115157346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230575715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702824269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67151503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442343274"/>
                    </a:ext>
                  </a:extLst>
                </a:gridCol>
                <a:gridCol w="965907">
                  <a:extLst>
                    <a:ext uri="{9D8B030D-6E8A-4147-A177-3AD203B41FA5}">
                      <a16:colId xmlns:a16="http://schemas.microsoft.com/office/drawing/2014/main" val="2241032011"/>
                    </a:ext>
                  </a:extLst>
                </a:gridCol>
              </a:tblGrid>
              <a:tr h="165522">
                <a:tc>
                  <a:txBody>
                    <a:bodyPr/>
                    <a:lstStyle/>
                    <a:p>
                      <a:r>
                        <a:rPr lang="en-US" sz="1400" dirty="0"/>
                        <a:t>IMPACT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Foarte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scazut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Scazut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Medie</a:t>
                      </a:r>
                      <a:r>
                        <a:rPr lang="en-US" dirty="0"/>
                        <a:t> 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Ridicat</a:t>
                      </a:r>
                      <a:r>
                        <a:rPr lang="ro-RO" sz="1400" dirty="0"/>
                        <a:t>ă</a:t>
                      </a:r>
                      <a:endParaRPr lang="en-UM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Foarte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ridicata</a:t>
                      </a:r>
                      <a:endParaRPr lang="en-UM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Minor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2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Scazut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5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Notabill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9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6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Extrem</a:t>
                      </a:r>
                      <a:endParaRPr lang="en-UM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EF90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M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3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476B-6D2A-511C-FC9E-A7C38008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3" y="-52367"/>
            <a:ext cx="8682019" cy="730557"/>
          </a:xfrm>
        </p:spPr>
        <p:txBody>
          <a:bodyPr/>
          <a:lstStyle/>
          <a:p>
            <a:r>
              <a:rPr lang="ro-RO" dirty="0"/>
              <a:t>	</a:t>
            </a:r>
            <a:r>
              <a:rPr lang="en-US" dirty="0"/>
              <a:t>			</a:t>
            </a:r>
            <a:r>
              <a:rPr lang="ro-RO" sz="2400" dirty="0"/>
              <a:t>Bug Ticket</a:t>
            </a:r>
            <a:r>
              <a:rPr lang="en-US" sz="2400" dirty="0"/>
              <a:t> </a:t>
            </a:r>
            <a:r>
              <a:rPr lang="ro-RO" sz="2400" dirty="0"/>
              <a:t>-</a:t>
            </a:r>
            <a:r>
              <a:rPr lang="en-US" sz="2400" dirty="0"/>
              <a:t> </a:t>
            </a:r>
            <a:r>
              <a:rPr lang="ro-RO" sz="2400" dirty="0"/>
              <a:t>Proiect Jira</a:t>
            </a:r>
            <a:r>
              <a:rPr lang="en-US" sz="2400" dirty="0"/>
              <a:t>:</a:t>
            </a:r>
            <a:endParaRPr lang="en-UM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679B7-F25E-D7F8-1E27-F11DF371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" y="3429000"/>
            <a:ext cx="4649912" cy="33336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D9BCC-38FB-91A1-B34B-B7351440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08" y="714105"/>
            <a:ext cx="1455614" cy="323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06A98-B004-87F5-CBB5-A7BE9B74E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24" y="463094"/>
            <a:ext cx="5135897" cy="378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9BEC18-CFB5-CA81-A938-61991B4EAD78}"/>
              </a:ext>
            </a:extLst>
          </p:cNvPr>
          <p:cNvSpPr txBox="1"/>
          <p:nvPr/>
        </p:nvSpPr>
        <p:spPr>
          <a:xfrm>
            <a:off x="114278" y="733156"/>
            <a:ext cx="176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Bug</a:t>
            </a:r>
            <a:r>
              <a:rPr lang="ro-RO" dirty="0">
                <a:solidFill>
                  <a:schemeClr val="bg1"/>
                </a:solidFill>
              </a:rPr>
              <a:t> ticket</a:t>
            </a:r>
            <a:endParaRPr lang="en-UM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70A87C-F3B6-F7B9-4520-3142D24E2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24" y="4248737"/>
            <a:ext cx="1982150" cy="26092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A2CC3-33BA-5E31-29CA-68D4C971E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92" y="3712831"/>
            <a:ext cx="3563285" cy="3049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D2CBC7-6F5E-B149-C359-9548B0247FB6}"/>
              </a:ext>
            </a:extLst>
          </p:cNvPr>
          <p:cNvSpPr txBox="1"/>
          <p:nvPr/>
        </p:nvSpPr>
        <p:spPr>
          <a:xfrm>
            <a:off x="1164044" y="1382117"/>
            <a:ext cx="425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	</a:t>
            </a:r>
            <a:r>
              <a:rPr lang="en-US" sz="1400" dirty="0"/>
              <a:t>In </a:t>
            </a:r>
            <a:r>
              <a:rPr lang="en-US" sz="1400" dirty="0" err="1"/>
              <a:t>urma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</a:t>
            </a:r>
            <a:r>
              <a:rPr lang="en-US" sz="1400" dirty="0" err="1"/>
              <a:t>executate</a:t>
            </a:r>
            <a:r>
              <a:rPr lang="en-US" sz="1400" dirty="0"/>
              <a:t> s-au </a:t>
            </a:r>
            <a:r>
              <a:rPr lang="en-US" sz="1400" dirty="0" err="1"/>
              <a:t>gasit</a:t>
            </a:r>
            <a:r>
              <a:rPr lang="en-US" sz="1400" dirty="0"/>
              <a:t> </a:t>
            </a:r>
            <a:r>
              <a:rPr lang="en-US" sz="1400" dirty="0" err="1"/>
              <a:t>dou</a:t>
            </a:r>
            <a:r>
              <a:rPr lang="ro-RO" sz="1400" dirty="0"/>
              <a:t>ă</a:t>
            </a:r>
            <a:r>
              <a:rPr lang="en-US" sz="1400" dirty="0"/>
              <a:t> </a:t>
            </a:r>
            <a:r>
              <a:rPr lang="en-US" sz="1400" dirty="0" err="1"/>
              <a:t>defecte</a:t>
            </a:r>
            <a:r>
              <a:rPr lang="en-US" sz="1400" dirty="0"/>
              <a:t>:</a:t>
            </a:r>
            <a:endParaRPr lang="en-UM" sz="1400" dirty="0"/>
          </a:p>
        </p:txBody>
      </p:sp>
    </p:spTree>
    <p:extLst>
      <p:ext uri="{BB962C8B-B14F-4D97-AF65-F5344CB8AC3E}">
        <p14:creationId xmlns:p14="http://schemas.microsoft.com/office/powerpoint/2010/main" val="34459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7E32-DE0F-398A-1C9C-AEFCD17E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224000"/>
            <a:ext cx="8911687" cy="51889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ro-RO" dirty="0"/>
              <a:t>	</a:t>
            </a:r>
            <a:r>
              <a:rPr lang="en-US" sz="2700" dirty="0" err="1"/>
              <a:t>Concluzii</a:t>
            </a:r>
            <a:r>
              <a:rPr lang="ro-RO" sz="2700" dirty="0"/>
              <a:t> generale in </a:t>
            </a:r>
            <a:r>
              <a:rPr lang="en-US" sz="2700" dirty="0" err="1"/>
              <a:t>ur</a:t>
            </a:r>
            <a:r>
              <a:rPr lang="ro-RO" sz="2700" dirty="0"/>
              <a:t>ma testarii</a:t>
            </a:r>
            <a:r>
              <a:rPr lang="en-US" sz="2700" dirty="0"/>
              <a:t>:</a:t>
            </a:r>
            <a:endParaRPr lang="en-UM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186C-F8F8-5C91-474E-EA155732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466" y="1450109"/>
            <a:ext cx="8915400" cy="3777622"/>
          </a:xfrm>
        </p:spPr>
        <p:txBody>
          <a:bodyPr/>
          <a:lstStyle/>
          <a:p>
            <a:r>
              <a:rPr lang="en-US" sz="1600" dirty="0" err="1"/>
              <a:t>Concluzia</a:t>
            </a:r>
            <a:r>
              <a:rPr lang="en-US" sz="1600" dirty="0"/>
              <a:t> </a:t>
            </a:r>
            <a:r>
              <a:rPr lang="en-US" sz="1600" dirty="0" err="1"/>
              <a:t>generala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testul</a:t>
            </a:r>
            <a:r>
              <a:rPr lang="en-US" sz="1600" dirty="0"/>
              <a:t> site-</a:t>
            </a:r>
            <a:r>
              <a:rPr lang="en-US" sz="1600" dirty="0" err="1"/>
              <a:t>ului</a:t>
            </a:r>
            <a:r>
              <a:rPr lang="en-US" sz="1600" dirty="0"/>
              <a:t> Elefant.ro </a:t>
            </a:r>
            <a:r>
              <a:rPr lang="en-US" sz="1600" dirty="0" err="1"/>
              <a:t>este</a:t>
            </a:r>
            <a:r>
              <a:rPr lang="en-US" sz="1600" dirty="0"/>
              <a:t> ca </a:t>
            </a:r>
            <a:r>
              <a:rPr lang="en-US" sz="1600" dirty="0" err="1"/>
              <a:t>acesta</a:t>
            </a:r>
            <a:r>
              <a:rPr lang="en-US" sz="1600" dirty="0"/>
              <a:t> </a:t>
            </a:r>
            <a:r>
              <a:rPr lang="en-US" sz="1600" dirty="0" err="1"/>
              <a:t>urmareste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ofere</a:t>
            </a:r>
            <a:r>
              <a:rPr lang="en-US" sz="1600" dirty="0"/>
              <a:t> o </a:t>
            </a:r>
            <a:r>
              <a:rPr lang="en-US" sz="1600" dirty="0" err="1"/>
              <a:t>experienta</a:t>
            </a:r>
            <a:r>
              <a:rPr lang="en-US" sz="1600" dirty="0"/>
              <a:t> optima de </a:t>
            </a:r>
            <a:r>
              <a:rPr lang="en-US" sz="1600" dirty="0" err="1"/>
              <a:t>cumparaturi</a:t>
            </a:r>
            <a:r>
              <a:rPr lang="en-US" sz="1600" dirty="0"/>
              <a:t> online</a:t>
            </a:r>
          </a:p>
          <a:p>
            <a:endParaRPr lang="en-US" dirty="0"/>
          </a:p>
          <a:p>
            <a:r>
              <a:rPr lang="en-US" sz="1600" dirty="0"/>
              <a:t>In </a:t>
            </a:r>
            <a:r>
              <a:rPr lang="en-US" sz="1600" dirty="0" err="1"/>
              <a:t>cadrul</a:t>
            </a:r>
            <a:r>
              <a:rPr lang="en-US" sz="1600" dirty="0"/>
              <a:t> </a:t>
            </a:r>
            <a:r>
              <a:rPr lang="en-US" sz="1600" dirty="0" err="1"/>
              <a:t>proiectului</a:t>
            </a:r>
            <a:r>
              <a:rPr lang="en-US" sz="1600" dirty="0"/>
              <a:t> effectual au </a:t>
            </a:r>
            <a:r>
              <a:rPr lang="en-US" sz="1600" dirty="0" err="1"/>
              <a:t>fost</a:t>
            </a:r>
            <a:r>
              <a:rPr lang="en-US" sz="1600" dirty="0"/>
              <a:t> create 2 story-</a:t>
            </a:r>
            <a:r>
              <a:rPr lang="en-US" sz="1600" dirty="0" err="1"/>
              <a:t>uri</a:t>
            </a:r>
            <a:r>
              <a:rPr lang="en-US" sz="1600" dirty="0"/>
              <a:t>, din care un story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acoperit</a:t>
            </a:r>
            <a:r>
              <a:rPr lang="en-US" sz="1600" dirty="0"/>
              <a:t> cu 16 teste </a:t>
            </a:r>
            <a:r>
              <a:rPr lang="en-US" sz="1600" dirty="0" err="1"/>
              <a:t>dintre</a:t>
            </a:r>
            <a:r>
              <a:rPr lang="en-US" sz="1600" dirty="0"/>
              <a:t> care 12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executate</a:t>
            </a:r>
            <a:r>
              <a:rPr lang="en-US" sz="1600" dirty="0"/>
              <a:t>, al </a:t>
            </a:r>
            <a:r>
              <a:rPr lang="en-US" sz="1600" dirty="0" err="1"/>
              <a:t>doilea</a:t>
            </a:r>
            <a:r>
              <a:rPr lang="en-US" sz="1600" dirty="0"/>
              <a:t> story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executat</a:t>
            </a:r>
            <a:r>
              <a:rPr lang="en-US" sz="1600" dirty="0"/>
              <a:t> cu 2 teste </a:t>
            </a:r>
            <a:r>
              <a:rPr lang="en-US" sz="1600" dirty="0" err="1"/>
              <a:t>si</a:t>
            </a:r>
            <a:r>
              <a:rPr lang="en-US" sz="1600" dirty="0"/>
              <a:t> in </a:t>
            </a:r>
            <a:r>
              <a:rPr lang="en-US" sz="1600" dirty="0" err="1"/>
              <a:t>urma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identificate</a:t>
            </a:r>
            <a:r>
              <a:rPr lang="en-US" sz="1600" dirty="0"/>
              <a:t> 2 bug-</a:t>
            </a:r>
            <a:r>
              <a:rPr lang="en-US" sz="1600" dirty="0" err="1"/>
              <a:t>uri</a:t>
            </a:r>
            <a:r>
              <a:rPr lang="en-US" sz="1600" dirty="0"/>
              <a:t> de o </a:t>
            </a:r>
            <a:r>
              <a:rPr lang="en-US" sz="1600" dirty="0" err="1"/>
              <a:t>severitate</a:t>
            </a:r>
            <a:r>
              <a:rPr lang="en-US" sz="1600" dirty="0"/>
              <a:t> </a:t>
            </a:r>
            <a:r>
              <a:rPr lang="en-US" sz="1600" dirty="0" err="1"/>
              <a:t>medie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: https://github.com/CristianBaciu8?tab=projects</a:t>
            </a:r>
          </a:p>
          <a:p>
            <a:endParaRPr lang="en-US" sz="1600" dirty="0"/>
          </a:p>
          <a:p>
            <a:pPr marL="0" indent="0">
              <a:buNone/>
            </a:pPr>
            <a:endParaRPr lang="en-UM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2BDDF-684D-9184-C122-EFD307CDD7C1}"/>
              </a:ext>
            </a:extLst>
          </p:cNvPr>
          <p:cNvSpPr txBox="1"/>
          <p:nvPr/>
        </p:nvSpPr>
        <p:spPr>
          <a:xfrm>
            <a:off x="110836" y="742890"/>
            <a:ext cx="193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Concluzii</a:t>
            </a:r>
            <a:endParaRPr lang="en-UM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14C9-82ED-9EDF-AC8A-41A7739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991" y="3282643"/>
            <a:ext cx="8911687" cy="1280890"/>
          </a:xfrm>
        </p:spPr>
        <p:txBody>
          <a:bodyPr/>
          <a:lstStyle/>
          <a:p>
            <a:r>
              <a:rPr lang="en-US" dirty="0"/>
              <a:t>					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!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4511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C8036-5610-B1E7-7403-87FE9C47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2090"/>
          </a:xfrm>
        </p:spPr>
        <p:txBody>
          <a:bodyPr>
            <a:normAutofit/>
          </a:bodyPr>
          <a:lstStyle/>
          <a:p>
            <a:r>
              <a:rPr lang="en-US" sz="2400" dirty="0"/>
              <a:t>					</a:t>
            </a:r>
            <a:r>
              <a:rPr lang="ro-RO" sz="2400" dirty="0"/>
              <a:t>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Teoretic</a:t>
            </a:r>
            <a:r>
              <a:rPr lang="ro-RO" sz="2400" dirty="0"/>
              <a:t>ă</a:t>
            </a:r>
            <a:endParaRPr lang="en-UM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CF588-D6BB-DBBB-CBDE-6AD4D7B7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905000"/>
            <a:ext cx="4313864" cy="40062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1. </a:t>
            </a:r>
            <a:r>
              <a:rPr lang="en-US" sz="1400" b="1" dirty="0" err="1"/>
              <a:t>Cerintele</a:t>
            </a:r>
            <a:r>
              <a:rPr lang="en-US" sz="1400" b="1" dirty="0"/>
              <a:t> de business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Cerintele</a:t>
            </a:r>
            <a:r>
              <a:rPr lang="en-US" sz="1400" dirty="0"/>
              <a:t> de business </a:t>
            </a:r>
            <a:r>
              <a:rPr lang="en-US" sz="1400" dirty="0" err="1"/>
              <a:t>este</a:t>
            </a:r>
            <a:r>
              <a:rPr lang="en-US" sz="1400" dirty="0"/>
              <a:t> un </a:t>
            </a:r>
            <a:r>
              <a:rPr lang="en-US" sz="1400" dirty="0" err="1"/>
              <a:t>raport</a:t>
            </a:r>
            <a:r>
              <a:rPr lang="en-US" sz="1400" dirty="0"/>
              <a:t> official care </a:t>
            </a:r>
            <a:r>
              <a:rPr lang="en-US" sz="1400" dirty="0" err="1"/>
              <a:t>detaliaza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obiectivele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cerintele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un </a:t>
            </a:r>
            <a:r>
              <a:rPr lang="en-US" sz="1400" dirty="0" err="1"/>
              <a:t>nou</a:t>
            </a:r>
            <a:r>
              <a:rPr lang="en-US" sz="1400" dirty="0"/>
              <a:t> </a:t>
            </a:r>
            <a:r>
              <a:rPr lang="en-US" sz="1400" dirty="0" err="1"/>
              <a:t>proiect</a:t>
            </a:r>
            <a:r>
              <a:rPr lang="en-US" sz="1400" dirty="0"/>
              <a:t>, program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solutie</a:t>
            </a:r>
            <a:r>
              <a:rPr lang="en-US" sz="1400" dirty="0"/>
              <a:t> de </a:t>
            </a:r>
            <a:r>
              <a:rPr lang="en-US" sz="1400" dirty="0" err="1"/>
              <a:t>afaceri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 El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</a:t>
            </a:r>
            <a:r>
              <a:rPr lang="en-US" sz="1400" dirty="0"/>
              <a:t> de </a:t>
            </a:r>
            <a:r>
              <a:rPr lang="en-US" sz="1400" dirty="0" err="1"/>
              <a:t>catre</a:t>
            </a:r>
            <a:r>
              <a:rPr lang="en-US" sz="1400" dirty="0"/>
              <a:t> </a:t>
            </a:r>
            <a:r>
              <a:rPr lang="en-US" sz="1400" dirty="0" err="1"/>
              <a:t>echipa</a:t>
            </a:r>
            <a:r>
              <a:rPr lang="en-US" sz="1400" dirty="0"/>
              <a:t> de </a:t>
            </a:r>
            <a:r>
              <a:rPr lang="en-US" sz="1400" dirty="0" err="1"/>
              <a:t>proiecte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2. </a:t>
            </a:r>
            <a:r>
              <a:rPr lang="en-US" sz="1300" b="1" dirty="0" err="1"/>
              <a:t>Diferen</a:t>
            </a:r>
            <a:r>
              <a:rPr lang="ro-RO" sz="1500" b="1" dirty="0"/>
              <a:t>ț</a:t>
            </a:r>
            <a:r>
              <a:rPr lang="en-US" sz="1300" b="1" dirty="0"/>
              <a:t>a </a:t>
            </a:r>
            <a:r>
              <a:rPr lang="en-US" sz="1300" b="1" dirty="0" err="1"/>
              <a:t>dintre</a:t>
            </a:r>
            <a:r>
              <a:rPr lang="en-US" sz="1300" b="1" dirty="0"/>
              <a:t>  Test condition </a:t>
            </a:r>
            <a:r>
              <a:rPr lang="en-US" sz="1300" b="1" dirty="0" err="1"/>
              <a:t>si</a:t>
            </a:r>
            <a:r>
              <a:rPr lang="en-US" sz="1300" b="1" dirty="0"/>
              <a:t>  Test case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Test Condition: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   O </a:t>
            </a:r>
            <a:r>
              <a:rPr lang="en-US" sz="1200" dirty="0" err="1"/>
              <a:t>functionalitate</a:t>
            </a:r>
            <a:r>
              <a:rPr lang="en-US" sz="1200" dirty="0"/>
              <a:t> care </a:t>
            </a:r>
            <a:r>
              <a:rPr lang="en-US" sz="1200" dirty="0" err="1"/>
              <a:t>poate</a:t>
            </a:r>
            <a:r>
              <a:rPr lang="en-US" sz="1200" dirty="0"/>
              <a:t> fi validate la un </a:t>
            </a:r>
            <a:r>
              <a:rPr lang="en-US" sz="1200" dirty="0" err="1"/>
              <a:t>anumit</a:t>
            </a:r>
            <a:r>
              <a:rPr lang="en-US" sz="1200" dirty="0"/>
              <a:t> moment</a:t>
            </a:r>
          </a:p>
          <a:p>
            <a:pPr marL="457200" lvl="1" indent="0">
              <a:buNone/>
            </a:pPr>
            <a:r>
              <a:rPr lang="en-US" sz="1200" dirty="0"/>
              <a:t>	 Ce </a:t>
            </a:r>
            <a:r>
              <a:rPr lang="en-US" sz="1200" dirty="0" err="1"/>
              <a:t>testam</a:t>
            </a:r>
            <a:r>
              <a:rPr lang="en-US" sz="1200" dirty="0"/>
              <a:t> ?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Test Case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	Un set de </a:t>
            </a:r>
            <a:r>
              <a:rPr lang="en-US" sz="1200" dirty="0" err="1"/>
              <a:t>instructiuni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urmate</a:t>
            </a:r>
            <a:r>
              <a:rPr lang="en-US" sz="1200" dirty="0"/>
              <a:t> pas cu pas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putea</a:t>
            </a:r>
            <a:r>
              <a:rPr lang="en-US" sz="1200" dirty="0"/>
              <a:t> </a:t>
            </a:r>
            <a:r>
              <a:rPr lang="en-US" sz="1200" dirty="0" err="1"/>
              <a:t>valida</a:t>
            </a:r>
            <a:r>
              <a:rPr lang="en-US" sz="1200" dirty="0"/>
              <a:t> o </a:t>
            </a:r>
            <a:r>
              <a:rPr lang="en-US" sz="1200" dirty="0" err="1"/>
              <a:t>anumita</a:t>
            </a:r>
            <a:r>
              <a:rPr lang="en-US" sz="1200" dirty="0"/>
              <a:t> </a:t>
            </a:r>
            <a:r>
              <a:rPr lang="en-US" sz="1200" dirty="0" err="1"/>
              <a:t>functionalitate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Cum </a:t>
            </a:r>
            <a:r>
              <a:rPr lang="en-US" sz="1200" dirty="0" err="1"/>
              <a:t>testam</a:t>
            </a:r>
            <a:r>
              <a:rPr lang="en-US" sz="1200" dirty="0"/>
              <a:t> ?</a:t>
            </a:r>
          </a:p>
          <a:p>
            <a:pPr lvl="1"/>
            <a:endParaRPr lang="en-US" sz="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63855-470D-A617-8B12-291CB898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432889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3. </a:t>
            </a:r>
            <a:r>
              <a:rPr lang="en-US" sz="1300" b="1" dirty="0" err="1"/>
              <a:t>Etapele</a:t>
            </a:r>
            <a:r>
              <a:rPr lang="en-US" sz="1300" b="1" dirty="0"/>
              <a:t> </a:t>
            </a:r>
            <a:r>
              <a:rPr lang="en-US" sz="1300" b="1" dirty="0" err="1"/>
              <a:t>Procesului</a:t>
            </a:r>
            <a:r>
              <a:rPr lang="en-US" sz="1300" b="1" dirty="0"/>
              <a:t> de </a:t>
            </a:r>
            <a:r>
              <a:rPr lang="en-US" sz="1300" b="1" dirty="0" err="1"/>
              <a:t>testare</a:t>
            </a:r>
            <a:r>
              <a:rPr lang="en-US" sz="1300" b="1" dirty="0"/>
              <a:t>:</a:t>
            </a:r>
          </a:p>
          <a:p>
            <a:pPr marL="0" indent="0">
              <a:buNone/>
            </a:pPr>
            <a:r>
              <a:rPr lang="en-US" sz="1100" dirty="0"/>
              <a:t>	1.	</a:t>
            </a:r>
            <a:r>
              <a:rPr lang="en-US" sz="1300" dirty="0" err="1"/>
              <a:t>Planificarea</a:t>
            </a:r>
            <a:r>
              <a:rPr lang="en-US" sz="1300" dirty="0"/>
              <a:t>		4. </a:t>
            </a:r>
            <a:r>
              <a:rPr lang="en-US" sz="1300" dirty="0" err="1"/>
              <a:t>Implementarea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2.	 </a:t>
            </a:r>
            <a:r>
              <a:rPr lang="en-US" sz="1300" dirty="0" err="1"/>
              <a:t>Analiza</a:t>
            </a:r>
            <a:r>
              <a:rPr lang="en-US" sz="1300" dirty="0"/>
              <a:t>,		5.  </a:t>
            </a:r>
            <a:r>
              <a:rPr lang="en-US" sz="1300" dirty="0" err="1"/>
              <a:t>Executia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3.	 </a:t>
            </a:r>
            <a:r>
              <a:rPr lang="en-US" sz="1300" dirty="0" err="1"/>
              <a:t>Proiectarea</a:t>
            </a:r>
            <a:r>
              <a:rPr lang="en-US" sz="1300" dirty="0"/>
              <a:t>, 	6. </a:t>
            </a:r>
            <a:r>
              <a:rPr lang="en-US" sz="1300" dirty="0" err="1"/>
              <a:t>Evaluarea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4. </a:t>
            </a:r>
            <a:r>
              <a:rPr lang="en-US" sz="1300" b="1" dirty="0" err="1"/>
              <a:t>Retestarea</a:t>
            </a:r>
            <a:r>
              <a:rPr lang="en-US" sz="1300" b="1" dirty="0"/>
              <a:t> </a:t>
            </a:r>
            <a:r>
              <a:rPr lang="en-US" sz="1300" b="1" dirty="0" err="1"/>
              <a:t>si</a:t>
            </a:r>
            <a:r>
              <a:rPr lang="en-US" sz="1300" b="1" dirty="0"/>
              <a:t> </a:t>
            </a:r>
            <a:r>
              <a:rPr lang="en-US" sz="1300" b="1" dirty="0" err="1"/>
              <a:t>Testarea</a:t>
            </a:r>
            <a:r>
              <a:rPr lang="en-US" sz="1300" b="1" dirty="0"/>
              <a:t> de </a:t>
            </a:r>
            <a:r>
              <a:rPr lang="en-US" sz="1300" b="1" dirty="0" err="1"/>
              <a:t>regresie</a:t>
            </a:r>
            <a:r>
              <a:rPr lang="en-US" sz="13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Retestarea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300" b="1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ste un process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prin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care se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verifică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dacă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defectele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marcate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ca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și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remediate au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fost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într-adevăr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remediate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b="1" dirty="0">
              <a:solidFill>
                <a:schemeClr val="tx1"/>
              </a:solidFill>
            </a:endParaRPr>
          </a:p>
          <a:p>
            <a:pPr rtl="0">
              <a:spcBef>
                <a:spcPts val="3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tx1"/>
                </a:solidFill>
              </a:rPr>
              <a:t>Testarea</a:t>
            </a:r>
            <a:r>
              <a:rPr lang="en-US" sz="1200" b="1" dirty="0">
                <a:solidFill>
                  <a:schemeClr val="tx1"/>
                </a:solidFill>
              </a:rPr>
              <a:t> de </a:t>
            </a:r>
            <a:r>
              <a:rPr lang="en-US" sz="1200" b="1" dirty="0" err="1">
                <a:solidFill>
                  <a:schemeClr val="tx1"/>
                </a:solidFill>
              </a:rPr>
              <a:t>regresie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385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tx1"/>
                </a:solidFill>
              </a:rPr>
              <a:t>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un tip de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testare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prin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care se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verifică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programul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sau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o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parte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din program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pentru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a ne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asigura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că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schimbările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aduse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asupra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lui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nu au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cauzat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/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descoperit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alte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300" b="0" i="0" u="none" strike="noStrike" dirty="0" err="1">
                <a:solidFill>
                  <a:schemeClr val="tx1"/>
                </a:solidFill>
                <a:effectLst/>
              </a:rPr>
              <a:t>defecte</a:t>
            </a: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sz="13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87C80-E8BA-CA47-E383-EA7A8451D291}"/>
              </a:ext>
            </a:extLst>
          </p:cNvPr>
          <p:cNvSpPr txBox="1"/>
          <p:nvPr/>
        </p:nvSpPr>
        <p:spPr>
          <a:xfrm>
            <a:off x="138119" y="701233"/>
            <a:ext cx="15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Partea 1</a:t>
            </a:r>
            <a:endParaRPr lang="en-UM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AA76-574C-FB31-2D1B-C945D769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45" y="1032934"/>
            <a:ext cx="8915400" cy="66717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5. Functional testing </a:t>
            </a:r>
            <a:r>
              <a:rPr lang="en-US" sz="1600" b="1" dirty="0" err="1"/>
              <a:t>si</a:t>
            </a:r>
            <a:r>
              <a:rPr lang="en-US" sz="1600" b="1" dirty="0"/>
              <a:t> non-functional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Functional</a:t>
            </a:r>
            <a:r>
              <a:rPr lang="ro-RO" sz="1400" b="1" dirty="0"/>
              <a:t>ă</a:t>
            </a:r>
            <a:r>
              <a:rPr lang="en-US" sz="1400" b="1" dirty="0"/>
              <a:t> ( Ce </a:t>
            </a:r>
            <a:r>
              <a:rPr lang="en-US" sz="1400" b="1" dirty="0" err="1"/>
              <a:t>trebuie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</a:t>
            </a:r>
            <a:r>
              <a:rPr lang="en-US" sz="1400" b="1" dirty="0" err="1"/>
              <a:t>faca</a:t>
            </a:r>
            <a:r>
              <a:rPr lang="en-US" sz="1400" b="1" dirty="0"/>
              <a:t> </a:t>
            </a:r>
            <a:r>
              <a:rPr lang="en-US" sz="1400" b="1" dirty="0" err="1"/>
              <a:t>produsul</a:t>
            </a:r>
            <a:r>
              <a:rPr lang="en-US" sz="14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indelineste</a:t>
            </a:r>
            <a:r>
              <a:rPr lang="en-US" sz="1200" dirty="0"/>
              <a:t> </a:t>
            </a:r>
            <a:r>
              <a:rPr lang="en-US" sz="1200" dirty="0" err="1"/>
              <a:t>functiile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Non-Functional</a:t>
            </a:r>
            <a:r>
              <a:rPr lang="ro-RO" sz="1400" b="1" dirty="0">
                <a:solidFill>
                  <a:schemeClr val="tx1"/>
                </a:solidFill>
              </a:rPr>
              <a:t>ă</a:t>
            </a:r>
            <a:r>
              <a:rPr lang="en-US" sz="1400" b="1" dirty="0"/>
              <a:t> ( Cum </a:t>
            </a:r>
            <a:r>
              <a:rPr lang="en-US" sz="1400" b="1" dirty="0" err="1"/>
              <a:t>trebuie</a:t>
            </a:r>
            <a:r>
              <a:rPr lang="en-US" sz="1400" b="1" dirty="0"/>
              <a:t> s</a:t>
            </a:r>
            <a:r>
              <a:rPr lang="ro-RO" sz="1400" b="1" dirty="0"/>
              <a:t>ă</a:t>
            </a:r>
            <a:r>
              <a:rPr lang="en-US" sz="1400" b="1" dirty="0"/>
              <a:t> se </a:t>
            </a:r>
            <a:r>
              <a:rPr lang="en-US" sz="1400" b="1" dirty="0" err="1"/>
              <a:t>comporte</a:t>
            </a:r>
            <a:r>
              <a:rPr lang="en-US" sz="1400" b="1" dirty="0"/>
              <a:t> </a:t>
            </a:r>
            <a:r>
              <a:rPr lang="en-US" sz="1400" b="1" dirty="0" err="1"/>
              <a:t>produsul</a:t>
            </a:r>
            <a:r>
              <a:rPr lang="en-US" sz="1400" b="1" dirty="0"/>
              <a:t>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dirty="0" err="1"/>
              <a:t>Verifica</a:t>
            </a:r>
            <a:r>
              <a:rPr lang="en-US" sz="1200" dirty="0"/>
              <a:t> attribute care </a:t>
            </a:r>
            <a:r>
              <a:rPr lang="en-US" sz="1200" dirty="0" err="1"/>
              <a:t>descriu</a:t>
            </a:r>
            <a:r>
              <a:rPr lang="en-US" sz="1200" dirty="0"/>
              <a:t> cat de bine 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indeplineste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fucntiile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6. </a:t>
            </a:r>
            <a:r>
              <a:rPr lang="en-US" sz="1600" b="1" dirty="0" err="1"/>
              <a:t>Diferente</a:t>
            </a:r>
            <a:r>
              <a:rPr lang="en-US" sz="1600" b="1" dirty="0"/>
              <a:t> </a:t>
            </a:r>
            <a:r>
              <a:rPr lang="en-US" sz="1600" b="1" dirty="0" err="1"/>
              <a:t>dintre</a:t>
            </a:r>
            <a:r>
              <a:rPr lang="en-US" sz="1600" b="1" dirty="0"/>
              <a:t> Blackbox testing vs Whitebox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Blackbox testing ( </a:t>
            </a:r>
            <a:r>
              <a:rPr lang="en-US" sz="1400" b="1" dirty="0" err="1"/>
              <a:t>partea</a:t>
            </a:r>
            <a:r>
              <a:rPr lang="en-US" sz="1400" b="1" dirty="0"/>
              <a:t> extern</a:t>
            </a:r>
            <a:r>
              <a:rPr lang="ro-RO" sz="1400" b="1" dirty="0"/>
              <a:t>ă</a:t>
            </a:r>
            <a:r>
              <a:rPr lang="en-US" sz="14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dirty="0" err="1"/>
              <a:t>Tehnicile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Black-box sunt o </a:t>
            </a:r>
            <a:r>
              <a:rPr lang="en-US" sz="1200" dirty="0" err="1"/>
              <a:t>modalitate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care </a:t>
            </a:r>
            <a:r>
              <a:rPr lang="en-US" sz="1200" dirty="0" err="1"/>
              <a:t>putem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generăm</a:t>
            </a:r>
            <a:r>
              <a:rPr lang="en-US" sz="1200" dirty="0"/>
              <a:t> </a:t>
            </a:r>
            <a:r>
              <a:rPr lang="en-US" sz="1200" dirty="0" err="1"/>
              <a:t>condiții</a:t>
            </a:r>
            <a:r>
              <a:rPr lang="en-US" sz="1200" dirty="0"/>
              <a:t> de</a:t>
            </a:r>
          </a:p>
          <a:p>
            <a:pPr marL="914400" lvl="2" indent="0">
              <a:buNone/>
            </a:pP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cazuri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date de </a:t>
            </a:r>
            <a:r>
              <a:rPr lang="en-US" sz="1200" dirty="0" err="1"/>
              <a:t>testare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analize</a:t>
            </a:r>
            <a:r>
              <a:rPr lang="en-US" sz="1200" dirty="0"/>
              <a:t> a </a:t>
            </a:r>
            <a:r>
              <a:rPr lang="en-US" sz="1200" dirty="0" err="1"/>
              <a:t>documentației</a:t>
            </a:r>
            <a:r>
              <a:rPr lang="en-US" sz="1200" dirty="0"/>
              <a:t> care </a:t>
            </a:r>
            <a:r>
              <a:rPr lang="en-US" sz="1200" dirty="0" err="1"/>
              <a:t>stă</a:t>
            </a:r>
            <a:r>
              <a:rPr lang="en-US" sz="1200" dirty="0"/>
              <a:t>  la </a:t>
            </a:r>
            <a:r>
              <a:rPr lang="en-US" sz="1200" dirty="0" err="1"/>
              <a:t>baza</a:t>
            </a:r>
            <a:endParaRPr lang="en-US" sz="1200" dirty="0"/>
          </a:p>
          <a:p>
            <a:pPr marL="914400" lvl="2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.</a:t>
            </a:r>
            <a:endParaRPr lang="en-US" sz="1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Whitebox testing ( </a:t>
            </a:r>
            <a:r>
              <a:rPr lang="en-US" sz="1400" b="1" dirty="0" err="1"/>
              <a:t>partea</a:t>
            </a:r>
            <a:r>
              <a:rPr lang="en-US" sz="1400" b="1" dirty="0"/>
              <a:t> intern</a:t>
            </a:r>
            <a:r>
              <a:rPr lang="ro-RO" sz="1400" b="1" dirty="0"/>
              <a:t>ă</a:t>
            </a:r>
            <a:r>
              <a:rPr lang="en-US" sz="1400" b="1" dirty="0"/>
              <a:t> 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whitebox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interne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cunoașterea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căruia</a:t>
            </a:r>
            <a:r>
              <a:rPr lang="en-US" dirty="0"/>
              <a:t> </a:t>
            </a:r>
            <a:r>
              <a:rPr lang="en-US" dirty="0" err="1"/>
              <a:t>acționează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sz="1400" b="1" dirty="0"/>
          </a:p>
          <a:p>
            <a:pPr marL="914400" lvl="2" indent="0">
              <a:buNone/>
            </a:pPr>
            <a:endParaRPr lang="en-US" sz="14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6305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287C-188E-FEF6-0B46-ACBD1103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46" y="228600"/>
            <a:ext cx="9408055" cy="652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7. </a:t>
            </a:r>
            <a:r>
              <a:rPr lang="en-US" sz="1600" b="1" dirty="0" err="1"/>
              <a:t>Tehnici</a:t>
            </a:r>
            <a:r>
              <a:rPr lang="en-US" sz="1600" b="1" dirty="0"/>
              <a:t> de 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Static</a:t>
            </a:r>
            <a:r>
              <a:rPr lang="ro-RO" sz="1400" b="1" dirty="0"/>
              <a:t>ă</a:t>
            </a:r>
            <a:r>
              <a:rPr lang="en-US" sz="1400" b="1" dirty="0"/>
              <a:t>  ( </a:t>
            </a:r>
            <a:r>
              <a:rPr lang="en-US" sz="1400" b="1" dirty="0" err="1"/>
              <a:t>testare</a:t>
            </a:r>
            <a:r>
              <a:rPr lang="en-US" sz="1400" b="1" dirty="0"/>
              <a:t> far</a:t>
            </a:r>
            <a:r>
              <a:rPr lang="ro-RO" sz="1400" b="1" dirty="0"/>
              <a:t>ă</a:t>
            </a:r>
            <a:r>
              <a:rPr lang="en-US" sz="1400" b="1" dirty="0"/>
              <a:t> </a:t>
            </a:r>
            <a:r>
              <a:rPr lang="en-US" sz="1400" b="1" dirty="0" err="1"/>
              <a:t>rulare</a:t>
            </a:r>
            <a:r>
              <a:rPr lang="en-US" sz="1400" b="1" dirty="0"/>
              <a:t> de cod 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static</a:t>
            </a:r>
            <a:r>
              <a:rPr lang="ro-RO" sz="1200" b="1" dirty="0"/>
              <a:t>ă</a:t>
            </a:r>
            <a:r>
              <a:rPr lang="en-US" sz="1200" b="1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200" b="1" dirty="0"/>
              <a:t>Reviews 		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Informal review	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Walkthrough			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 err="1"/>
              <a:t>Tehnical</a:t>
            </a:r>
            <a:r>
              <a:rPr lang="en-US" sz="1000" b="1" dirty="0"/>
              <a:t> Review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000" b="1" dirty="0"/>
              <a:t>Inspection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en-US" sz="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err="1"/>
              <a:t>Dinamic</a:t>
            </a:r>
            <a:r>
              <a:rPr lang="ro-RO" sz="1400" b="1" dirty="0"/>
              <a:t>ă</a:t>
            </a:r>
            <a:r>
              <a:rPr lang="en-US" sz="1400" b="1" dirty="0"/>
              <a:t> ( </a:t>
            </a:r>
            <a:r>
              <a:rPr lang="en-US" sz="1400" b="1" dirty="0" err="1"/>
              <a:t>testare</a:t>
            </a:r>
            <a:r>
              <a:rPr lang="en-US" sz="1400" b="1" dirty="0"/>
              <a:t> cu </a:t>
            </a:r>
            <a:r>
              <a:rPr lang="en-US" sz="1400" b="1" dirty="0" err="1"/>
              <a:t>rulare</a:t>
            </a:r>
            <a:r>
              <a:rPr lang="en-US" sz="1400" b="1" dirty="0"/>
              <a:t> de cod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Blackbox  ( Functional Testing / Non-functional testing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/>
              <a:t>Este o </a:t>
            </a:r>
            <a:r>
              <a:rPr lang="en-US" sz="1000" dirty="0" err="1"/>
              <a:t>metoda</a:t>
            </a:r>
            <a:r>
              <a:rPr lang="en-US" sz="1000" dirty="0"/>
              <a:t> care </a:t>
            </a:r>
            <a:r>
              <a:rPr lang="en-US" sz="1000" dirty="0" err="1"/>
              <a:t>ia</a:t>
            </a:r>
            <a:r>
              <a:rPr lang="en-US" sz="1000" dirty="0"/>
              <a:t> in </a:t>
            </a:r>
            <a:r>
              <a:rPr lang="en-US" sz="1000" dirty="0" err="1"/>
              <a:t>considerare</a:t>
            </a:r>
            <a:r>
              <a:rPr lang="en-US" sz="1000" dirty="0"/>
              <a:t> </a:t>
            </a:r>
            <a:r>
              <a:rPr lang="en-US" sz="1000" dirty="0" err="1"/>
              <a:t>doar</a:t>
            </a:r>
            <a:r>
              <a:rPr lang="en-US" sz="1000" dirty="0"/>
              <a:t> </a:t>
            </a:r>
            <a:r>
              <a:rPr lang="en-US" sz="1000" dirty="0" err="1"/>
              <a:t>comportamentul</a:t>
            </a:r>
            <a:r>
              <a:rPr lang="en-US" sz="1000" dirty="0"/>
              <a:t> extern al </a:t>
            </a:r>
            <a:r>
              <a:rPr lang="en-US" sz="1000" dirty="0" err="1"/>
              <a:t>sistemului</a:t>
            </a:r>
            <a:r>
              <a:rPr lang="en-US" sz="1000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</a:t>
            </a:r>
            <a:r>
              <a:rPr lang="en-US" sz="1200" b="1" u="sng" dirty="0"/>
              <a:t>Functional 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 err="1"/>
              <a:t>Equivalance</a:t>
            </a:r>
            <a:r>
              <a:rPr lang="en-US" sz="1000" b="1" dirty="0"/>
              <a:t> Partitioning ( EP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 err="1"/>
              <a:t>Boundery</a:t>
            </a:r>
            <a:r>
              <a:rPr lang="en-US" sz="1000" b="1" dirty="0"/>
              <a:t> Value Analysis ( BVA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State Transition Testing ( STT )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Decision Table ( DT 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</a:t>
            </a:r>
            <a:r>
              <a:rPr lang="en-US" sz="1200" b="1" u="sng" dirty="0"/>
              <a:t>Non-Functional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Performance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Usability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Compatibility Testing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Security Testing</a:t>
            </a:r>
            <a:endParaRPr lang="en-UM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4154-FA36-DE2F-6EE9-D5286C478A0B}"/>
              </a:ext>
            </a:extLst>
          </p:cNvPr>
          <p:cNvSpPr txBox="1"/>
          <p:nvPr/>
        </p:nvSpPr>
        <p:spPr>
          <a:xfrm>
            <a:off x="5816600" y="1244600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Static Analysis</a:t>
            </a:r>
          </a:p>
          <a:p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Flow</a:t>
            </a:r>
          </a:p>
          <a:p>
            <a:pPr lvl="1"/>
            <a:endParaRPr lang="en-US" sz="1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Control Flow</a:t>
            </a:r>
            <a:endParaRPr lang="en-UM" sz="1000" dirty="0"/>
          </a:p>
        </p:txBody>
      </p:sp>
    </p:spTree>
    <p:extLst>
      <p:ext uri="{BB962C8B-B14F-4D97-AF65-F5344CB8AC3E}">
        <p14:creationId xmlns:p14="http://schemas.microsoft.com/office/powerpoint/2010/main" val="12684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2F52-76B5-2FD7-C611-460FD4D0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546" y="643467"/>
            <a:ext cx="8915400" cy="57334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Whitebox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/>
              <a:t>Este o </a:t>
            </a:r>
            <a:r>
              <a:rPr lang="en-US" sz="1000" dirty="0" err="1"/>
              <a:t>metoda</a:t>
            </a:r>
            <a:r>
              <a:rPr lang="en-US" sz="1000" dirty="0"/>
              <a:t> </a:t>
            </a:r>
            <a:r>
              <a:rPr lang="en-US" sz="1000" dirty="0" err="1"/>
              <a:t>folosit</a:t>
            </a:r>
            <a:r>
              <a:rPr lang="ro-RO" sz="1000" dirty="0"/>
              <a:t>ă</a:t>
            </a:r>
            <a:r>
              <a:rPr lang="en-US" sz="1000" dirty="0"/>
              <a:t> </a:t>
            </a:r>
            <a:r>
              <a:rPr lang="en-US" sz="1000" dirty="0" err="1"/>
              <a:t>pentru</a:t>
            </a:r>
            <a:r>
              <a:rPr lang="en-US" sz="1000" dirty="0"/>
              <a:t> a </a:t>
            </a:r>
            <a:r>
              <a:rPr lang="en-US" sz="1000" dirty="0" err="1"/>
              <a:t>testa</a:t>
            </a:r>
            <a:r>
              <a:rPr lang="en-US" sz="1000" dirty="0"/>
              <a:t> software </a:t>
            </a:r>
            <a:r>
              <a:rPr lang="en-US" sz="1000" dirty="0" err="1"/>
              <a:t>ul</a:t>
            </a:r>
            <a:r>
              <a:rPr lang="en-US" sz="1000" dirty="0"/>
              <a:t> </a:t>
            </a:r>
            <a:r>
              <a:rPr lang="en-US" sz="1000" dirty="0" err="1"/>
              <a:t>tinand</a:t>
            </a:r>
            <a:r>
              <a:rPr lang="en-US" sz="1000" dirty="0"/>
              <a:t> </a:t>
            </a:r>
            <a:r>
              <a:rPr lang="en-US" sz="1000" dirty="0" err="1"/>
              <a:t>cont</a:t>
            </a:r>
            <a:r>
              <a:rPr lang="en-US" sz="1000" dirty="0"/>
              <a:t> de </a:t>
            </a:r>
            <a:r>
              <a:rPr lang="en-US" sz="1000" dirty="0" err="1"/>
              <a:t>functionalitatea</a:t>
            </a:r>
            <a:r>
              <a:rPr lang="en-US" sz="1000" dirty="0"/>
              <a:t> intern</a:t>
            </a:r>
            <a:r>
              <a:rPr lang="ro-RO" sz="1000" dirty="0"/>
              <a:t>ă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b="1" dirty="0" err="1"/>
              <a:t>Tehnici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whitebox</a:t>
            </a:r>
            <a:r>
              <a:rPr lang="en-US" sz="1200" b="1" dirty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Statement Coverage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Decision Coverage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000" b="1" dirty="0"/>
              <a:t>Path Coverage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Experience-based testing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000" dirty="0" err="1"/>
              <a:t>Acest</a:t>
            </a:r>
            <a:r>
              <a:rPr lang="en-US" sz="1000" dirty="0"/>
              <a:t> tip de </a:t>
            </a:r>
            <a:r>
              <a:rPr lang="en-US" sz="1000" dirty="0" err="1"/>
              <a:t>testare</a:t>
            </a:r>
            <a:r>
              <a:rPr lang="en-US" sz="1000" dirty="0"/>
              <a:t> se </a:t>
            </a:r>
            <a:r>
              <a:rPr lang="en-US" sz="1000" dirty="0" err="1"/>
              <a:t>execut</a:t>
            </a:r>
            <a:r>
              <a:rPr lang="ro-RO" sz="1000" dirty="0"/>
              <a:t>ă</a:t>
            </a:r>
            <a:r>
              <a:rPr lang="en-US" sz="1000" dirty="0"/>
              <a:t> pe </a:t>
            </a:r>
            <a:r>
              <a:rPr lang="en-US" sz="1000" dirty="0" err="1"/>
              <a:t>baza</a:t>
            </a:r>
            <a:r>
              <a:rPr lang="en-US" sz="1000" dirty="0"/>
              <a:t> </a:t>
            </a:r>
            <a:r>
              <a:rPr lang="en-US" sz="1000" dirty="0" err="1"/>
              <a:t>experientei</a:t>
            </a:r>
            <a:r>
              <a:rPr lang="en-US" sz="1000" dirty="0"/>
              <a:t> </a:t>
            </a:r>
            <a:r>
              <a:rPr lang="en-US" sz="1000" dirty="0" err="1"/>
              <a:t>testerului</a:t>
            </a:r>
            <a:r>
              <a:rPr lang="en-US" sz="1000" dirty="0"/>
              <a:t>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Exploratory testing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Error Guessing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b="1" dirty="0"/>
              <a:t>Ad-hoc Testing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8</a:t>
            </a:r>
            <a:r>
              <a:rPr lang="en-US" sz="1800" b="1" dirty="0"/>
              <a:t>. Verification vs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Verification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Este un process static. </a:t>
            </a:r>
            <a:r>
              <a:rPr lang="en-US" sz="1200" dirty="0" err="1"/>
              <a:t>Implica</a:t>
            </a:r>
            <a:r>
              <a:rPr lang="en-US" sz="1200" dirty="0"/>
              <a:t> </a:t>
            </a:r>
            <a:r>
              <a:rPr lang="en-US" sz="1200" dirty="0" err="1"/>
              <a:t>reviziunea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analiza</a:t>
            </a:r>
            <a:r>
              <a:rPr lang="en-US" sz="1200" dirty="0"/>
              <a:t> </a:t>
            </a:r>
            <a:r>
              <a:rPr lang="en-US" sz="1200" dirty="0" err="1"/>
              <a:t>documentatiei</a:t>
            </a:r>
            <a:r>
              <a:rPr lang="en-US" sz="1200" dirty="0"/>
              <a:t> far</a:t>
            </a:r>
            <a:r>
              <a:rPr lang="ro-RO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executa</a:t>
            </a:r>
            <a:r>
              <a:rPr lang="en-US" sz="1200" dirty="0"/>
              <a:t> </a:t>
            </a:r>
            <a:r>
              <a:rPr lang="en-US" sz="1200" dirty="0" err="1"/>
              <a:t>nici</a:t>
            </a:r>
            <a:r>
              <a:rPr lang="en-US" sz="1200" dirty="0"/>
              <a:t> un cod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Validation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dirty="0"/>
              <a:t>Este un </a:t>
            </a:r>
            <a:r>
              <a:rPr lang="en-US" sz="1200" dirty="0" err="1"/>
              <a:t>proces</a:t>
            </a:r>
            <a:r>
              <a:rPr lang="en-US" sz="1200" dirty="0"/>
              <a:t> dynamic. </a:t>
            </a:r>
            <a:r>
              <a:rPr lang="en-US" sz="1200" dirty="0" err="1"/>
              <a:t>Implica</a:t>
            </a:r>
            <a:r>
              <a:rPr lang="en-US" sz="1200" dirty="0"/>
              <a:t> </a:t>
            </a:r>
            <a:r>
              <a:rPr lang="en-US" sz="1200" dirty="0" err="1"/>
              <a:t>executarea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software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asigurraa</a:t>
            </a:r>
            <a:r>
              <a:rPr lang="en-US" sz="1200" dirty="0"/>
              <a:t> </a:t>
            </a:r>
            <a:r>
              <a:rPr lang="en-US" sz="1200" dirty="0" err="1"/>
              <a:t>functionalitatea</a:t>
            </a:r>
            <a:r>
              <a:rPr lang="en-US" sz="1200" dirty="0"/>
              <a:t>, </a:t>
            </a:r>
            <a:r>
              <a:rPr lang="en-US" sz="1200" dirty="0" err="1"/>
              <a:t>uzabilitatea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adecvarea</a:t>
            </a:r>
            <a:endParaRPr lang="en-UM" sz="1200" dirty="0"/>
          </a:p>
        </p:txBody>
      </p:sp>
    </p:spTree>
    <p:extLst>
      <p:ext uri="{BB962C8B-B14F-4D97-AF65-F5344CB8AC3E}">
        <p14:creationId xmlns:p14="http://schemas.microsoft.com/office/powerpoint/2010/main" val="138590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62A8-6559-D9CA-AFD3-A177F80F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48" y="131314"/>
            <a:ext cx="6139601" cy="61314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9. Positive testing vs Negative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Testarea</a:t>
            </a:r>
            <a:r>
              <a:rPr lang="en-US" sz="1400" b="1" dirty="0"/>
              <a:t> </a:t>
            </a:r>
            <a:r>
              <a:rPr lang="en-US" sz="1400" b="1" dirty="0" err="1"/>
              <a:t>pozitiv</a:t>
            </a:r>
            <a:r>
              <a:rPr lang="ro-RO" sz="1400" b="1" dirty="0"/>
              <a:t>ă</a:t>
            </a:r>
            <a:r>
              <a:rPr lang="en-US" sz="1400" b="1" dirty="0"/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err="1"/>
              <a:t>Inseamn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s</a:t>
            </a:r>
            <a:r>
              <a:rPr lang="ro-RO" sz="1200" dirty="0"/>
              <a:t>ă</a:t>
            </a:r>
            <a:r>
              <a:rPr lang="en-US" sz="1200" dirty="0"/>
              <a:t> le </a:t>
            </a:r>
            <a:r>
              <a:rPr lang="en-US" sz="1200" dirty="0" err="1"/>
              <a:t>poat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Testarea</a:t>
            </a:r>
            <a:r>
              <a:rPr lang="en-US" sz="1400" b="1" dirty="0"/>
              <a:t> </a:t>
            </a:r>
            <a:r>
              <a:rPr lang="en-US" sz="1400" b="1" dirty="0" err="1"/>
              <a:t>Negativ</a:t>
            </a:r>
            <a:r>
              <a:rPr lang="ro-RO" sz="1400" b="1" dirty="0"/>
              <a:t>ă</a:t>
            </a:r>
            <a:r>
              <a:rPr lang="en-US" sz="1400" b="1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err="1"/>
              <a:t>Inseamn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nu 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s</a:t>
            </a:r>
            <a:r>
              <a:rPr lang="ro-RO" sz="1200" dirty="0"/>
              <a:t>ă</a:t>
            </a:r>
            <a:r>
              <a:rPr lang="en-US" sz="1200" dirty="0"/>
              <a:t> le </a:t>
            </a:r>
            <a:r>
              <a:rPr lang="en-US" sz="1200" dirty="0" err="1"/>
              <a:t>poat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10</a:t>
            </a:r>
            <a:r>
              <a:rPr lang="en-US" sz="1800" b="1" dirty="0"/>
              <a:t>. </a:t>
            </a:r>
            <a:r>
              <a:rPr lang="en-US" sz="1800" b="1" dirty="0" err="1"/>
              <a:t>Nivelurile</a:t>
            </a:r>
            <a:r>
              <a:rPr lang="en-US" sz="1800" b="1" dirty="0"/>
              <a:t> de </a:t>
            </a:r>
            <a:r>
              <a:rPr lang="en-US" sz="1800" b="1" dirty="0" err="1"/>
              <a:t>testare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Testarea</a:t>
            </a:r>
            <a:r>
              <a:rPr lang="en-US" b="1" dirty="0"/>
              <a:t> </a:t>
            </a:r>
            <a:r>
              <a:rPr lang="en-US" b="1" dirty="0" err="1"/>
              <a:t>unitara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Un test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unitar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reprezintă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testarea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celei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mai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mici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bucăți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funcționale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dintr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-o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aplicație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cum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ar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 fi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funcții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clase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proceduri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,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</a:rPr>
              <a:t>interefețe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</a:rPr>
              <a:t>. </a:t>
            </a:r>
            <a:endParaRPr lang="en-US" sz="1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integrare</a:t>
            </a:r>
            <a:r>
              <a:rPr lang="en-US" b="1" dirty="0"/>
              <a:t>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Se concentrează pe interacțiunile dintre componente și sisteme. </a:t>
            </a:r>
            <a:endParaRPr lang="it-IT" sz="120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			Obiectivele testării de integrare: 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</a:rPr>
              <a:t>				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Reducerea riscului  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</a:rPr>
              <a:t>				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Verificare componentelor functionale si non-functionale,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 				Gasirea defectelor de interfete,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</a:rPr>
              <a:t>				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</a:rPr>
              <a:t> Prevenirea defectelor </a:t>
            </a:r>
            <a:endParaRPr lang="it-IT" sz="1200" dirty="0">
              <a:solidFill>
                <a:schemeClr val="tx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de </a:t>
            </a:r>
            <a:r>
              <a:rPr lang="en-US" b="1" dirty="0" err="1"/>
              <a:t>integrare</a:t>
            </a:r>
            <a:r>
              <a:rPr lang="en-US" b="1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 err="1"/>
              <a:t>Integrare</a:t>
            </a:r>
            <a:r>
              <a:rPr lang="en-US" b="1" dirty="0"/>
              <a:t> de </a:t>
            </a:r>
            <a:r>
              <a:rPr lang="en-US" b="1" dirty="0" err="1"/>
              <a:t>componente</a:t>
            </a:r>
            <a:r>
              <a:rPr lang="en-US" b="1" dirty="0"/>
              <a:t> ( cand </a:t>
            </a:r>
            <a:r>
              <a:rPr lang="en-US" b="1" dirty="0" err="1"/>
              <a:t>dou</a:t>
            </a:r>
            <a:r>
              <a:rPr lang="ro-RO" b="1" dirty="0"/>
              <a:t>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module sunt legate </a:t>
            </a:r>
            <a:r>
              <a:rPr lang="en-US" b="1" dirty="0" err="1"/>
              <a:t>intre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 err="1"/>
              <a:t>Integrare</a:t>
            </a:r>
            <a:r>
              <a:rPr lang="en-US" b="1" dirty="0"/>
              <a:t> </a:t>
            </a:r>
            <a:r>
              <a:rPr lang="en-US" b="1" dirty="0" err="1"/>
              <a:t>intre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( cand </a:t>
            </a:r>
            <a:r>
              <a:rPr lang="en-US" b="1" dirty="0" err="1"/>
              <a:t>dou</a:t>
            </a:r>
            <a:r>
              <a:rPr lang="ro-RO" b="1" dirty="0"/>
              <a:t>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sunt legate </a:t>
            </a:r>
            <a:r>
              <a:rPr lang="en-US" b="1" dirty="0" err="1"/>
              <a:t>intre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2A424-A799-589C-EFC6-9951B6B8A822}"/>
              </a:ext>
            </a:extLst>
          </p:cNvPr>
          <p:cNvSpPr txBox="1">
            <a:spLocks/>
          </p:cNvSpPr>
          <p:nvPr/>
        </p:nvSpPr>
        <p:spPr>
          <a:xfrm>
            <a:off x="6252409" y="928991"/>
            <a:ext cx="5939591" cy="500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sistem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Se </a:t>
            </a:r>
            <a:r>
              <a:rPr lang="en-US" sz="1200" dirty="0" err="1"/>
              <a:t>concentreaza</a:t>
            </a:r>
            <a:r>
              <a:rPr lang="en-US" sz="1200" dirty="0"/>
              <a:t> pe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capabilitatea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ca un tot </a:t>
            </a:r>
            <a:r>
              <a:rPr lang="en-US" sz="1200" dirty="0" err="1"/>
              <a:t>unitar</a:t>
            </a:r>
            <a:r>
              <a:rPr lang="en-US" sz="1200" dirty="0"/>
              <a:t>,</a:t>
            </a:r>
            <a:r>
              <a:rPr lang="en-US" b="1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Obiectivele</a:t>
            </a:r>
            <a:r>
              <a:rPr lang="en-US" b="1" dirty="0"/>
              <a:t> </a:t>
            </a:r>
            <a:r>
              <a:rPr lang="en-US" b="1" dirty="0" err="1"/>
              <a:t>testari</a:t>
            </a:r>
            <a:r>
              <a:rPr lang="en-US" b="1" dirty="0"/>
              <a:t> de system: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200" dirty="0">
                <a:solidFill>
                  <a:schemeClr val="tx1"/>
                </a:solidFill>
              </a:rPr>
              <a:t>				Reducerea riscului  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200" dirty="0">
                <a:solidFill>
                  <a:schemeClr val="tx1"/>
                </a:solidFill>
              </a:rPr>
              <a:t>				Verificare componentelor functionale si non-functionale,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200" dirty="0">
                <a:solidFill>
                  <a:schemeClr val="tx1"/>
                </a:solidFill>
              </a:rPr>
              <a:t> 				G</a:t>
            </a:r>
            <a:r>
              <a:rPr lang="ro-RO" sz="1200" dirty="0">
                <a:solidFill>
                  <a:schemeClr val="tx1"/>
                </a:solidFill>
              </a:rPr>
              <a:t>ă</a:t>
            </a:r>
            <a:r>
              <a:rPr lang="it-IT" sz="1200" dirty="0">
                <a:solidFill>
                  <a:schemeClr val="tx1"/>
                </a:solidFill>
              </a:rPr>
              <a:t>sirea defectelor de interfete,</a:t>
            </a:r>
          </a:p>
          <a:p>
            <a:pPr marL="0" indent="0">
              <a:spcBef>
                <a:spcPts val="500"/>
              </a:spcBef>
              <a:buFont typeface="Wingdings 3" charset="2"/>
              <a:buNone/>
            </a:pPr>
            <a:r>
              <a:rPr lang="it-IT" sz="1200" dirty="0">
                <a:solidFill>
                  <a:schemeClr val="tx1"/>
                </a:solidFill>
              </a:rPr>
              <a:t>				 Prevenirea defectelor 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acceptare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Se </a:t>
            </a:r>
            <a:r>
              <a:rPr lang="en-US" sz="1200" dirty="0" err="1"/>
              <a:t>concentreaz</a:t>
            </a:r>
            <a:r>
              <a:rPr lang="ro-RO" sz="1200" dirty="0"/>
              <a:t>ă</a:t>
            </a:r>
            <a:r>
              <a:rPr lang="en-US" sz="1200" dirty="0"/>
              <a:t> pe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produsului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verific</a:t>
            </a:r>
            <a:r>
              <a:rPr lang="ro-RO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felul</a:t>
            </a:r>
            <a:r>
              <a:rPr lang="en-US" sz="1200" dirty="0"/>
              <a:t> in care </a:t>
            </a:r>
            <a:r>
              <a:rPr lang="en-US" sz="1200" dirty="0" err="1"/>
              <a:t>aceasta</a:t>
            </a:r>
            <a:r>
              <a:rPr lang="en-US" sz="1200" dirty="0"/>
              <a:t> </a:t>
            </a:r>
            <a:r>
              <a:rPr lang="en-US" sz="1200" dirty="0" err="1"/>
              <a:t>indeplineste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/ </a:t>
            </a:r>
            <a:r>
              <a:rPr lang="en-US" sz="1200" dirty="0" err="1"/>
              <a:t>utilizatorului</a:t>
            </a:r>
            <a:endParaRPr lang="en-US" sz="12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Alpha testing: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 err="1"/>
              <a:t>Ultim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sesiune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ca </a:t>
            </a:r>
            <a:r>
              <a:rPr lang="en-US" dirty="0" err="1"/>
              <a:t>produsul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lansat</a:t>
            </a:r>
            <a:r>
              <a:rPr lang="en-US" dirty="0"/>
              <a:t> </a:t>
            </a:r>
            <a:r>
              <a:rPr lang="en-US" dirty="0" err="1"/>
              <a:t>publicului</a:t>
            </a:r>
            <a:r>
              <a:rPr lang="en-US" dirty="0"/>
              <a:t> </a:t>
            </a:r>
            <a:r>
              <a:rPr lang="en-US" dirty="0" err="1"/>
              <a:t>larg</a:t>
            </a: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Beta testing: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/>
              <a:t>Are loc la 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</a:p>
          <a:p>
            <a:pPr marL="1828800" lvl="4" indent="0">
              <a:buFont typeface="Wingdings 3" charset="2"/>
              <a:buNone/>
            </a:pPr>
            <a:endParaRPr lang="en-US" b="1" dirty="0"/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5230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022-F503-DE28-AAE8-878389D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979" y="3111"/>
            <a:ext cx="8911687" cy="182704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            				</a:t>
            </a:r>
            <a:r>
              <a:rPr lang="en-US" sz="3100" dirty="0"/>
              <a:t> </a:t>
            </a:r>
            <a:r>
              <a:rPr lang="en-US" sz="3100" dirty="0" err="1"/>
              <a:t>Partea</a:t>
            </a:r>
            <a:r>
              <a:rPr lang="en-US" sz="3100" dirty="0"/>
              <a:t> </a:t>
            </a:r>
            <a:r>
              <a:rPr lang="en-US" sz="3100" dirty="0" err="1"/>
              <a:t>practic</a:t>
            </a:r>
            <a:r>
              <a:rPr lang="ro-RO" sz="3100" dirty="0"/>
              <a:t>ă</a:t>
            </a:r>
            <a:br>
              <a:rPr lang="ro-RO" sz="3100" dirty="0"/>
            </a:br>
            <a:br>
              <a:rPr lang="en-US" sz="2200" dirty="0"/>
            </a:br>
            <a:r>
              <a:rPr lang="en-US" sz="2200" dirty="0"/>
              <a:t>				 </a:t>
            </a:r>
            <a:r>
              <a:rPr lang="en-US" sz="2700" dirty="0" err="1"/>
              <a:t>Proiect</a:t>
            </a:r>
            <a:r>
              <a:rPr lang="en-US" sz="2700" dirty="0"/>
              <a:t> Jira: site-</a:t>
            </a:r>
            <a:r>
              <a:rPr lang="en-US" sz="2700" dirty="0" err="1"/>
              <a:t>ul</a:t>
            </a:r>
            <a:r>
              <a:rPr lang="en-US" sz="2700" dirty="0"/>
              <a:t>  Elefant.ro </a:t>
            </a:r>
            <a:r>
              <a:rPr lang="en-US" sz="2200" dirty="0"/>
              <a:t>	</a:t>
            </a:r>
            <a:br>
              <a:rPr lang="en-US" sz="2200" dirty="0"/>
            </a:br>
            <a:r>
              <a:rPr lang="en-US" sz="2200" dirty="0"/>
              <a:t>		</a:t>
            </a:r>
            <a:br>
              <a:rPr lang="en-US" sz="2200" dirty="0"/>
            </a:br>
            <a:r>
              <a:rPr lang="en-US" sz="2200" dirty="0"/>
              <a:t>									</a:t>
            </a:r>
            <a:br>
              <a:rPr lang="en-US" sz="2200" dirty="0"/>
            </a:br>
            <a:r>
              <a:rPr lang="en-US" sz="2200" dirty="0"/>
              <a:t>									</a:t>
            </a:r>
            <a:br>
              <a:rPr lang="en-US" dirty="0"/>
            </a:br>
            <a:r>
              <a:rPr lang="en-US" dirty="0"/>
              <a:t>											  </a:t>
            </a:r>
            <a:endParaRPr lang="en-UM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3EEB75-F417-CC85-5841-E3668A12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0" y="1439640"/>
            <a:ext cx="5638658" cy="36954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61BF1-7D61-0140-BE30-C218A8AD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17" y="2751667"/>
            <a:ext cx="5642450" cy="3695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9421A-D8A0-9472-F43E-98BB8F1E86A1}"/>
              </a:ext>
            </a:extLst>
          </p:cNvPr>
          <p:cNvSpPr txBox="1"/>
          <p:nvPr/>
        </p:nvSpPr>
        <p:spPr>
          <a:xfrm>
            <a:off x="289332" y="685800"/>
            <a:ext cx="12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Story  </a:t>
            </a:r>
            <a:endParaRPr lang="en-UM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6040-C5A6-2417-8BB2-3141852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64" y="203856"/>
            <a:ext cx="5070798" cy="419375"/>
          </a:xfrm>
        </p:spPr>
        <p:txBody>
          <a:bodyPr>
            <a:noAutofit/>
          </a:bodyPr>
          <a:lstStyle/>
          <a:p>
            <a:r>
              <a:rPr lang="ro-RO" sz="2400" dirty="0"/>
              <a:t>Test conditions and test cases</a:t>
            </a:r>
            <a:r>
              <a:rPr lang="en-US" sz="2400" dirty="0"/>
              <a:t>:</a:t>
            </a:r>
            <a:endParaRPr lang="en-UM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60A822-0A00-0FE4-6F48-E764F4F07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5" y="3639743"/>
            <a:ext cx="6129879" cy="30912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B0BC8-4B91-0BEA-D036-7CC376F4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0" y="1260321"/>
            <a:ext cx="5804587" cy="2186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9BE0E1-F31B-5014-3F5B-ACEDDC80B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4" y="1260321"/>
            <a:ext cx="5188287" cy="2379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5115F-E0CB-3AB4-4855-51BB6B241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4" y="3741343"/>
            <a:ext cx="5188287" cy="1971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670925-76CC-11E8-E0B6-1891A2CF8802}"/>
              </a:ext>
            </a:extLst>
          </p:cNvPr>
          <p:cNvSpPr txBox="1"/>
          <p:nvPr/>
        </p:nvSpPr>
        <p:spPr>
          <a:xfrm>
            <a:off x="469210" y="704819"/>
            <a:ext cx="110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Test</a:t>
            </a:r>
            <a:endParaRPr lang="en-UM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8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BDA9C-40EC-2151-03C3-163061A7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" y="2286828"/>
            <a:ext cx="5578225" cy="24464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B7571-5413-3E93-7681-1F4E0AB3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63" y="2992018"/>
            <a:ext cx="5933676" cy="2446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44AB4-5494-98D0-FFA8-94B998CA4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8" y="5709367"/>
            <a:ext cx="5959750" cy="89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76472-E626-4A5A-7B11-ADDA674BE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81" y="190011"/>
            <a:ext cx="8245677" cy="1941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0C4E2-C5A6-F8E5-18BE-71FF4ADB1ACE}"/>
              </a:ext>
            </a:extLst>
          </p:cNvPr>
          <p:cNvSpPr txBox="1"/>
          <p:nvPr/>
        </p:nvSpPr>
        <p:spPr>
          <a:xfrm>
            <a:off x="469211" y="707398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Test</a:t>
            </a:r>
            <a:endParaRPr lang="en-UM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739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4116</TotalTime>
  <Words>1199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Proiect Final</vt:lpstr>
      <vt:lpstr>      Partea Teoretică</vt:lpstr>
      <vt:lpstr>PowerPoint Presentation</vt:lpstr>
      <vt:lpstr>PowerPoint Presentation</vt:lpstr>
      <vt:lpstr>PowerPoint Presentation</vt:lpstr>
      <vt:lpstr>PowerPoint Presentation</vt:lpstr>
      <vt:lpstr>                 Partea practică       Proiect Jira: site-ul  Elefant.ro                                       </vt:lpstr>
      <vt:lpstr>Test conditions and test cases:</vt:lpstr>
      <vt:lpstr>PowerPoint Presentation</vt:lpstr>
      <vt:lpstr>     Traceeability matrix</vt:lpstr>
      <vt:lpstr>Raportul generat din aplicatia Jira:     </vt:lpstr>
      <vt:lpstr>      </vt:lpstr>
      <vt:lpstr>    Bug Ticket - Proiect Jira:</vt:lpstr>
      <vt:lpstr>  Concluzii generale in urma testarii:</vt:lpstr>
      <vt:lpstr>     Vă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Cristian Baciu</dc:creator>
  <cp:lastModifiedBy>Cristian Baciu</cp:lastModifiedBy>
  <cp:revision>23</cp:revision>
  <dcterms:created xsi:type="dcterms:W3CDTF">2024-06-18T08:59:18Z</dcterms:created>
  <dcterms:modified xsi:type="dcterms:W3CDTF">2024-07-01T09:36:44Z</dcterms:modified>
</cp:coreProperties>
</file>