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9" r:id="rId10"/>
    <p:sldId id="267" r:id="rId11"/>
    <p:sldId id="268" r:id="rId12"/>
    <p:sldId id="273" r:id="rId13"/>
    <p:sldId id="272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Baciu" initials="CB" lastIdx="4" clrIdx="0">
    <p:extLst>
      <p:ext uri="{19B8F6BF-5375-455C-9EA6-DF929625EA0E}">
        <p15:presenceInfo xmlns:p15="http://schemas.microsoft.com/office/powerpoint/2012/main" userId="ab62b0f143498d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79DD93"/>
    <a:srgbClr val="EF901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7/8/2024</a:t>
            </a:fld>
            <a:endParaRPr lang="en-U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79492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7/8/2024</a:t>
            </a:fld>
            <a:endParaRPr lang="en-U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31068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7/8/2024</a:t>
            </a:fld>
            <a:endParaRPr lang="en-U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5126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7/8/2024</a:t>
            </a:fld>
            <a:endParaRPr lang="en-U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801873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7/8/2024</a:t>
            </a:fld>
            <a:endParaRPr lang="en-U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6104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7/8/2024</a:t>
            </a:fld>
            <a:endParaRPr lang="en-U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313430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7/8/2024</a:t>
            </a:fld>
            <a:endParaRPr lang="en-U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545515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7/8/2024</a:t>
            </a:fld>
            <a:endParaRPr lang="en-U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41894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7/8/2024</a:t>
            </a:fld>
            <a:endParaRPr lang="en-U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7196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7/8/2024</a:t>
            </a:fld>
            <a:endParaRPr lang="en-U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62647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7/8/2024</a:t>
            </a:fld>
            <a:endParaRPr lang="en-U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93353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7/8/2024</a:t>
            </a:fld>
            <a:endParaRPr lang="en-U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51647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7/8/2024</a:t>
            </a:fld>
            <a:endParaRPr lang="en-U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93608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7/8/2024</a:t>
            </a:fld>
            <a:endParaRPr lang="en-U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78360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7/8/2024</a:t>
            </a:fld>
            <a:endParaRPr lang="en-U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46782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7/8/2024</a:t>
            </a:fld>
            <a:endParaRPr lang="en-U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81407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60DF-1E85-4073-99DC-50920EEE0EAE}" type="datetimeFigureOut">
              <a:rPr lang="en-UM" smtClean="0"/>
              <a:t>7/8/2024</a:t>
            </a:fld>
            <a:endParaRPr lang="en-U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52538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D555-7CEF-BB6A-8136-7FE0CB15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Final</a:t>
            </a:r>
            <a:endParaRPr lang="en-UM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96E6B-DFF5-3DB8-1ADC-9FFBBA1D8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Baciu Cristian </a:t>
            </a:r>
            <a:r>
              <a:rPr lang="en-US" dirty="0" err="1"/>
              <a:t>Costel</a:t>
            </a:r>
            <a:r>
              <a:rPr lang="en-US" dirty="0"/>
              <a:t> </a:t>
            </a:r>
          </a:p>
          <a:p>
            <a:r>
              <a:rPr lang="en-US" dirty="0"/>
              <a:t>31.07.2024</a:t>
            </a:r>
            <a:endParaRPr lang="en-UM" dirty="0"/>
          </a:p>
        </p:txBody>
      </p:sp>
    </p:spTree>
    <p:extLst>
      <p:ext uri="{BB962C8B-B14F-4D97-AF65-F5344CB8AC3E}">
        <p14:creationId xmlns:p14="http://schemas.microsoft.com/office/powerpoint/2010/main" val="276772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4336-2266-91B7-41DE-E96D400B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33" y="208120"/>
            <a:ext cx="8786812" cy="465421"/>
          </a:xfrm>
        </p:spPr>
        <p:txBody>
          <a:bodyPr>
            <a:normAutofit/>
          </a:bodyPr>
          <a:lstStyle/>
          <a:p>
            <a:r>
              <a:rPr lang="ro-RO" sz="2000" dirty="0"/>
              <a:t>				</a:t>
            </a:r>
            <a:r>
              <a:rPr lang="en-US" sz="2000" dirty="0"/>
              <a:t>	</a:t>
            </a:r>
            <a:r>
              <a:rPr lang="en-US" sz="2400" dirty="0"/>
              <a:t>Traceability matrix</a:t>
            </a:r>
            <a:endParaRPr lang="en-UM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00670-F1F6-8DC2-54EA-E50E9AE305E1}"/>
              </a:ext>
            </a:extLst>
          </p:cNvPr>
          <p:cNvSpPr txBox="1"/>
          <p:nvPr/>
        </p:nvSpPr>
        <p:spPr>
          <a:xfrm>
            <a:off x="84666" y="748381"/>
            <a:ext cx="1354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bg1"/>
                </a:solidFill>
              </a:rPr>
              <a:t>Matricea</a:t>
            </a:r>
            <a:endParaRPr lang="en-UM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8F9758-78EC-F192-A286-8319546A7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397" y="4548573"/>
            <a:ext cx="3853042" cy="22238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7CB7B3-C0AB-B2CF-6D87-BD82B9E29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6" y="4429115"/>
            <a:ext cx="5147734" cy="2428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7B4241-0483-416F-4DC9-492A12247FA0}"/>
              </a:ext>
            </a:extLst>
          </p:cNvPr>
          <p:cNvSpPr txBox="1"/>
          <p:nvPr/>
        </p:nvSpPr>
        <p:spPr>
          <a:xfrm>
            <a:off x="1693333" y="748380"/>
            <a:ext cx="56726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ro-RO" sz="1000" dirty="0"/>
              <a:t>In urma testelor efectuate in aplicatia Jira pentru website-ul </a:t>
            </a:r>
            <a:r>
              <a:rPr lang="ro-RO" sz="1000" b="1" dirty="0"/>
              <a:t>Elefant.ro </a:t>
            </a:r>
            <a:r>
              <a:rPr lang="ro-RO" sz="1000" dirty="0"/>
              <a:t>acesta este raportul de teste realizate.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Teste Create: 18 </a:t>
            </a:r>
            <a:r>
              <a:rPr lang="en-US" sz="1000" dirty="0" err="1"/>
              <a:t>dintre</a:t>
            </a:r>
            <a:r>
              <a:rPr lang="en-US" sz="1000" dirty="0"/>
              <a:t> care 14 au </a:t>
            </a:r>
            <a:r>
              <a:rPr lang="en-US" sz="1000" dirty="0" err="1"/>
              <a:t>fost</a:t>
            </a:r>
            <a:r>
              <a:rPr lang="en-US" sz="1000" dirty="0"/>
              <a:t> </a:t>
            </a:r>
            <a:r>
              <a:rPr lang="en-US" sz="1000" dirty="0" err="1"/>
              <a:t>executate</a:t>
            </a:r>
            <a:r>
              <a:rPr lang="en-US" sz="1000" dirty="0"/>
              <a:t>.</a:t>
            </a:r>
          </a:p>
          <a:p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B4529-0285-9F44-3337-E7B949F421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3" y="1482251"/>
            <a:ext cx="9252869" cy="261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5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1191-67F6-DD62-6AF7-96FBD827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081" y="84667"/>
            <a:ext cx="5369837" cy="660400"/>
          </a:xfrm>
        </p:spPr>
        <p:txBody>
          <a:bodyPr>
            <a:noAutofit/>
          </a:bodyPr>
          <a:lstStyle/>
          <a:p>
            <a:r>
              <a:rPr lang="en-US" sz="2400" dirty="0" err="1"/>
              <a:t>Raportul</a:t>
            </a:r>
            <a:r>
              <a:rPr lang="en-US" sz="2400" dirty="0"/>
              <a:t> </a:t>
            </a:r>
            <a:r>
              <a:rPr lang="en-US" sz="2400" dirty="0" err="1"/>
              <a:t>generat</a:t>
            </a:r>
            <a:r>
              <a:rPr lang="en-US" sz="2400" dirty="0"/>
              <a:t> din </a:t>
            </a:r>
            <a:r>
              <a:rPr lang="en-US" sz="2400" dirty="0" err="1"/>
              <a:t>aplicatia</a:t>
            </a:r>
            <a:r>
              <a:rPr lang="en-US" sz="2400" dirty="0"/>
              <a:t> Jira: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			</a:t>
            </a:r>
            <a:endParaRPr lang="en-UM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B444D-6D91-4BB1-350E-8677E4C58DA5}"/>
              </a:ext>
            </a:extLst>
          </p:cNvPr>
          <p:cNvSpPr txBox="1"/>
          <p:nvPr/>
        </p:nvSpPr>
        <p:spPr>
          <a:xfrm>
            <a:off x="0" y="745067"/>
            <a:ext cx="1689363" cy="371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Dashboards</a:t>
            </a:r>
            <a:endParaRPr lang="en-UM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50F72-6B1D-CF74-9ACA-73F9969E4DCB}"/>
              </a:ext>
            </a:extLst>
          </p:cNvPr>
          <p:cNvSpPr txBox="1"/>
          <p:nvPr/>
        </p:nvSpPr>
        <p:spPr>
          <a:xfrm>
            <a:off x="1938867" y="592667"/>
            <a:ext cx="645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ro-RO" sz="1000" dirty="0"/>
              <a:t>In urma testelor efectuate in aplicatia Jira pentru website-ul </a:t>
            </a:r>
            <a:r>
              <a:rPr lang="ro-RO" sz="1000" b="1" dirty="0"/>
              <a:t>Elefant.ro </a:t>
            </a:r>
            <a:r>
              <a:rPr lang="ro-RO" sz="1000" dirty="0"/>
              <a:t>acesta este raportul de teste realizate.</a:t>
            </a:r>
            <a:endParaRPr lang="en-US" sz="1000" dirty="0"/>
          </a:p>
          <a:p>
            <a:endParaRPr lang="ro-RO" sz="1000" dirty="0"/>
          </a:p>
          <a:p>
            <a:r>
              <a:rPr lang="ro-RO" sz="1000" dirty="0"/>
              <a:t>Test Execution by user</a:t>
            </a:r>
            <a:r>
              <a:rPr lang="en-US" sz="1000" dirty="0"/>
              <a:t>: </a:t>
            </a:r>
          </a:p>
          <a:p>
            <a:r>
              <a:rPr lang="en-US" sz="1000" dirty="0"/>
              <a:t>77.78 % PASS  and/ 22.22% FAIL</a:t>
            </a:r>
          </a:p>
          <a:p>
            <a:r>
              <a:rPr lang="en-US" sz="1000" dirty="0"/>
              <a:t>			</a:t>
            </a:r>
            <a:endParaRPr lang="ro-RO" sz="1000" dirty="0"/>
          </a:p>
          <a:p>
            <a:r>
              <a:rPr lang="ro-RO" sz="1000" dirty="0"/>
              <a:t>Test Execution by cycle</a:t>
            </a:r>
            <a:r>
              <a:rPr lang="en-US" sz="1000" dirty="0"/>
              <a:t>: </a:t>
            </a:r>
          </a:p>
          <a:p>
            <a:r>
              <a:rPr lang="en-US" sz="1000" dirty="0"/>
              <a:t>77.78 % Pass and  22.22% FAIL</a:t>
            </a:r>
            <a:endParaRPr lang="en-UM" sz="1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9F99F9-AB52-4FF9-A277-B5168B824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10081"/>
            <a:ext cx="11134763" cy="440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0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DDA5-A98F-75F5-912E-8DA51F72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668867"/>
          </a:xfrm>
        </p:spPr>
        <p:txBody>
          <a:bodyPr>
            <a:normAutofit/>
          </a:bodyPr>
          <a:lstStyle/>
          <a:p>
            <a:r>
              <a:rPr lang="en-US" dirty="0"/>
              <a:t>						</a:t>
            </a:r>
            <a:endParaRPr lang="en-UM" sz="20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78F3DE1-D1EE-CCE6-F902-8E01D0611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682552"/>
              </p:ext>
            </p:extLst>
          </p:nvPr>
        </p:nvGraphicFramePr>
        <p:xfrm>
          <a:off x="8051800" y="4448387"/>
          <a:ext cx="4017433" cy="2272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369">
                  <a:extLst>
                    <a:ext uri="{9D8B030D-6E8A-4147-A177-3AD203B41FA5}">
                      <a16:colId xmlns:a16="http://schemas.microsoft.com/office/drawing/2014/main" val="809299299"/>
                    </a:ext>
                  </a:extLst>
                </a:gridCol>
                <a:gridCol w="2863064">
                  <a:extLst>
                    <a:ext uri="{9D8B030D-6E8A-4147-A177-3AD203B41FA5}">
                      <a16:colId xmlns:a16="http://schemas.microsoft.com/office/drawing/2014/main" val="2887262766"/>
                    </a:ext>
                  </a:extLst>
                </a:gridCol>
              </a:tblGrid>
              <a:tr h="378742">
                <a:tc>
                  <a:txBody>
                    <a:bodyPr/>
                    <a:lstStyle/>
                    <a:p>
                      <a:r>
                        <a:rPr lang="en-US" dirty="0" err="1"/>
                        <a:t>Culoare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Semnificatie</a:t>
                      </a:r>
                      <a:endParaRPr lang="en-U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153759"/>
                  </a:ext>
                </a:extLst>
              </a:tr>
              <a:tr h="378742">
                <a:tc>
                  <a:txBody>
                    <a:bodyPr/>
                    <a:lstStyle/>
                    <a:p>
                      <a:endParaRPr lang="en-UM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Severitate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0" dirty="0" err="1"/>
                        <a:t>foarte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0" dirty="0" err="1"/>
                        <a:t>redusa</a:t>
                      </a:r>
                      <a:endParaRPr lang="en-UM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548762"/>
                  </a:ext>
                </a:extLst>
              </a:tr>
              <a:tr h="378742">
                <a:tc>
                  <a:txBody>
                    <a:bodyPr/>
                    <a:lstStyle/>
                    <a:p>
                      <a:endParaRPr lang="en-UM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Severitate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0" dirty="0" err="1"/>
                        <a:t>redusa</a:t>
                      </a:r>
                      <a:endParaRPr lang="en-UM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97874"/>
                  </a:ext>
                </a:extLst>
              </a:tr>
              <a:tr h="378742"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Severitate</a:t>
                      </a:r>
                      <a:endParaRPr lang="en-UM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213219"/>
                  </a:ext>
                </a:extLst>
              </a:tr>
              <a:tr h="378742"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EF901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Severitate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0" dirty="0" err="1"/>
                        <a:t>ridicata</a:t>
                      </a:r>
                      <a:endParaRPr lang="en-UM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048904"/>
                  </a:ext>
                </a:extLst>
              </a:tr>
              <a:tr h="378742"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Severitate</a:t>
                      </a:r>
                      <a:r>
                        <a:rPr lang="en-US" sz="1200" dirty="0"/>
                        <a:t> extrema</a:t>
                      </a:r>
                      <a:endParaRPr lang="en-U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22699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4BA0206D-EDE4-9C5A-478E-C688944A1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64203"/>
              </p:ext>
            </p:extLst>
          </p:nvPr>
        </p:nvGraphicFramePr>
        <p:xfrm>
          <a:off x="1866900" y="99907"/>
          <a:ext cx="982133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633">
                  <a:extLst>
                    <a:ext uri="{9D8B030D-6E8A-4147-A177-3AD203B41FA5}">
                      <a16:colId xmlns:a16="http://schemas.microsoft.com/office/drawing/2014/main" val="4017390582"/>
                    </a:ext>
                  </a:extLst>
                </a:gridCol>
                <a:gridCol w="3912658">
                  <a:extLst>
                    <a:ext uri="{9D8B030D-6E8A-4147-A177-3AD203B41FA5}">
                      <a16:colId xmlns:a16="http://schemas.microsoft.com/office/drawing/2014/main" val="3702618022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3853765434"/>
                    </a:ext>
                  </a:extLst>
                </a:gridCol>
                <a:gridCol w="4821766">
                  <a:extLst>
                    <a:ext uri="{9D8B030D-6E8A-4147-A177-3AD203B41FA5}">
                      <a16:colId xmlns:a16="http://schemas.microsoft.com/office/drawing/2014/main" val="4231818661"/>
                    </a:ext>
                  </a:extLst>
                </a:gridCol>
              </a:tblGrid>
              <a:tr h="268023">
                <a:tc>
                  <a:txBody>
                    <a:bodyPr/>
                    <a:lstStyle/>
                    <a:p>
                      <a:r>
                        <a:rPr lang="en-US" dirty="0"/>
                        <a:t>Nr.</a:t>
                      </a:r>
                    </a:p>
                    <a:p>
                      <a:r>
                        <a:rPr lang="en-US" dirty="0" err="1"/>
                        <a:t>crt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         </a:t>
                      </a:r>
                      <a:r>
                        <a:rPr lang="en-US" dirty="0" err="1"/>
                        <a:t>Riscuri</a:t>
                      </a:r>
                      <a:r>
                        <a:rPr lang="en-US" dirty="0"/>
                        <a:t> de P</a:t>
                      </a:r>
                      <a:r>
                        <a:rPr lang="ro-RO" dirty="0"/>
                        <a:t>ROIECT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</a:t>
                      </a:r>
                    </a:p>
                    <a:p>
                      <a:r>
                        <a:rPr lang="en-US" dirty="0" err="1"/>
                        <a:t>crt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          </a:t>
                      </a:r>
                      <a:r>
                        <a:rPr lang="en-US" dirty="0" err="1"/>
                        <a:t>Riscuri</a:t>
                      </a:r>
                      <a:r>
                        <a:rPr lang="en-US" dirty="0"/>
                        <a:t> de  PRODUS</a:t>
                      </a:r>
                      <a:endParaRPr lang="en-U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256395"/>
                  </a:ext>
                </a:extLst>
              </a:tr>
              <a:tr h="386782"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Errori</a:t>
                      </a:r>
                      <a:r>
                        <a:rPr lang="en-US" sz="1200" b="1" dirty="0"/>
                        <a:t> software: </a:t>
                      </a:r>
                      <a:r>
                        <a:rPr lang="en-US" sz="1200" b="1" dirty="0" err="1"/>
                        <a:t>erori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sau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defecte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nea</a:t>
                      </a:r>
                      <a:r>
                        <a:rPr lang="ro-RO" sz="1200" b="1" dirty="0"/>
                        <a:t>s</a:t>
                      </a:r>
                      <a:r>
                        <a:rPr lang="en-US" sz="1200" b="1" dirty="0" err="1"/>
                        <a:t>tepatate</a:t>
                      </a:r>
                      <a:r>
                        <a:rPr lang="en-US" sz="1200" b="1" dirty="0"/>
                        <a:t> in  software-</a:t>
                      </a:r>
                      <a:r>
                        <a:rPr lang="en-US" sz="1200" b="1" dirty="0" err="1"/>
                        <a:t>ul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dezvoltat</a:t>
                      </a:r>
                      <a:r>
                        <a:rPr lang="en-US" sz="1200" b="1" dirty="0"/>
                        <a:t> pot duce la </a:t>
                      </a:r>
                      <a:r>
                        <a:rPr lang="en-US" sz="1200" b="1" dirty="0" err="1"/>
                        <a:t>intarzieri</a:t>
                      </a:r>
                      <a:r>
                        <a:rPr lang="en-US" sz="1200" b="1" dirty="0"/>
                        <a:t> in </a:t>
                      </a:r>
                      <a:r>
                        <a:rPr lang="en-US" sz="1200" b="1" dirty="0" err="1"/>
                        <a:t>livrarea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produsului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cauzate</a:t>
                      </a:r>
                      <a:r>
                        <a:rPr lang="en-US" sz="1200" b="1" dirty="0"/>
                        <a:t> de </a:t>
                      </a:r>
                      <a:r>
                        <a:rPr lang="en-US" sz="1200" b="1" dirty="0" err="1"/>
                        <a:t>timpul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suplimentar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necesar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fixarii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acestora</a:t>
                      </a:r>
                      <a:endParaRPr lang="en-UM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R6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  <a:r>
                        <a:rPr lang="ro-RO" sz="1200" b="1" dirty="0"/>
                        <a:t>ă</a:t>
                      </a:r>
                      <a:r>
                        <a:rPr lang="en-US" sz="1200" b="1" dirty="0" err="1"/>
                        <a:t>rtile</a:t>
                      </a:r>
                      <a:r>
                        <a:rPr lang="en-US" sz="1200" b="1" dirty="0"/>
                        <a:t> pot fi de</a:t>
                      </a:r>
                      <a:r>
                        <a:rPr lang="ro-RO" sz="1200" b="1" dirty="0"/>
                        <a:t>teriorate</a:t>
                      </a:r>
                      <a:r>
                        <a:rPr lang="en-US" sz="1200" b="1" dirty="0"/>
                        <a:t> pe </a:t>
                      </a:r>
                      <a:r>
                        <a:rPr lang="en-US" sz="1200" b="1" dirty="0" err="1"/>
                        <a:t>parcursul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livrari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acestora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ce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poate</a:t>
                      </a:r>
                      <a:r>
                        <a:rPr lang="en-US" sz="1200" b="1" dirty="0"/>
                        <a:t> duce la </a:t>
                      </a:r>
                      <a:r>
                        <a:rPr lang="en-US" sz="1200" b="1" dirty="0" err="1"/>
                        <a:t>pierderea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clientilor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si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chiar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returnarea</a:t>
                      </a:r>
                      <a:r>
                        <a:rPr lang="en-US" sz="1200" b="1" dirty="0"/>
                        <a:t> lor</a:t>
                      </a:r>
                      <a:endParaRPr lang="en-UM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139540"/>
                  </a:ext>
                </a:extLst>
              </a:tr>
              <a:tr h="386782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Depasiri</a:t>
                      </a:r>
                      <a:r>
                        <a:rPr lang="ro-RO" sz="1200" b="1" dirty="0"/>
                        <a:t> bugetare</a:t>
                      </a:r>
                      <a:r>
                        <a:rPr lang="en-US" sz="1200" b="1" dirty="0"/>
                        <a:t>: </a:t>
                      </a:r>
                      <a:r>
                        <a:rPr lang="en-US" sz="1200" b="1" dirty="0" err="1"/>
                        <a:t>costuri</a:t>
                      </a:r>
                      <a:r>
                        <a:rPr lang="en-US" sz="1200" b="1" dirty="0"/>
                        <a:t> care dep</a:t>
                      </a:r>
                      <a:r>
                        <a:rPr lang="ro-RO" sz="1200" b="1" dirty="0"/>
                        <a:t>ă</a:t>
                      </a:r>
                      <a:r>
                        <a:rPr lang="en-US" sz="1200" b="1" dirty="0" err="1"/>
                        <a:t>sesc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bugetul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alocat</a:t>
                      </a:r>
                      <a:r>
                        <a:rPr lang="en-US" sz="1200" b="1" dirty="0"/>
                        <a:t> pot duce la </a:t>
                      </a:r>
                      <a:r>
                        <a:rPr lang="en-US" sz="1200" b="1" dirty="0" err="1"/>
                        <a:t>pierderi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financiare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substantiale</a:t>
                      </a:r>
                      <a:r>
                        <a:rPr lang="en-US" sz="1200" b="1" dirty="0"/>
                        <a:t> ale </a:t>
                      </a:r>
                      <a:r>
                        <a:rPr lang="en-US" sz="1200" b="1" dirty="0" err="1"/>
                        <a:t>firmei</a:t>
                      </a:r>
                      <a:endParaRPr lang="en-UM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R7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Risc</a:t>
                      </a:r>
                      <a:r>
                        <a:rPr lang="en-US" sz="1200" b="1" dirty="0"/>
                        <a:t> de </a:t>
                      </a:r>
                      <a:r>
                        <a:rPr lang="en-US" sz="1200" b="1" dirty="0" err="1"/>
                        <a:t>tranzitii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frauduloase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prin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intermediul</a:t>
                      </a:r>
                      <a:r>
                        <a:rPr lang="en-US" sz="1200" b="1" dirty="0"/>
                        <a:t> site-</a:t>
                      </a:r>
                      <a:r>
                        <a:rPr lang="en-US" sz="1200" b="1" dirty="0" err="1"/>
                        <a:t>ului</a:t>
                      </a:r>
                      <a:r>
                        <a:rPr lang="en-US" sz="1200" b="1" dirty="0"/>
                        <a:t> web </a:t>
                      </a:r>
                      <a:r>
                        <a:rPr lang="en-US" sz="1200" b="1" dirty="0" err="1"/>
                        <a:t>ce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poate</a:t>
                      </a:r>
                      <a:r>
                        <a:rPr lang="en-US" sz="1200" b="1" dirty="0"/>
                        <a:t> duce la </a:t>
                      </a:r>
                      <a:r>
                        <a:rPr lang="en-US" sz="1200" b="1" dirty="0" err="1"/>
                        <a:t>infiltrarea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atacurilor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cibernetice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catre</a:t>
                      </a:r>
                      <a:r>
                        <a:rPr lang="en-US" sz="1200" b="1" dirty="0"/>
                        <a:t> website</a:t>
                      </a:r>
                      <a:endParaRPr lang="en-UM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9936"/>
                  </a:ext>
                </a:extLst>
              </a:tr>
              <a:tr h="541495"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Intreruperea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lan</a:t>
                      </a:r>
                      <a:r>
                        <a:rPr lang="ro-RO" sz="1200" b="1" dirty="0"/>
                        <a:t>t</a:t>
                      </a:r>
                      <a:r>
                        <a:rPr lang="en-US" sz="1200" b="1" dirty="0" err="1"/>
                        <a:t>ului</a:t>
                      </a:r>
                      <a:r>
                        <a:rPr lang="en-US" sz="1200" b="1" dirty="0"/>
                        <a:t> de </a:t>
                      </a:r>
                      <a:r>
                        <a:rPr lang="en-US" sz="1200" b="1" dirty="0" err="1"/>
                        <a:t>aprovizionare</a:t>
                      </a:r>
                      <a:r>
                        <a:rPr lang="en-US" sz="1200" b="1" dirty="0"/>
                        <a:t>: </a:t>
                      </a:r>
                      <a:r>
                        <a:rPr lang="en-US" sz="1200" b="1" dirty="0" err="1"/>
                        <a:t>intreruperi</a:t>
                      </a:r>
                      <a:r>
                        <a:rPr lang="en-US" sz="1200" b="1" dirty="0"/>
                        <a:t> in </a:t>
                      </a:r>
                      <a:r>
                        <a:rPr lang="en-US" sz="1200" b="1" dirty="0" err="1"/>
                        <a:t>furnizarea</a:t>
                      </a:r>
                      <a:r>
                        <a:rPr lang="en-US" sz="1200" b="1" dirty="0"/>
                        <a:t> de </a:t>
                      </a:r>
                      <a:r>
                        <a:rPr lang="en-US" sz="1200" b="1" dirty="0" err="1"/>
                        <a:t>materiale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sau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servicii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necesare</a:t>
                      </a:r>
                      <a:r>
                        <a:rPr lang="en-US" sz="1200" b="1" dirty="0"/>
                        <a:t> pot </a:t>
                      </a:r>
                      <a:r>
                        <a:rPr lang="en-US" sz="1200" b="1" dirty="0" err="1"/>
                        <a:t>creea</a:t>
                      </a:r>
                      <a:r>
                        <a:rPr lang="en-US" sz="1200" b="1" dirty="0"/>
                        <a:t> client </a:t>
                      </a:r>
                      <a:r>
                        <a:rPr lang="en-US" sz="1200" b="1" dirty="0" err="1"/>
                        <a:t>nefericiti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si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pierderea</a:t>
                      </a:r>
                      <a:r>
                        <a:rPr lang="en-US" sz="1200" b="1" dirty="0"/>
                        <a:t> lor </a:t>
                      </a:r>
                      <a:endParaRPr lang="en-UM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R8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Informatiile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personale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si</a:t>
                      </a:r>
                      <a:r>
                        <a:rPr lang="en-US" sz="1200" b="1" dirty="0"/>
                        <a:t> de </a:t>
                      </a:r>
                      <a:r>
                        <a:rPr lang="en-US" sz="1200" b="1" dirty="0" err="1"/>
                        <a:t>plata</a:t>
                      </a:r>
                      <a:r>
                        <a:rPr lang="en-US" sz="1200" b="1" dirty="0"/>
                        <a:t> ale </a:t>
                      </a:r>
                      <a:r>
                        <a:rPr lang="en-US" sz="1200" b="1" dirty="0" err="1"/>
                        <a:t>clientilor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ar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putea</a:t>
                      </a:r>
                      <a:r>
                        <a:rPr lang="en-US" sz="1200" b="1" dirty="0"/>
                        <a:t> fi compromise </a:t>
                      </a:r>
                      <a:r>
                        <a:rPr lang="en-US" sz="1200" b="1" dirty="0" err="1"/>
                        <a:t>dac</a:t>
                      </a:r>
                      <a:r>
                        <a:rPr lang="ro-RO" sz="1200" b="1" dirty="0"/>
                        <a:t>ă</a:t>
                      </a:r>
                      <a:r>
                        <a:rPr lang="en-US" sz="1200" b="1" dirty="0"/>
                        <a:t> site-</a:t>
                      </a:r>
                      <a:r>
                        <a:rPr lang="en-US" sz="1200" b="1" dirty="0" err="1"/>
                        <a:t>ul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este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piratat</a:t>
                      </a:r>
                      <a:r>
                        <a:rPr lang="en-US" sz="1200" b="1" dirty="0"/>
                        <a:t> in </a:t>
                      </a:r>
                      <a:r>
                        <a:rPr lang="en-US" sz="1200" b="1" dirty="0" err="1"/>
                        <a:t>urma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actiunilor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nelegale</a:t>
                      </a:r>
                      <a:r>
                        <a:rPr lang="en-US" sz="1200" b="1" dirty="0"/>
                        <a:t> de </a:t>
                      </a:r>
                      <a:r>
                        <a:rPr lang="en-US" sz="1200" b="1" dirty="0" err="1"/>
                        <a:t>catre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atacurile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cibernetice</a:t>
                      </a:r>
                      <a:endParaRPr lang="en-UM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909785"/>
                  </a:ext>
                </a:extLst>
              </a:tr>
              <a:tr h="386782"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Difficultati</a:t>
                      </a:r>
                      <a:r>
                        <a:rPr lang="en-US" sz="1200" b="1" dirty="0"/>
                        <a:t> in </a:t>
                      </a:r>
                      <a:r>
                        <a:rPr lang="en-US" sz="1200" b="1" dirty="0" err="1"/>
                        <a:t>integrarea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noilor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tehnologii</a:t>
                      </a:r>
                      <a:r>
                        <a:rPr lang="en-US" sz="1200" b="1" dirty="0"/>
                        <a:t> cu </a:t>
                      </a:r>
                      <a:r>
                        <a:rPr lang="en-US" sz="1200" b="1" dirty="0" err="1"/>
                        <a:t>sistemele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existente</a:t>
                      </a:r>
                      <a:r>
                        <a:rPr lang="en-US" sz="1200" b="1" dirty="0"/>
                        <a:t> pot duce la </a:t>
                      </a:r>
                      <a:r>
                        <a:rPr lang="en-US" sz="1200" b="1" dirty="0" err="1"/>
                        <a:t>aparitia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errorilor</a:t>
                      </a:r>
                      <a:endParaRPr lang="en-UM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R9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Stocuri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excesive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sau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insuficiente</a:t>
                      </a:r>
                      <a:r>
                        <a:rPr lang="en-US" sz="1200" b="1" dirty="0"/>
                        <a:t> de </a:t>
                      </a:r>
                      <a:r>
                        <a:rPr lang="en-US" sz="1200" b="1" dirty="0" err="1"/>
                        <a:t>produse</a:t>
                      </a:r>
                      <a:r>
                        <a:rPr lang="en-US" sz="1200" b="1" dirty="0"/>
                        <a:t> pot duce la </a:t>
                      </a:r>
                      <a:r>
                        <a:rPr lang="en-US" sz="1200" b="1" dirty="0" err="1"/>
                        <a:t>nemultumirea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clientilor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sau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chiar</a:t>
                      </a:r>
                      <a:r>
                        <a:rPr lang="en-US" sz="1200" b="1" dirty="0"/>
                        <a:t> cu </a:t>
                      </a:r>
                      <a:r>
                        <a:rPr lang="en-US" sz="1200" b="1" dirty="0" err="1"/>
                        <a:t>produse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nevandute</a:t>
                      </a:r>
                      <a:r>
                        <a:rPr lang="en-US" sz="1200" b="1" dirty="0"/>
                        <a:t> de </a:t>
                      </a:r>
                      <a:r>
                        <a:rPr lang="en-US" sz="1200" b="1" dirty="0" err="1"/>
                        <a:t>catre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companie</a:t>
                      </a:r>
                      <a:r>
                        <a:rPr lang="en-US" sz="1200" b="1" dirty="0"/>
                        <a:t> in </a:t>
                      </a:r>
                      <a:r>
                        <a:rPr lang="en-US" sz="1200" b="1" dirty="0" err="1"/>
                        <a:t>urma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achizitilor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acestora</a:t>
                      </a:r>
                      <a:endParaRPr lang="en-UM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21113"/>
                  </a:ext>
                </a:extLst>
              </a:tr>
              <a:tr h="309426">
                <a:tc>
                  <a:txBody>
                    <a:bodyPr/>
                    <a:lstStyle/>
                    <a:p>
                      <a:r>
                        <a:rPr lang="en-US" dirty="0"/>
                        <a:t>R5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Calitatea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scazu</a:t>
                      </a:r>
                      <a:r>
                        <a:rPr lang="ro-RO" sz="1200" b="1" dirty="0"/>
                        <a:t>tă</a:t>
                      </a:r>
                      <a:r>
                        <a:rPr lang="en-US" sz="1200" b="1" dirty="0"/>
                        <a:t> a </a:t>
                      </a:r>
                      <a:r>
                        <a:rPr lang="en-US" sz="1200" b="1" dirty="0" err="1"/>
                        <a:t>codului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poate</a:t>
                      </a:r>
                      <a:r>
                        <a:rPr lang="en-US" sz="1200" b="1" dirty="0"/>
                        <a:t> duce la </a:t>
                      </a:r>
                      <a:r>
                        <a:rPr lang="en-US" sz="1200" b="1" dirty="0" err="1"/>
                        <a:t>errori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neprevazute</a:t>
                      </a:r>
                      <a:r>
                        <a:rPr lang="en-US" sz="1200" b="1" dirty="0"/>
                        <a:t> in </a:t>
                      </a:r>
                      <a:r>
                        <a:rPr lang="en-US" sz="1200" b="1" dirty="0" err="1"/>
                        <a:t>proiect</a:t>
                      </a:r>
                      <a:endParaRPr lang="en-UM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M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4109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8FF93E5-B7C4-50C4-9578-A66B3295E8C5}"/>
              </a:ext>
            </a:extLst>
          </p:cNvPr>
          <p:cNvSpPr txBox="1"/>
          <p:nvPr/>
        </p:nvSpPr>
        <p:spPr>
          <a:xfrm>
            <a:off x="0" y="637218"/>
            <a:ext cx="140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Analiza</a:t>
            </a:r>
            <a:r>
              <a:rPr lang="en-US" dirty="0">
                <a:solidFill>
                  <a:schemeClr val="bg1"/>
                </a:solidFill>
              </a:rPr>
              <a:t> de 	</a:t>
            </a:r>
            <a:r>
              <a:rPr lang="en-US" dirty="0" err="1">
                <a:solidFill>
                  <a:schemeClr val="bg1"/>
                </a:solidFill>
              </a:rPr>
              <a:t>risc</a:t>
            </a:r>
            <a:endParaRPr lang="en-UM" dirty="0">
              <a:solidFill>
                <a:schemeClr val="bg1"/>
              </a:solidFill>
            </a:endParaRPr>
          </a:p>
        </p:txBody>
      </p:sp>
      <p:graphicFrame>
        <p:nvGraphicFramePr>
          <p:cNvPr id="21" name="Table 14">
            <a:extLst>
              <a:ext uri="{FF2B5EF4-FFF2-40B4-BE49-F238E27FC236}">
                <a16:creationId xmlns:a16="http://schemas.microsoft.com/office/drawing/2014/main" id="{23C06B94-049C-E2C2-30AD-B913DAA492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690387"/>
              </p:ext>
            </p:extLst>
          </p:nvPr>
        </p:nvGraphicFramePr>
        <p:xfrm>
          <a:off x="1477428" y="4045375"/>
          <a:ext cx="579543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906">
                  <a:extLst>
                    <a:ext uri="{9D8B030D-6E8A-4147-A177-3AD203B41FA5}">
                      <a16:colId xmlns:a16="http://schemas.microsoft.com/office/drawing/2014/main" val="3317511467"/>
                    </a:ext>
                  </a:extLst>
                </a:gridCol>
                <a:gridCol w="4829532">
                  <a:extLst>
                    <a:ext uri="{9D8B030D-6E8A-4147-A177-3AD203B41FA5}">
                      <a16:colId xmlns:a16="http://schemas.microsoft.com/office/drawing/2014/main" val="17952885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                         PROBABILITATE</a:t>
                      </a:r>
                      <a:endParaRPr lang="en-U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088332"/>
                  </a:ext>
                </a:extLst>
              </a:tr>
            </a:tbl>
          </a:graphicData>
        </a:graphic>
      </p:graphicFrame>
      <p:graphicFrame>
        <p:nvGraphicFramePr>
          <p:cNvPr id="22" name="Table 15">
            <a:extLst>
              <a:ext uri="{FF2B5EF4-FFF2-40B4-BE49-F238E27FC236}">
                <a16:creationId xmlns:a16="http://schemas.microsoft.com/office/drawing/2014/main" id="{82B3E481-F274-F4B2-0BFE-89B62FE86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729500"/>
              </p:ext>
            </p:extLst>
          </p:nvPr>
        </p:nvGraphicFramePr>
        <p:xfrm>
          <a:off x="1477423" y="4411133"/>
          <a:ext cx="579544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907">
                  <a:extLst>
                    <a:ext uri="{9D8B030D-6E8A-4147-A177-3AD203B41FA5}">
                      <a16:colId xmlns:a16="http://schemas.microsoft.com/office/drawing/2014/main" val="3115157346"/>
                    </a:ext>
                  </a:extLst>
                </a:gridCol>
                <a:gridCol w="965907">
                  <a:extLst>
                    <a:ext uri="{9D8B030D-6E8A-4147-A177-3AD203B41FA5}">
                      <a16:colId xmlns:a16="http://schemas.microsoft.com/office/drawing/2014/main" val="2230575715"/>
                    </a:ext>
                  </a:extLst>
                </a:gridCol>
                <a:gridCol w="965907">
                  <a:extLst>
                    <a:ext uri="{9D8B030D-6E8A-4147-A177-3AD203B41FA5}">
                      <a16:colId xmlns:a16="http://schemas.microsoft.com/office/drawing/2014/main" val="702824269"/>
                    </a:ext>
                  </a:extLst>
                </a:gridCol>
                <a:gridCol w="965907">
                  <a:extLst>
                    <a:ext uri="{9D8B030D-6E8A-4147-A177-3AD203B41FA5}">
                      <a16:colId xmlns:a16="http://schemas.microsoft.com/office/drawing/2014/main" val="267151503"/>
                    </a:ext>
                  </a:extLst>
                </a:gridCol>
                <a:gridCol w="965907">
                  <a:extLst>
                    <a:ext uri="{9D8B030D-6E8A-4147-A177-3AD203B41FA5}">
                      <a16:colId xmlns:a16="http://schemas.microsoft.com/office/drawing/2014/main" val="2442343274"/>
                    </a:ext>
                  </a:extLst>
                </a:gridCol>
                <a:gridCol w="965907">
                  <a:extLst>
                    <a:ext uri="{9D8B030D-6E8A-4147-A177-3AD203B41FA5}">
                      <a16:colId xmlns:a16="http://schemas.microsoft.com/office/drawing/2014/main" val="2241032011"/>
                    </a:ext>
                  </a:extLst>
                </a:gridCol>
              </a:tblGrid>
              <a:tr h="165522">
                <a:tc>
                  <a:txBody>
                    <a:bodyPr/>
                    <a:lstStyle/>
                    <a:p>
                      <a:r>
                        <a:rPr lang="en-US" sz="1400" dirty="0"/>
                        <a:t>IMPACT</a:t>
                      </a:r>
                      <a:endParaRPr lang="en-UM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Foarte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scazut</a:t>
                      </a:r>
                      <a:r>
                        <a:rPr lang="ro-RO" sz="1400" dirty="0"/>
                        <a:t>ă</a:t>
                      </a:r>
                      <a:endParaRPr lang="en-UM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Scazut</a:t>
                      </a:r>
                      <a:r>
                        <a:rPr lang="ro-RO" sz="1400" dirty="0"/>
                        <a:t>ă</a:t>
                      </a:r>
                      <a:endParaRPr lang="en-UM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Medie</a:t>
                      </a:r>
                      <a:r>
                        <a:rPr lang="en-US" dirty="0"/>
                        <a:t> 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Ridicat</a:t>
                      </a:r>
                      <a:r>
                        <a:rPr lang="ro-RO" sz="1400" dirty="0"/>
                        <a:t>ă</a:t>
                      </a:r>
                      <a:endParaRPr lang="en-UM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Foarte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ridicata</a:t>
                      </a:r>
                      <a:endParaRPr lang="en-UM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81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Minor</a:t>
                      </a:r>
                      <a:endParaRPr lang="en-UM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622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Scazut</a:t>
                      </a:r>
                      <a:endParaRPr lang="en-UM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EF901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50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Notabill</a:t>
                      </a:r>
                      <a:endParaRPr lang="en-UM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EF901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49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Major</a:t>
                      </a:r>
                      <a:endParaRPr lang="en-UM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EF901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762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Extrem</a:t>
                      </a:r>
                      <a:endParaRPr lang="en-UM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EF901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135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17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476B-6D2A-511C-FC9E-A7C38008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73" y="-52367"/>
            <a:ext cx="8682019" cy="730557"/>
          </a:xfrm>
        </p:spPr>
        <p:txBody>
          <a:bodyPr/>
          <a:lstStyle/>
          <a:p>
            <a:r>
              <a:rPr lang="en-US" dirty="0"/>
              <a:t>	</a:t>
            </a:r>
            <a:r>
              <a:rPr lang="ro-RO" sz="2400" dirty="0"/>
              <a:t>Bug Ticket</a:t>
            </a:r>
            <a:r>
              <a:rPr lang="en-US" sz="2400" dirty="0"/>
              <a:t> </a:t>
            </a:r>
            <a:r>
              <a:rPr lang="ro-RO" sz="2400" dirty="0"/>
              <a:t>-</a:t>
            </a:r>
            <a:r>
              <a:rPr lang="en-US" sz="2400" dirty="0"/>
              <a:t> </a:t>
            </a:r>
            <a:r>
              <a:rPr lang="ro-RO" sz="2400" dirty="0"/>
              <a:t>Proiect Jira</a:t>
            </a:r>
            <a:r>
              <a:rPr lang="en-US" sz="2400" dirty="0"/>
              <a:t>:</a:t>
            </a:r>
            <a:endParaRPr lang="en-UM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4D9BCC-38FB-91A1-B34B-B73514400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013" y="194734"/>
            <a:ext cx="1455614" cy="32342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9BEC18-CFB5-CA81-A938-61991B4EAD78}"/>
              </a:ext>
            </a:extLst>
          </p:cNvPr>
          <p:cNvSpPr txBox="1"/>
          <p:nvPr/>
        </p:nvSpPr>
        <p:spPr>
          <a:xfrm>
            <a:off x="114278" y="733156"/>
            <a:ext cx="176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bg1"/>
                </a:solidFill>
              </a:rPr>
              <a:t>Bug</a:t>
            </a:r>
            <a:r>
              <a:rPr lang="ro-RO" dirty="0">
                <a:solidFill>
                  <a:schemeClr val="bg1"/>
                </a:solidFill>
              </a:rPr>
              <a:t> ticket</a:t>
            </a:r>
            <a:endParaRPr lang="en-UM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70A87C-F3B6-F7B9-4520-3142D24E2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617" y="4153451"/>
            <a:ext cx="1982150" cy="26092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FA2CC3-33BA-5E31-29CA-68D4C971E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392" y="3712831"/>
            <a:ext cx="3563285" cy="30498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D2CBC7-6F5E-B149-C359-9548B0247FB6}"/>
              </a:ext>
            </a:extLst>
          </p:cNvPr>
          <p:cNvSpPr txBox="1"/>
          <p:nvPr/>
        </p:nvSpPr>
        <p:spPr>
          <a:xfrm>
            <a:off x="1354159" y="625434"/>
            <a:ext cx="5715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	</a:t>
            </a:r>
            <a:r>
              <a:rPr lang="en-US" sz="1200" dirty="0"/>
              <a:t>In </a:t>
            </a:r>
            <a:r>
              <a:rPr lang="en-US" sz="1200" dirty="0" err="1"/>
              <a:t>urma</a:t>
            </a:r>
            <a:r>
              <a:rPr lang="en-US" sz="1200" dirty="0"/>
              <a:t> </a:t>
            </a:r>
            <a:r>
              <a:rPr lang="en-US" sz="1200" dirty="0" err="1"/>
              <a:t>testelor</a:t>
            </a:r>
            <a:r>
              <a:rPr lang="en-US" sz="1200" dirty="0"/>
              <a:t> </a:t>
            </a:r>
            <a:r>
              <a:rPr lang="en-US" sz="1200" dirty="0" err="1"/>
              <a:t>executate</a:t>
            </a:r>
            <a:r>
              <a:rPr lang="en-US" sz="1200" dirty="0"/>
              <a:t> s-au </a:t>
            </a:r>
            <a:r>
              <a:rPr lang="en-US" sz="1200" dirty="0" err="1"/>
              <a:t>gasit</a:t>
            </a:r>
            <a:r>
              <a:rPr lang="en-US" sz="1200" dirty="0"/>
              <a:t> </a:t>
            </a:r>
            <a:r>
              <a:rPr lang="en-US" sz="1200" dirty="0" err="1"/>
              <a:t>dou</a:t>
            </a:r>
            <a:r>
              <a:rPr lang="ro-RO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defecte</a:t>
            </a:r>
            <a:r>
              <a:rPr lang="en-US" sz="1200" dirty="0"/>
              <a:t>:</a:t>
            </a:r>
            <a:endParaRPr lang="en-UM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F9110-9696-62A7-FEE8-196629729A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1" y="3712831"/>
            <a:ext cx="5601384" cy="2961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24907A-FD15-E9A4-4955-A8C117421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528" y="1101287"/>
            <a:ext cx="5394184" cy="24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7E32-DE0F-398A-1C9C-AEFCD17E2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72" y="224000"/>
            <a:ext cx="8911687" cy="518890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ro-RO" dirty="0"/>
              <a:t>	</a:t>
            </a:r>
            <a:r>
              <a:rPr lang="en-US" sz="2700" dirty="0" err="1"/>
              <a:t>Concluzii</a:t>
            </a:r>
            <a:r>
              <a:rPr lang="ro-RO" sz="2700" dirty="0"/>
              <a:t> generale in </a:t>
            </a:r>
            <a:r>
              <a:rPr lang="en-US" sz="2700" dirty="0" err="1"/>
              <a:t>ur</a:t>
            </a:r>
            <a:r>
              <a:rPr lang="ro-RO" sz="2700" dirty="0"/>
              <a:t>ma testarii</a:t>
            </a:r>
            <a:r>
              <a:rPr lang="en-US" sz="2700" dirty="0"/>
              <a:t>:</a:t>
            </a:r>
            <a:endParaRPr lang="en-UM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7186C-F8F8-5C91-474E-EA155732D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466" y="1450109"/>
            <a:ext cx="8915400" cy="3777622"/>
          </a:xfrm>
        </p:spPr>
        <p:txBody>
          <a:bodyPr/>
          <a:lstStyle/>
          <a:p>
            <a:r>
              <a:rPr lang="en-US" sz="1600" dirty="0" err="1"/>
              <a:t>Concluzia</a:t>
            </a:r>
            <a:r>
              <a:rPr lang="en-US" sz="1600" dirty="0"/>
              <a:t> general</a:t>
            </a:r>
            <a:r>
              <a:rPr lang="ro-RO" sz="1600" dirty="0"/>
              <a:t>ă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testul</a:t>
            </a:r>
            <a:r>
              <a:rPr lang="en-US" sz="1600" dirty="0"/>
              <a:t> site-</a:t>
            </a:r>
            <a:r>
              <a:rPr lang="en-US" sz="1600" dirty="0" err="1"/>
              <a:t>ului</a:t>
            </a:r>
            <a:r>
              <a:rPr lang="en-US" sz="1600" dirty="0"/>
              <a:t> </a:t>
            </a:r>
            <a:r>
              <a:rPr lang="en-US" sz="1600" b="1" dirty="0"/>
              <a:t>Elefant.ro </a:t>
            </a:r>
            <a:r>
              <a:rPr lang="en-US" sz="1600" dirty="0" err="1"/>
              <a:t>este</a:t>
            </a:r>
            <a:r>
              <a:rPr lang="en-US" sz="1600" dirty="0"/>
              <a:t> c</a:t>
            </a:r>
            <a:r>
              <a:rPr lang="ro-RO" sz="1600" dirty="0"/>
              <a:t>ă</a:t>
            </a:r>
            <a:r>
              <a:rPr lang="en-US" sz="1600" dirty="0"/>
              <a:t> </a:t>
            </a:r>
            <a:r>
              <a:rPr lang="en-US" sz="1600" dirty="0" err="1"/>
              <a:t>acesta</a:t>
            </a:r>
            <a:r>
              <a:rPr lang="en-US" sz="1600" dirty="0"/>
              <a:t> </a:t>
            </a:r>
            <a:r>
              <a:rPr lang="en-US" sz="1600" dirty="0" err="1"/>
              <a:t>urmareste</a:t>
            </a:r>
            <a:r>
              <a:rPr lang="en-US" sz="1600" dirty="0"/>
              <a:t> s</a:t>
            </a:r>
            <a:r>
              <a:rPr lang="ro-RO" sz="1600" dirty="0"/>
              <a:t>ă</a:t>
            </a:r>
            <a:r>
              <a:rPr lang="en-US" sz="1600" dirty="0"/>
              <a:t> </a:t>
            </a:r>
            <a:r>
              <a:rPr lang="en-US" sz="1600" dirty="0" err="1"/>
              <a:t>ofere</a:t>
            </a:r>
            <a:r>
              <a:rPr lang="en-US" sz="1600" dirty="0"/>
              <a:t> o </a:t>
            </a:r>
            <a:r>
              <a:rPr lang="en-US" sz="1600" dirty="0" err="1"/>
              <a:t>experient</a:t>
            </a:r>
            <a:r>
              <a:rPr lang="ro-RO" sz="1600" dirty="0"/>
              <a:t>ă</a:t>
            </a:r>
            <a:r>
              <a:rPr lang="en-US" sz="1600" dirty="0"/>
              <a:t> </a:t>
            </a:r>
            <a:r>
              <a:rPr lang="en-US" sz="1600" dirty="0" err="1"/>
              <a:t>optim</a:t>
            </a:r>
            <a:r>
              <a:rPr lang="ro-RO" sz="1600" dirty="0"/>
              <a:t>ă</a:t>
            </a:r>
            <a:r>
              <a:rPr lang="en-US" sz="1600" dirty="0"/>
              <a:t> de </a:t>
            </a:r>
            <a:r>
              <a:rPr lang="en-US" sz="1600" dirty="0" err="1"/>
              <a:t>cumparaturi</a:t>
            </a:r>
            <a:r>
              <a:rPr lang="en-US" sz="1600" dirty="0"/>
              <a:t> online</a:t>
            </a:r>
          </a:p>
          <a:p>
            <a:endParaRPr lang="en-US" dirty="0"/>
          </a:p>
          <a:p>
            <a:r>
              <a:rPr lang="en-US" sz="1600" dirty="0"/>
              <a:t>In </a:t>
            </a:r>
            <a:r>
              <a:rPr lang="en-US" sz="1600" dirty="0" err="1"/>
              <a:t>cadrul</a:t>
            </a:r>
            <a:r>
              <a:rPr lang="en-US" sz="1600" dirty="0"/>
              <a:t> </a:t>
            </a:r>
            <a:r>
              <a:rPr lang="en-US" sz="1600" dirty="0" err="1"/>
              <a:t>proiectului</a:t>
            </a:r>
            <a:r>
              <a:rPr lang="en-US" sz="1600" dirty="0"/>
              <a:t> </a:t>
            </a:r>
            <a:r>
              <a:rPr lang="en-US" sz="1600" dirty="0" err="1"/>
              <a:t>efectuat</a:t>
            </a:r>
            <a:r>
              <a:rPr lang="en-US" sz="1600" dirty="0"/>
              <a:t> au </a:t>
            </a:r>
            <a:r>
              <a:rPr lang="en-US" sz="1600" dirty="0" err="1"/>
              <a:t>fost</a:t>
            </a:r>
            <a:r>
              <a:rPr lang="en-US" sz="1600" dirty="0"/>
              <a:t> create 2 story-</a:t>
            </a:r>
            <a:r>
              <a:rPr lang="en-US" sz="1600" dirty="0" err="1"/>
              <a:t>uri</a:t>
            </a:r>
            <a:r>
              <a:rPr lang="en-US" sz="1600" dirty="0"/>
              <a:t>, din care un story a </a:t>
            </a:r>
            <a:r>
              <a:rPr lang="en-US" sz="1600" dirty="0" err="1"/>
              <a:t>fost</a:t>
            </a:r>
            <a:r>
              <a:rPr lang="en-US" sz="1600" dirty="0"/>
              <a:t> </a:t>
            </a:r>
            <a:r>
              <a:rPr lang="en-US" sz="1600" dirty="0" err="1"/>
              <a:t>acoperit</a:t>
            </a:r>
            <a:r>
              <a:rPr lang="en-US" sz="1600" dirty="0"/>
              <a:t> cu 18 teste </a:t>
            </a:r>
            <a:r>
              <a:rPr lang="en-US" sz="1600" dirty="0" err="1"/>
              <a:t>dintre</a:t>
            </a:r>
            <a:r>
              <a:rPr lang="en-US" sz="1600" dirty="0"/>
              <a:t> care 14 au </a:t>
            </a:r>
            <a:r>
              <a:rPr lang="en-US" sz="1600" dirty="0" err="1"/>
              <a:t>fost</a:t>
            </a:r>
            <a:r>
              <a:rPr lang="en-US" sz="1600" dirty="0"/>
              <a:t> </a:t>
            </a:r>
            <a:r>
              <a:rPr lang="en-US" sz="1600" dirty="0" err="1"/>
              <a:t>executate</a:t>
            </a:r>
            <a:r>
              <a:rPr lang="en-US" sz="1600" dirty="0"/>
              <a:t>, al </a:t>
            </a:r>
            <a:r>
              <a:rPr lang="en-US" sz="1600" dirty="0" err="1"/>
              <a:t>doilea</a:t>
            </a:r>
            <a:r>
              <a:rPr lang="en-US" sz="1600" dirty="0"/>
              <a:t> story a </a:t>
            </a:r>
            <a:r>
              <a:rPr lang="en-US" sz="1600" dirty="0" err="1"/>
              <a:t>fost</a:t>
            </a:r>
            <a:r>
              <a:rPr lang="en-US" sz="1600" dirty="0"/>
              <a:t> </a:t>
            </a:r>
            <a:r>
              <a:rPr lang="en-US" sz="1600" dirty="0" err="1"/>
              <a:t>executat</a:t>
            </a:r>
            <a:r>
              <a:rPr lang="en-US" sz="1600" dirty="0"/>
              <a:t> cu 2 teste </a:t>
            </a:r>
            <a:r>
              <a:rPr lang="en-US" sz="1600" dirty="0" err="1"/>
              <a:t>si</a:t>
            </a:r>
            <a:r>
              <a:rPr lang="en-US" sz="1600" dirty="0"/>
              <a:t> in </a:t>
            </a:r>
            <a:r>
              <a:rPr lang="en-US" sz="1600" dirty="0" err="1"/>
              <a:t>urma</a:t>
            </a:r>
            <a:r>
              <a:rPr lang="en-US" sz="1600" dirty="0"/>
              <a:t> </a:t>
            </a:r>
            <a:r>
              <a:rPr lang="en-US" sz="1600" dirty="0" err="1"/>
              <a:t>acestora</a:t>
            </a:r>
            <a:r>
              <a:rPr lang="en-US" sz="1600" dirty="0"/>
              <a:t> au </a:t>
            </a:r>
            <a:r>
              <a:rPr lang="en-US" sz="1600" dirty="0" err="1"/>
              <a:t>fost</a:t>
            </a:r>
            <a:r>
              <a:rPr lang="en-US" sz="1600" dirty="0"/>
              <a:t> </a:t>
            </a:r>
            <a:r>
              <a:rPr lang="en-US" sz="1600" dirty="0" err="1"/>
              <a:t>identificate</a:t>
            </a:r>
            <a:r>
              <a:rPr lang="en-US" sz="1600" dirty="0"/>
              <a:t> 2 bug-</a:t>
            </a:r>
            <a:r>
              <a:rPr lang="en-US" sz="1600" dirty="0" err="1"/>
              <a:t>uri</a:t>
            </a:r>
            <a:r>
              <a:rPr lang="en-US" sz="1600" dirty="0"/>
              <a:t> de o </a:t>
            </a:r>
            <a:r>
              <a:rPr lang="en-US" sz="1600" dirty="0" err="1"/>
              <a:t>severitate</a:t>
            </a:r>
            <a:r>
              <a:rPr lang="en-US" sz="1600" dirty="0"/>
              <a:t> </a:t>
            </a:r>
            <a:r>
              <a:rPr lang="en-US" sz="1600" dirty="0" err="1"/>
              <a:t>medie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https://github.com/CristianBaciu8/manual_testing_project_Jira_Elefant.ro</a:t>
            </a:r>
          </a:p>
          <a:p>
            <a:pPr marL="0" indent="0">
              <a:buNone/>
            </a:pPr>
            <a:endParaRPr lang="en-UM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2BDDF-684D-9184-C122-EFD307CDD7C1}"/>
              </a:ext>
            </a:extLst>
          </p:cNvPr>
          <p:cNvSpPr txBox="1"/>
          <p:nvPr/>
        </p:nvSpPr>
        <p:spPr>
          <a:xfrm>
            <a:off x="110836" y="742890"/>
            <a:ext cx="1939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bg1"/>
                </a:solidFill>
              </a:rPr>
              <a:t>Concluzii</a:t>
            </a:r>
            <a:endParaRPr lang="en-UM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1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14C9-82ED-9EDF-AC8A-41A77390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991" y="3282643"/>
            <a:ext cx="8911687" cy="1280890"/>
          </a:xfrm>
        </p:spPr>
        <p:txBody>
          <a:bodyPr/>
          <a:lstStyle/>
          <a:p>
            <a:r>
              <a:rPr lang="en-US" dirty="0"/>
              <a:t>					V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multumesc</a:t>
            </a:r>
            <a:r>
              <a:rPr lang="en-US" dirty="0"/>
              <a:t>!</a:t>
            </a:r>
            <a:endParaRPr lang="en-UM" dirty="0"/>
          </a:p>
        </p:txBody>
      </p:sp>
    </p:spTree>
    <p:extLst>
      <p:ext uri="{BB962C8B-B14F-4D97-AF65-F5344CB8AC3E}">
        <p14:creationId xmlns:p14="http://schemas.microsoft.com/office/powerpoint/2010/main" val="14511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8C8036-5610-B1E7-7403-87FE9C47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81218" y="112065"/>
            <a:ext cx="8911687" cy="722090"/>
          </a:xfrm>
        </p:spPr>
        <p:txBody>
          <a:bodyPr>
            <a:normAutofit/>
          </a:bodyPr>
          <a:lstStyle/>
          <a:p>
            <a:r>
              <a:rPr lang="en-US" sz="2400" dirty="0"/>
              <a:t>					</a:t>
            </a:r>
            <a:r>
              <a:rPr lang="ro-RO" sz="2400" dirty="0"/>
              <a:t> </a:t>
            </a:r>
            <a:r>
              <a:rPr lang="en-US" sz="2400" dirty="0" err="1"/>
              <a:t>Partea</a:t>
            </a:r>
            <a:r>
              <a:rPr lang="en-US" sz="2400" dirty="0"/>
              <a:t> </a:t>
            </a:r>
            <a:r>
              <a:rPr lang="en-US" sz="2400" dirty="0" err="1"/>
              <a:t>Teoretic</a:t>
            </a:r>
            <a:r>
              <a:rPr lang="ro-RO" sz="2400" dirty="0"/>
              <a:t>ă</a:t>
            </a:r>
            <a:endParaRPr lang="en-UM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ACF588-D6BB-DBBB-CBDE-6AD4D7B73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975" y="413122"/>
            <a:ext cx="11630025" cy="6370913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sz="1300" b="1" dirty="0"/>
              <a:t>1. </a:t>
            </a:r>
            <a:r>
              <a:rPr lang="en-US" sz="1400" b="1" dirty="0" err="1"/>
              <a:t>Cerintele</a:t>
            </a:r>
            <a:r>
              <a:rPr lang="en-US" sz="1400" b="1" dirty="0"/>
              <a:t> de business: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100" dirty="0"/>
              <a:t>            	  	</a:t>
            </a:r>
            <a:r>
              <a:rPr lang="en-US" sz="1000" dirty="0" err="1"/>
              <a:t>Cerintele</a:t>
            </a:r>
            <a:r>
              <a:rPr lang="en-US" sz="1000" dirty="0"/>
              <a:t> de business sunt un </a:t>
            </a:r>
            <a:r>
              <a:rPr lang="en-US" sz="1000" dirty="0" err="1"/>
              <a:t>raport</a:t>
            </a:r>
            <a:r>
              <a:rPr lang="en-US" sz="1000" dirty="0"/>
              <a:t> official care </a:t>
            </a:r>
            <a:r>
              <a:rPr lang="en-US" sz="1000" dirty="0" err="1"/>
              <a:t>detaliaza</a:t>
            </a:r>
            <a:r>
              <a:rPr lang="en-US" sz="1000" dirty="0"/>
              <a:t> </a:t>
            </a:r>
            <a:r>
              <a:rPr lang="en-US" sz="1000" dirty="0" err="1"/>
              <a:t>toate</a:t>
            </a:r>
            <a:r>
              <a:rPr lang="en-US" sz="1000" dirty="0"/>
              <a:t> </a:t>
            </a:r>
            <a:r>
              <a:rPr lang="en-US" sz="1000" dirty="0" err="1"/>
              <a:t>obiectivele</a:t>
            </a:r>
            <a:r>
              <a:rPr lang="en-US" sz="1000" dirty="0"/>
              <a:t> </a:t>
            </a:r>
            <a:r>
              <a:rPr lang="en-US" sz="1000" dirty="0" err="1"/>
              <a:t>sau</a:t>
            </a:r>
            <a:r>
              <a:rPr lang="en-US" sz="1000" dirty="0"/>
              <a:t> </a:t>
            </a:r>
            <a:r>
              <a:rPr lang="en-US" sz="1000" dirty="0" err="1"/>
              <a:t>cerintele</a:t>
            </a:r>
            <a:r>
              <a:rPr lang="en-US" sz="1000" dirty="0"/>
              <a:t> </a:t>
            </a:r>
            <a:r>
              <a:rPr lang="en-US" sz="1000" dirty="0" err="1"/>
              <a:t>pentru</a:t>
            </a:r>
            <a:r>
              <a:rPr lang="en-US" sz="1000" dirty="0"/>
              <a:t> un </a:t>
            </a:r>
            <a:r>
              <a:rPr lang="en-US" sz="1000" dirty="0" err="1"/>
              <a:t>nou</a:t>
            </a:r>
            <a:r>
              <a:rPr lang="en-US" sz="1000" dirty="0"/>
              <a:t> </a:t>
            </a:r>
            <a:r>
              <a:rPr lang="en-US" sz="1000" dirty="0" err="1"/>
              <a:t>proiect</a:t>
            </a:r>
            <a:r>
              <a:rPr lang="en-US" sz="1000" dirty="0"/>
              <a:t>, program </a:t>
            </a:r>
            <a:r>
              <a:rPr lang="en-US" sz="1000" dirty="0" err="1"/>
              <a:t>sau</a:t>
            </a:r>
            <a:r>
              <a:rPr lang="en-US" sz="1000" dirty="0"/>
              <a:t> </a:t>
            </a:r>
            <a:r>
              <a:rPr lang="en-US" sz="1000" dirty="0" err="1"/>
              <a:t>solutie</a:t>
            </a:r>
            <a:r>
              <a:rPr lang="en-US" sz="1000" dirty="0"/>
              <a:t> de </a:t>
            </a:r>
            <a:r>
              <a:rPr lang="en-US" sz="1000" dirty="0" err="1"/>
              <a:t>a</a:t>
            </a:r>
            <a:r>
              <a:rPr lang="en-US" sz="1100" dirty="0" err="1"/>
              <a:t>faceri</a:t>
            </a:r>
            <a:r>
              <a:rPr lang="en-US" sz="11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100" dirty="0"/>
              <a:t>	          		</a:t>
            </a:r>
            <a:r>
              <a:rPr lang="en-US" sz="1000" dirty="0" err="1"/>
              <a:t>Cerintele</a:t>
            </a:r>
            <a:r>
              <a:rPr lang="en-US" sz="1000" dirty="0"/>
              <a:t> de business sunt create de </a:t>
            </a:r>
            <a:r>
              <a:rPr lang="en-US" sz="1000" dirty="0" err="1"/>
              <a:t>catre</a:t>
            </a:r>
            <a:r>
              <a:rPr lang="en-US" sz="1000" dirty="0"/>
              <a:t> </a:t>
            </a:r>
            <a:r>
              <a:rPr lang="en-US" sz="1000" dirty="0" err="1"/>
              <a:t>analistul</a:t>
            </a:r>
            <a:r>
              <a:rPr lang="en-US" sz="1000" dirty="0"/>
              <a:t> de </a:t>
            </a:r>
            <a:r>
              <a:rPr lang="en-US" sz="1000" dirty="0" err="1"/>
              <a:t>afacere</a:t>
            </a:r>
            <a:r>
              <a:rPr lang="en-US" sz="1000" dirty="0"/>
              <a:t>, </a:t>
            </a:r>
            <a:r>
              <a:rPr lang="en-US" sz="1000" dirty="0" err="1"/>
              <a:t>unde</a:t>
            </a:r>
            <a:r>
              <a:rPr lang="en-US" sz="1000" dirty="0"/>
              <a:t> pot </a:t>
            </a:r>
            <a:r>
              <a:rPr lang="en-US" sz="1000" dirty="0" err="1"/>
              <a:t>participa</a:t>
            </a:r>
            <a:r>
              <a:rPr lang="en-US" sz="1000" dirty="0"/>
              <a:t> la </a:t>
            </a:r>
            <a:r>
              <a:rPr lang="en-US" sz="1000" dirty="0" err="1"/>
              <a:t>creearea</a:t>
            </a:r>
            <a:r>
              <a:rPr lang="en-US" sz="1000" dirty="0"/>
              <a:t> lor </a:t>
            </a:r>
            <a:r>
              <a:rPr lang="en-US" sz="1000" dirty="0" err="1"/>
              <a:t>si</a:t>
            </a:r>
            <a:r>
              <a:rPr lang="en-US" sz="1000" dirty="0"/>
              <a:t> </a:t>
            </a:r>
            <a:r>
              <a:rPr lang="en-US" sz="1000" dirty="0" err="1"/>
              <a:t>parteneri</a:t>
            </a:r>
            <a:r>
              <a:rPr lang="en-US" sz="1000" dirty="0"/>
              <a:t> de </a:t>
            </a:r>
            <a:r>
              <a:rPr lang="en-US" sz="1000" dirty="0" err="1"/>
              <a:t>afaceri</a:t>
            </a:r>
            <a:r>
              <a:rPr lang="en-US" sz="1000" dirty="0"/>
              <a:t> </a:t>
            </a:r>
            <a:r>
              <a:rPr lang="en-US" sz="1000" dirty="0" err="1"/>
              <a:t>si</a:t>
            </a:r>
            <a:r>
              <a:rPr lang="en-US" sz="1000" dirty="0"/>
              <a:t> </a:t>
            </a:r>
            <a:r>
              <a:rPr lang="en-US" sz="1000" dirty="0" err="1"/>
              <a:t>echipa</a:t>
            </a:r>
            <a:r>
              <a:rPr lang="en-US" sz="1000" dirty="0"/>
              <a:t> de </a:t>
            </a:r>
            <a:r>
              <a:rPr lang="en-US" sz="1000" dirty="0" err="1"/>
              <a:t>proiectare</a:t>
            </a:r>
            <a:r>
              <a:rPr lang="en-US" sz="1000" dirty="0"/>
              <a:t>.</a:t>
            </a:r>
          </a:p>
          <a:p>
            <a:pPr marL="0" indent="0">
              <a:buNone/>
            </a:pPr>
            <a:endParaRPr lang="en-US" sz="1100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1400" b="1" dirty="0"/>
              <a:t>2. </a:t>
            </a:r>
            <a:r>
              <a:rPr lang="en-US" sz="1400" b="1" dirty="0" err="1"/>
              <a:t>Diferen</a:t>
            </a:r>
            <a:r>
              <a:rPr lang="ro-RO" sz="1400" b="1" dirty="0"/>
              <a:t>ț</a:t>
            </a:r>
            <a:r>
              <a:rPr lang="en-US" sz="1400" b="1" dirty="0"/>
              <a:t>a </a:t>
            </a:r>
            <a:r>
              <a:rPr lang="en-US" sz="1400" b="1" dirty="0" err="1"/>
              <a:t>dintre</a:t>
            </a:r>
            <a:r>
              <a:rPr lang="en-US" sz="1400" b="1" dirty="0"/>
              <a:t>  Test condition </a:t>
            </a:r>
            <a:r>
              <a:rPr lang="en-US" sz="1400" b="1" dirty="0" err="1"/>
              <a:t>si</a:t>
            </a:r>
            <a:r>
              <a:rPr lang="en-US" sz="1400" b="1" dirty="0"/>
              <a:t>  Test case</a:t>
            </a:r>
          </a:p>
          <a:p>
            <a:pPr marL="457200" lvl="1" indent="0">
              <a:buNone/>
            </a:pPr>
            <a:r>
              <a:rPr lang="en-US" sz="1100" dirty="0"/>
              <a:t>	</a:t>
            </a:r>
            <a:r>
              <a:rPr lang="en-US" sz="1200" b="1" dirty="0"/>
              <a:t>Test Condition</a:t>
            </a:r>
            <a:r>
              <a:rPr lang="en-US" sz="1100" b="1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000" dirty="0"/>
              <a:t>   O </a:t>
            </a:r>
            <a:r>
              <a:rPr lang="en-US" sz="1000" dirty="0" err="1"/>
              <a:t>functionalitate</a:t>
            </a:r>
            <a:r>
              <a:rPr lang="en-US" sz="1000" dirty="0"/>
              <a:t> de </a:t>
            </a:r>
            <a:r>
              <a:rPr lang="en-US" sz="1000" dirty="0" err="1"/>
              <a:t>testare</a:t>
            </a:r>
            <a:r>
              <a:rPr lang="en-US" sz="1000" dirty="0"/>
              <a:t> care </a:t>
            </a:r>
            <a:r>
              <a:rPr lang="en-US" sz="1000" dirty="0" err="1"/>
              <a:t>poate</a:t>
            </a:r>
            <a:r>
              <a:rPr lang="en-US" sz="1000" dirty="0"/>
              <a:t> fi validate la un </a:t>
            </a:r>
            <a:r>
              <a:rPr lang="en-US" sz="1000" dirty="0" err="1"/>
              <a:t>anumit</a:t>
            </a:r>
            <a:r>
              <a:rPr lang="en-US" sz="1000" dirty="0"/>
              <a:t> moment</a:t>
            </a:r>
          </a:p>
          <a:p>
            <a:pPr marL="457200" lvl="1" indent="0">
              <a:buNone/>
            </a:pPr>
            <a:r>
              <a:rPr lang="en-US" sz="1000" dirty="0"/>
              <a:t>	 Ce </a:t>
            </a:r>
            <a:r>
              <a:rPr lang="en-US" sz="1000" dirty="0" err="1"/>
              <a:t>testam</a:t>
            </a:r>
            <a:r>
              <a:rPr lang="en-US" sz="1000" dirty="0"/>
              <a:t> ? </a:t>
            </a:r>
          </a:p>
          <a:p>
            <a:pPr marL="457200" lvl="1" indent="0">
              <a:buNone/>
            </a:pPr>
            <a:r>
              <a:rPr lang="en-US" sz="1100" dirty="0"/>
              <a:t>	</a:t>
            </a:r>
            <a:r>
              <a:rPr lang="en-US" sz="1200" b="1" dirty="0"/>
              <a:t>Test Case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100" dirty="0"/>
              <a:t>	</a:t>
            </a:r>
            <a:r>
              <a:rPr lang="en-US" sz="1000" dirty="0"/>
              <a:t>Un set de </a:t>
            </a:r>
            <a:r>
              <a:rPr lang="en-US" sz="1000" dirty="0" err="1"/>
              <a:t>instructiuni</a:t>
            </a:r>
            <a:r>
              <a:rPr lang="en-US" sz="1000" dirty="0"/>
              <a:t> care </a:t>
            </a:r>
            <a:r>
              <a:rPr lang="en-US" sz="1000" dirty="0" err="1"/>
              <a:t>trebuie</a:t>
            </a:r>
            <a:r>
              <a:rPr lang="en-US" sz="1000" dirty="0"/>
              <a:t> </a:t>
            </a:r>
            <a:r>
              <a:rPr lang="en-US" sz="1000" dirty="0" err="1"/>
              <a:t>urmate</a:t>
            </a:r>
            <a:r>
              <a:rPr lang="en-US" sz="1000" dirty="0"/>
              <a:t> pas cu pas </a:t>
            </a:r>
            <a:r>
              <a:rPr lang="en-US" sz="1000" dirty="0" err="1"/>
              <a:t>pentru</a:t>
            </a:r>
            <a:r>
              <a:rPr lang="en-US" sz="1000" dirty="0"/>
              <a:t> a </a:t>
            </a:r>
            <a:r>
              <a:rPr lang="en-US" sz="1000" dirty="0" err="1"/>
              <a:t>putea</a:t>
            </a:r>
            <a:r>
              <a:rPr lang="en-US" sz="1000" dirty="0"/>
              <a:t> </a:t>
            </a:r>
            <a:r>
              <a:rPr lang="en-US" sz="1000" dirty="0" err="1"/>
              <a:t>valida</a:t>
            </a:r>
            <a:r>
              <a:rPr lang="en-US" sz="1000" dirty="0"/>
              <a:t> o </a:t>
            </a:r>
            <a:r>
              <a:rPr lang="en-US" sz="1000" dirty="0" err="1"/>
              <a:t>anumita</a:t>
            </a:r>
            <a:r>
              <a:rPr lang="en-US" sz="1000" dirty="0"/>
              <a:t> </a:t>
            </a:r>
            <a:r>
              <a:rPr lang="en-US" sz="1000" dirty="0" err="1"/>
              <a:t>functionalitate</a:t>
            </a:r>
            <a:endParaRPr lang="en-US" sz="1000" dirty="0"/>
          </a:p>
          <a:p>
            <a:pPr marL="457200" lvl="1" indent="0">
              <a:buNone/>
            </a:pPr>
            <a:r>
              <a:rPr lang="en-US" sz="1000" dirty="0"/>
              <a:t>	 Cum </a:t>
            </a:r>
            <a:r>
              <a:rPr lang="en-US" sz="1000" dirty="0" err="1"/>
              <a:t>testam</a:t>
            </a:r>
            <a:r>
              <a:rPr lang="en-US" sz="1000" dirty="0"/>
              <a:t> ?</a:t>
            </a:r>
          </a:p>
          <a:p>
            <a:pPr marL="457200" lvl="1" indent="0">
              <a:buNone/>
            </a:pPr>
            <a:endParaRPr lang="en-US" sz="1100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1200" dirty="0"/>
              <a:t>  </a:t>
            </a:r>
            <a:r>
              <a:rPr lang="en-US" sz="1200" b="1" dirty="0"/>
              <a:t>3. </a:t>
            </a:r>
            <a:r>
              <a:rPr lang="en-US" sz="1400" b="1" dirty="0" err="1"/>
              <a:t>Etapele</a:t>
            </a:r>
            <a:r>
              <a:rPr lang="en-US" sz="1400" b="1" dirty="0"/>
              <a:t> </a:t>
            </a:r>
            <a:r>
              <a:rPr lang="en-US" sz="1400" b="1" dirty="0" err="1"/>
              <a:t>Procesului</a:t>
            </a:r>
            <a:r>
              <a:rPr lang="en-US" sz="1400" b="1" dirty="0"/>
              <a:t> de </a:t>
            </a:r>
            <a:r>
              <a:rPr lang="en-US" sz="1400" b="1" dirty="0" err="1"/>
              <a:t>testare</a:t>
            </a:r>
            <a:r>
              <a:rPr lang="en-US" sz="1400" b="1" dirty="0"/>
              <a:t>:</a:t>
            </a:r>
          </a:p>
          <a:p>
            <a:pPr marL="0" indent="0" algn="ctr">
              <a:buNone/>
            </a:pPr>
            <a:endParaRPr lang="en-US" sz="1400" b="1" dirty="0"/>
          </a:p>
          <a:p>
            <a:pPr marL="0" indent="0">
              <a:buFont typeface="Wingdings 3" charset="2"/>
              <a:buNone/>
            </a:pPr>
            <a:r>
              <a:rPr lang="en-US" sz="1200" dirty="0"/>
              <a:t>		</a:t>
            </a:r>
            <a:r>
              <a:rPr lang="en-US" sz="1200" b="1" dirty="0"/>
              <a:t>1.Planificarea</a:t>
            </a:r>
            <a:r>
              <a:rPr lang="en-US" sz="1200" dirty="0"/>
              <a:t>: </a:t>
            </a:r>
            <a:r>
              <a:rPr lang="en-US" sz="1000" dirty="0"/>
              <a:t>are </a:t>
            </a:r>
            <a:r>
              <a:rPr lang="en-US" sz="1000" dirty="0" err="1"/>
              <a:t>scopul</a:t>
            </a:r>
            <a:r>
              <a:rPr lang="en-US" sz="1000" dirty="0"/>
              <a:t> de a </a:t>
            </a:r>
            <a:r>
              <a:rPr lang="en-US" sz="1000" dirty="0" err="1"/>
              <a:t>determina</a:t>
            </a:r>
            <a:r>
              <a:rPr lang="en-US" sz="1000" dirty="0"/>
              <a:t> </a:t>
            </a:r>
            <a:r>
              <a:rPr lang="en-US" sz="1000" dirty="0" err="1"/>
              <a:t>ce</a:t>
            </a:r>
            <a:r>
              <a:rPr lang="en-US" sz="1000" dirty="0"/>
              <a:t> </a:t>
            </a:r>
            <a:r>
              <a:rPr lang="en-US" sz="1000" dirty="0" err="1"/>
              <a:t>să</a:t>
            </a:r>
            <a:r>
              <a:rPr lang="en-US" sz="1000" dirty="0"/>
              <a:t> </a:t>
            </a:r>
            <a:r>
              <a:rPr lang="en-US" sz="1000" dirty="0" err="1"/>
              <a:t>testeze</a:t>
            </a:r>
            <a:r>
              <a:rPr lang="en-US" sz="1000" dirty="0"/>
              <a:t> </a:t>
            </a:r>
            <a:r>
              <a:rPr lang="en-US" sz="1000" dirty="0" err="1"/>
              <a:t>şi</a:t>
            </a:r>
            <a:r>
              <a:rPr lang="en-US" sz="1000" dirty="0"/>
              <a:t> </a:t>
            </a:r>
            <a:r>
              <a:rPr lang="en-US" sz="1000" dirty="0" err="1"/>
              <a:t>cât</a:t>
            </a:r>
            <a:r>
              <a:rPr lang="en-US" sz="1000" dirty="0"/>
              <a:t> </a:t>
            </a:r>
            <a:r>
              <a:rPr lang="en-US" sz="1000" dirty="0" err="1"/>
              <a:t>să</a:t>
            </a:r>
            <a:r>
              <a:rPr lang="en-US" sz="1000" dirty="0"/>
              <a:t> </a:t>
            </a:r>
            <a:r>
              <a:rPr lang="en-US" sz="1000" dirty="0" err="1"/>
              <a:t>testeze</a:t>
            </a:r>
            <a:r>
              <a:rPr lang="en-US" sz="1000" dirty="0"/>
              <a:t>, </a:t>
            </a:r>
            <a:r>
              <a:rPr lang="en-US" sz="1000" dirty="0" err="1"/>
              <a:t>astfel</a:t>
            </a:r>
            <a:r>
              <a:rPr lang="en-US" sz="1000" dirty="0"/>
              <a:t> </a:t>
            </a:r>
            <a:r>
              <a:rPr lang="en-US" sz="1000" dirty="0" err="1"/>
              <a:t>încât</a:t>
            </a:r>
            <a:r>
              <a:rPr lang="en-US" sz="1000" dirty="0"/>
              <a:t> </a:t>
            </a:r>
            <a:r>
              <a:rPr lang="en-US" sz="1000" dirty="0" err="1"/>
              <a:t>procesele</a:t>
            </a:r>
            <a:r>
              <a:rPr lang="en-US" sz="1000" dirty="0"/>
              <a:t> de </a:t>
            </a:r>
            <a:r>
              <a:rPr lang="en-US" sz="1000" dirty="0" err="1"/>
              <a:t>testare</a:t>
            </a:r>
            <a:r>
              <a:rPr lang="en-US" sz="1000" dirty="0"/>
              <a:t> </a:t>
            </a:r>
            <a:r>
              <a:rPr lang="en-US" sz="1000" dirty="0" err="1"/>
              <a:t>să</a:t>
            </a:r>
            <a:r>
              <a:rPr lang="en-US" sz="1000" dirty="0"/>
              <a:t> se </a:t>
            </a:r>
            <a:r>
              <a:rPr lang="en-US" sz="1000" dirty="0" err="1"/>
              <a:t>încadreze</a:t>
            </a:r>
            <a:r>
              <a:rPr lang="en-US" sz="1000" dirty="0"/>
              <a:t> </a:t>
            </a:r>
            <a:r>
              <a:rPr lang="en-US" sz="1000" dirty="0" err="1"/>
              <a:t>în</a:t>
            </a:r>
            <a:r>
              <a:rPr lang="en-US" sz="1000" dirty="0"/>
              <a:t> </a:t>
            </a:r>
            <a:r>
              <a:rPr lang="en-US" sz="1000" dirty="0" err="1"/>
              <a:t>limitele</a:t>
            </a:r>
            <a:r>
              <a:rPr lang="en-US" sz="1000" dirty="0"/>
              <a:t> </a:t>
            </a:r>
            <a:r>
              <a:rPr lang="en-US" sz="1000" dirty="0" err="1"/>
              <a:t>resurselor</a:t>
            </a:r>
            <a:r>
              <a:rPr lang="en-US" sz="1000" dirty="0"/>
              <a:t> </a:t>
            </a:r>
            <a:r>
              <a:rPr lang="en-US" sz="1000" dirty="0" err="1"/>
              <a:t>alocate</a:t>
            </a:r>
            <a:endParaRPr lang="en-US" sz="1000" dirty="0"/>
          </a:p>
          <a:p>
            <a:pPr marL="0" indent="0">
              <a:buFont typeface="Wingdings 3" charset="2"/>
              <a:buNone/>
            </a:pPr>
            <a:r>
              <a:rPr lang="en-US" sz="1200" dirty="0"/>
              <a:t> 		</a:t>
            </a:r>
            <a:r>
              <a:rPr lang="en-US" sz="1200" b="1" dirty="0"/>
              <a:t>2  </a:t>
            </a:r>
            <a:r>
              <a:rPr lang="en-US" sz="1200" b="1" dirty="0" err="1"/>
              <a:t>Analiza</a:t>
            </a:r>
            <a:r>
              <a:rPr lang="en-US" sz="1200" b="1" dirty="0"/>
              <a:t>: </a:t>
            </a:r>
            <a:r>
              <a:rPr lang="en-US" sz="1000" dirty="0" err="1"/>
              <a:t>În</a:t>
            </a:r>
            <a:r>
              <a:rPr lang="en-US" sz="1000" dirty="0"/>
              <a:t> </a:t>
            </a:r>
            <a:r>
              <a:rPr lang="en-US" sz="1000" dirty="0" err="1"/>
              <a:t>etapa</a:t>
            </a:r>
            <a:r>
              <a:rPr lang="en-US" sz="1000" dirty="0"/>
              <a:t> de </a:t>
            </a:r>
            <a:r>
              <a:rPr lang="en-US" sz="1000" dirty="0" err="1"/>
              <a:t>analiză</a:t>
            </a:r>
            <a:r>
              <a:rPr lang="en-US" sz="1000" dirty="0"/>
              <a:t> se </a:t>
            </a:r>
            <a:r>
              <a:rPr lang="en-US" sz="1000" dirty="0" err="1"/>
              <a:t>identifică</a:t>
            </a:r>
            <a:r>
              <a:rPr lang="en-US" sz="1000" dirty="0"/>
              <a:t> </a:t>
            </a:r>
            <a:r>
              <a:rPr lang="en-US" sz="1000" dirty="0" err="1"/>
              <a:t>următorii</a:t>
            </a:r>
            <a:r>
              <a:rPr lang="en-US" sz="1000" dirty="0"/>
              <a:t> </a:t>
            </a:r>
            <a:r>
              <a:rPr lang="en-US" sz="1000" dirty="0" err="1"/>
              <a:t>paşi</a:t>
            </a:r>
            <a:r>
              <a:rPr lang="en-US" sz="1000" dirty="0"/>
              <a:t>: </a:t>
            </a:r>
            <a:r>
              <a:rPr lang="en-US" sz="1000" dirty="0" err="1"/>
              <a:t>identificarea</a:t>
            </a:r>
            <a:r>
              <a:rPr lang="en-US" sz="1000" dirty="0"/>
              <a:t> </a:t>
            </a:r>
            <a:r>
              <a:rPr lang="en-US" sz="1000" dirty="0" err="1"/>
              <a:t>scopurilor</a:t>
            </a:r>
            <a:r>
              <a:rPr lang="en-US" sz="1000" dirty="0"/>
              <a:t>, </a:t>
            </a:r>
            <a:r>
              <a:rPr lang="en-US" sz="1000" dirty="0" err="1"/>
              <a:t>obiectivelor</a:t>
            </a:r>
            <a:r>
              <a:rPr lang="en-US" sz="1000" dirty="0"/>
              <a:t> </a:t>
            </a:r>
            <a:r>
              <a:rPr lang="en-US" sz="1000" dirty="0" err="1"/>
              <a:t>şi</a:t>
            </a:r>
            <a:r>
              <a:rPr lang="en-US" sz="1000" dirty="0"/>
              <a:t> a </a:t>
            </a:r>
            <a:r>
              <a:rPr lang="en-US" sz="1000" dirty="0" err="1"/>
              <a:t>strategilor</a:t>
            </a:r>
            <a:r>
              <a:rPr lang="en-US" sz="1000" dirty="0"/>
              <a:t> </a:t>
            </a:r>
            <a:r>
              <a:rPr lang="en-US" sz="1000" dirty="0" err="1"/>
              <a:t>testării</a:t>
            </a:r>
            <a:r>
              <a:rPr lang="en-US" sz="1000" dirty="0"/>
              <a:t> de </a:t>
            </a:r>
            <a:r>
              <a:rPr lang="en-US" sz="1000" dirty="0" err="1"/>
              <a:t>către</a:t>
            </a:r>
            <a:r>
              <a:rPr lang="en-US" sz="1000" dirty="0"/>
              <a:t> </a:t>
            </a:r>
            <a:r>
              <a:rPr lang="en-US" sz="1000" dirty="0" err="1"/>
              <a:t>echipa</a:t>
            </a:r>
            <a:r>
              <a:rPr lang="en-US" sz="1000" dirty="0"/>
              <a:t> de </a:t>
            </a:r>
            <a:r>
              <a:rPr lang="en-US" sz="1000" dirty="0" err="1"/>
              <a:t>testare</a:t>
            </a:r>
            <a:r>
              <a:rPr lang="en-US" sz="1000" dirty="0"/>
              <a:t> 	</a:t>
            </a:r>
            <a:r>
              <a:rPr lang="en-US" sz="1200" dirty="0"/>
              <a:t>	</a:t>
            </a:r>
          </a:p>
          <a:p>
            <a:pPr marL="0" indent="0">
              <a:buFont typeface="Wingdings 3" charset="2"/>
              <a:buNone/>
            </a:pPr>
            <a:r>
              <a:rPr lang="en-US" sz="1200" dirty="0"/>
              <a:t>		</a:t>
            </a:r>
            <a:r>
              <a:rPr lang="en-US" sz="1200" b="1" dirty="0"/>
              <a:t>3 </a:t>
            </a:r>
            <a:r>
              <a:rPr lang="en-US" sz="1200" b="1" dirty="0" err="1"/>
              <a:t>Proiectarea</a:t>
            </a:r>
            <a:r>
              <a:rPr lang="en-US" sz="1000" b="1" dirty="0"/>
              <a:t>: </a:t>
            </a:r>
            <a:r>
              <a:rPr lang="en-US" sz="1000" dirty="0" err="1"/>
              <a:t>În</a:t>
            </a:r>
            <a:r>
              <a:rPr lang="en-US" sz="1000" dirty="0"/>
              <a:t> </a:t>
            </a:r>
            <a:r>
              <a:rPr lang="en-US" sz="1000" dirty="0" err="1"/>
              <a:t>faza</a:t>
            </a:r>
            <a:r>
              <a:rPr lang="en-US" sz="1000" dirty="0"/>
              <a:t> de </a:t>
            </a:r>
            <a:r>
              <a:rPr lang="en-US" sz="1000" dirty="0" err="1"/>
              <a:t>proiectare</a:t>
            </a:r>
            <a:r>
              <a:rPr lang="en-US" sz="1000" dirty="0"/>
              <a:t>, apar </a:t>
            </a:r>
            <a:r>
              <a:rPr lang="en-US" sz="1000" dirty="0" err="1"/>
              <a:t>următorii</a:t>
            </a:r>
            <a:r>
              <a:rPr lang="en-US" sz="1000" dirty="0"/>
              <a:t> </a:t>
            </a:r>
            <a:r>
              <a:rPr lang="en-US" sz="1000" dirty="0" err="1"/>
              <a:t>paşi</a:t>
            </a:r>
            <a:r>
              <a:rPr lang="en-US" sz="1000" dirty="0"/>
              <a:t>: </a:t>
            </a:r>
            <a:r>
              <a:rPr lang="en-US" sz="1000" dirty="0" err="1"/>
              <a:t>definirea</a:t>
            </a:r>
            <a:r>
              <a:rPr lang="en-US" sz="1000" dirty="0"/>
              <a:t> </a:t>
            </a:r>
            <a:r>
              <a:rPr lang="en-US" sz="1000" dirty="0" err="1"/>
              <a:t>modelului</a:t>
            </a:r>
            <a:r>
              <a:rPr lang="en-US" sz="1000" dirty="0"/>
              <a:t> </a:t>
            </a:r>
            <a:r>
              <a:rPr lang="en-US" sz="1000" dirty="0" err="1"/>
              <a:t>programului</a:t>
            </a:r>
            <a:r>
              <a:rPr lang="en-US" sz="1000" dirty="0"/>
              <a:t> de test </a:t>
            </a:r>
            <a:r>
              <a:rPr lang="en-US" sz="1000" dirty="0" err="1"/>
              <a:t>astfel</a:t>
            </a:r>
            <a:r>
              <a:rPr lang="en-US" sz="1000" dirty="0"/>
              <a:t> </a:t>
            </a:r>
            <a:r>
              <a:rPr lang="en-US" sz="1000" dirty="0" err="1"/>
              <a:t>încât</a:t>
            </a:r>
            <a:r>
              <a:rPr lang="en-US" sz="1000" dirty="0"/>
              <a:t> </a:t>
            </a:r>
            <a:r>
              <a:rPr lang="en-US" sz="1000" dirty="0" err="1"/>
              <a:t>acesta</a:t>
            </a:r>
            <a:r>
              <a:rPr lang="en-US" sz="1000" dirty="0"/>
              <a:t> </a:t>
            </a:r>
            <a:r>
              <a:rPr lang="en-US" sz="1000" dirty="0" err="1"/>
              <a:t>să</a:t>
            </a:r>
            <a:r>
              <a:rPr lang="en-US" sz="1000" dirty="0"/>
              <a:t> </a:t>
            </a:r>
            <a:r>
              <a:rPr lang="en-US" sz="1000" dirty="0" err="1"/>
              <a:t>reflecte</a:t>
            </a:r>
            <a:r>
              <a:rPr lang="en-US" sz="1000" dirty="0"/>
              <a:t> </a:t>
            </a:r>
            <a:r>
              <a:rPr lang="en-US" sz="1000" dirty="0" err="1"/>
              <a:t>tehnicile</a:t>
            </a:r>
            <a:r>
              <a:rPr lang="en-US" sz="1000" dirty="0"/>
              <a:t> de </a:t>
            </a:r>
            <a:r>
              <a:rPr lang="en-US" sz="1000" dirty="0" err="1"/>
              <a:t>testare</a:t>
            </a:r>
            <a:r>
              <a:rPr lang="en-US" sz="1000" dirty="0"/>
              <a:t> </a:t>
            </a:r>
            <a:r>
              <a:rPr lang="en-US" sz="1000" dirty="0" err="1"/>
              <a:t>utilizate</a:t>
            </a:r>
            <a:endParaRPr lang="en-US" sz="1000" dirty="0"/>
          </a:p>
          <a:p>
            <a:pPr marL="0" indent="0">
              <a:buFont typeface="Wingdings 3" charset="2"/>
              <a:buNone/>
            </a:pPr>
            <a:r>
              <a:rPr lang="en-US" sz="1200" dirty="0"/>
              <a:t>		</a:t>
            </a:r>
            <a:r>
              <a:rPr lang="en-US" sz="1200" b="1" dirty="0"/>
              <a:t>4. </a:t>
            </a:r>
            <a:r>
              <a:rPr lang="en-US" sz="1200" b="1" dirty="0" err="1"/>
              <a:t>Implementarea</a:t>
            </a:r>
            <a:r>
              <a:rPr lang="en-US" sz="1200" b="1" dirty="0"/>
              <a:t>: </a:t>
            </a:r>
            <a:r>
              <a:rPr lang="en-US" sz="1000" dirty="0" err="1"/>
              <a:t>În</a:t>
            </a:r>
            <a:r>
              <a:rPr lang="en-US" sz="1000" dirty="0"/>
              <a:t> </a:t>
            </a:r>
            <a:r>
              <a:rPr lang="en-US" sz="1000" dirty="0" err="1"/>
              <a:t>etapa</a:t>
            </a:r>
            <a:r>
              <a:rPr lang="en-US" sz="1000" dirty="0"/>
              <a:t> de </a:t>
            </a:r>
            <a:r>
              <a:rPr lang="en-US" sz="1000" dirty="0" err="1"/>
              <a:t>implementare</a:t>
            </a:r>
            <a:r>
              <a:rPr lang="en-US" sz="1000" dirty="0"/>
              <a:t> a </a:t>
            </a:r>
            <a:r>
              <a:rPr lang="en-US" sz="1000" dirty="0" err="1"/>
              <a:t>testelor</a:t>
            </a:r>
            <a:r>
              <a:rPr lang="en-US" sz="1000" dirty="0"/>
              <a:t> sunt </a:t>
            </a:r>
            <a:r>
              <a:rPr lang="en-US" sz="1000" dirty="0" err="1"/>
              <a:t>construite</a:t>
            </a:r>
            <a:r>
              <a:rPr lang="en-US" sz="1000" dirty="0"/>
              <a:t> </a:t>
            </a:r>
            <a:r>
              <a:rPr lang="en-US" sz="1000" dirty="0" err="1"/>
              <a:t>cazurile</a:t>
            </a:r>
            <a:r>
              <a:rPr lang="en-US" sz="1000" dirty="0"/>
              <a:t> de test </a:t>
            </a:r>
            <a:r>
              <a:rPr lang="en-US" sz="1000" dirty="0" err="1"/>
              <a:t>şi</a:t>
            </a:r>
            <a:r>
              <a:rPr lang="en-US" sz="1000" dirty="0"/>
              <a:t> </a:t>
            </a:r>
            <a:r>
              <a:rPr lang="en-US" sz="1000" dirty="0" err="1"/>
              <a:t>procedurile</a:t>
            </a:r>
            <a:r>
              <a:rPr lang="en-US" sz="1000" dirty="0"/>
              <a:t> de test, pe </a:t>
            </a:r>
            <a:r>
              <a:rPr lang="en-US" sz="1000" dirty="0" err="1"/>
              <a:t>baza</a:t>
            </a:r>
            <a:r>
              <a:rPr lang="en-US" sz="1000" dirty="0"/>
              <a:t> </a:t>
            </a:r>
            <a:r>
              <a:rPr lang="en-US" sz="1000" dirty="0" err="1"/>
              <a:t>rezultatelor</a:t>
            </a:r>
            <a:r>
              <a:rPr lang="en-US" sz="1000" dirty="0"/>
              <a:t> </a:t>
            </a:r>
            <a:r>
              <a:rPr lang="en-US" sz="1000" dirty="0" err="1"/>
              <a:t>fazei</a:t>
            </a:r>
            <a:r>
              <a:rPr lang="en-US" sz="1000" dirty="0"/>
              <a:t> de </a:t>
            </a:r>
            <a:r>
              <a:rPr lang="en-US" sz="1000" dirty="0" err="1"/>
              <a:t>proiectare</a:t>
            </a:r>
            <a:r>
              <a:rPr lang="en-US" sz="1000" dirty="0"/>
              <a:t>.</a:t>
            </a:r>
          </a:p>
          <a:p>
            <a:pPr marL="0" indent="0">
              <a:buFont typeface="Wingdings 3" charset="2"/>
              <a:buNone/>
            </a:pPr>
            <a:r>
              <a:rPr lang="en-US" sz="1200" b="1" dirty="0"/>
              <a:t>		5.  </a:t>
            </a:r>
            <a:r>
              <a:rPr lang="en-US" sz="1200" b="1" dirty="0" err="1"/>
              <a:t>Executia</a:t>
            </a:r>
            <a:r>
              <a:rPr lang="en-US" sz="1200" b="1" dirty="0"/>
              <a:t>: </a:t>
            </a:r>
            <a:r>
              <a:rPr lang="en-US" sz="1000" dirty="0" err="1"/>
              <a:t>Faza</a:t>
            </a:r>
            <a:r>
              <a:rPr lang="en-US" sz="1000" dirty="0"/>
              <a:t> de </a:t>
            </a:r>
            <a:r>
              <a:rPr lang="en-US" sz="1000" dirty="0" err="1"/>
              <a:t>executie</a:t>
            </a:r>
            <a:r>
              <a:rPr lang="en-US" sz="1000" dirty="0"/>
              <a:t> a </a:t>
            </a:r>
            <a:r>
              <a:rPr lang="en-US" sz="1000" dirty="0" err="1"/>
              <a:t>testelor</a:t>
            </a:r>
            <a:r>
              <a:rPr lang="en-US" sz="1000" dirty="0"/>
              <a:t> are ca </a:t>
            </a:r>
            <a:r>
              <a:rPr lang="en-US" sz="1000" dirty="0" err="1"/>
              <a:t>intrări</a:t>
            </a:r>
            <a:r>
              <a:rPr lang="en-US" sz="1000" dirty="0"/>
              <a:t> </a:t>
            </a:r>
            <a:r>
              <a:rPr lang="en-US" sz="1000" dirty="0" err="1"/>
              <a:t>planul</a:t>
            </a:r>
            <a:r>
              <a:rPr lang="en-US" sz="1000" dirty="0"/>
              <a:t> de test </a:t>
            </a:r>
            <a:r>
              <a:rPr lang="en-US" sz="1000" dirty="0" err="1"/>
              <a:t>şi</a:t>
            </a:r>
            <a:r>
              <a:rPr lang="en-US" sz="1000" dirty="0"/>
              <a:t> </a:t>
            </a:r>
            <a:r>
              <a:rPr lang="en-US" sz="1000" dirty="0" err="1"/>
              <a:t>orarul</a:t>
            </a:r>
            <a:r>
              <a:rPr lang="en-US" sz="1000" dirty="0"/>
              <a:t> </a:t>
            </a:r>
            <a:r>
              <a:rPr lang="en-US" sz="1000" dirty="0" err="1"/>
              <a:t>execuţiei</a:t>
            </a:r>
            <a:r>
              <a:rPr lang="en-US" sz="1000" dirty="0"/>
              <a:t> </a:t>
            </a:r>
            <a:r>
              <a:rPr lang="en-US" sz="1000" dirty="0" err="1"/>
              <a:t>procedurilor</a:t>
            </a:r>
            <a:r>
              <a:rPr lang="en-US" sz="1000" dirty="0"/>
              <a:t> de test, </a:t>
            </a:r>
            <a:r>
              <a:rPr lang="en-US" sz="1000" dirty="0" err="1"/>
              <a:t>mediul</a:t>
            </a:r>
            <a:r>
              <a:rPr lang="en-US" sz="1000" dirty="0"/>
              <a:t> de test </a:t>
            </a:r>
            <a:r>
              <a:rPr lang="en-US" sz="1000" dirty="0" err="1"/>
              <a:t>fiind</a:t>
            </a:r>
            <a:r>
              <a:rPr lang="en-US" sz="1000" dirty="0"/>
              <a:t> </a:t>
            </a:r>
            <a:r>
              <a:rPr lang="en-US" sz="1000" dirty="0" err="1"/>
              <a:t>pregătit</a:t>
            </a:r>
            <a:r>
              <a:rPr lang="en-US" sz="1000" dirty="0"/>
              <a:t> </a:t>
            </a:r>
            <a:r>
              <a:rPr lang="en-US" sz="1000" dirty="0" err="1"/>
              <a:t>corespunzător</a:t>
            </a:r>
            <a:endParaRPr lang="en-US" sz="1000" dirty="0"/>
          </a:p>
          <a:p>
            <a:pPr marL="0" indent="0">
              <a:buFont typeface="Wingdings 3" charset="2"/>
              <a:buNone/>
            </a:pPr>
            <a:r>
              <a:rPr lang="en-US" sz="1200" dirty="0"/>
              <a:t>		</a:t>
            </a:r>
            <a:r>
              <a:rPr lang="en-US" sz="1200" b="1" dirty="0"/>
              <a:t>6. </a:t>
            </a:r>
            <a:r>
              <a:rPr lang="en-US" sz="1200" b="1" dirty="0" err="1"/>
              <a:t>Evaluarea</a:t>
            </a:r>
            <a:r>
              <a:rPr lang="en-US" sz="1000" dirty="0"/>
              <a:t>: </a:t>
            </a:r>
            <a:r>
              <a:rPr lang="en-US" sz="1000" dirty="0" err="1"/>
              <a:t>În</a:t>
            </a:r>
            <a:r>
              <a:rPr lang="en-US" sz="1000" dirty="0"/>
              <a:t> </a:t>
            </a:r>
            <a:r>
              <a:rPr lang="en-US" sz="1000" dirty="0" err="1"/>
              <a:t>timpul</a:t>
            </a:r>
            <a:r>
              <a:rPr lang="en-US" sz="1000" dirty="0"/>
              <a:t> </a:t>
            </a:r>
            <a:r>
              <a:rPr lang="en-US" sz="1000" dirty="0" err="1"/>
              <a:t>evaluării</a:t>
            </a:r>
            <a:r>
              <a:rPr lang="en-US" sz="1000" dirty="0"/>
              <a:t> </a:t>
            </a:r>
            <a:r>
              <a:rPr lang="en-US" sz="1000" dirty="0" err="1"/>
              <a:t>și</a:t>
            </a:r>
            <a:r>
              <a:rPr lang="en-US" sz="1000" dirty="0"/>
              <a:t> </a:t>
            </a:r>
            <a:r>
              <a:rPr lang="en-US" sz="1000" dirty="0" err="1"/>
              <a:t>raportării</a:t>
            </a:r>
            <a:r>
              <a:rPr lang="en-US" sz="1000" dirty="0"/>
              <a:t>, </a:t>
            </a:r>
            <a:r>
              <a:rPr lang="en-US" sz="1000" dirty="0" err="1"/>
              <a:t>obiectul</a:t>
            </a:r>
            <a:r>
              <a:rPr lang="en-US" sz="1000" dirty="0"/>
              <a:t> </a:t>
            </a:r>
            <a:r>
              <a:rPr lang="en-US" sz="1000" dirty="0" err="1"/>
              <a:t>testat</a:t>
            </a:r>
            <a:r>
              <a:rPr lang="en-US" sz="1000" dirty="0"/>
              <a:t> </a:t>
            </a:r>
            <a:r>
              <a:rPr lang="en-US" sz="1000" dirty="0" err="1"/>
              <a:t>este</a:t>
            </a:r>
            <a:r>
              <a:rPr lang="en-US" sz="1000" dirty="0"/>
              <a:t> </a:t>
            </a:r>
            <a:r>
              <a:rPr lang="en-US" sz="1000" dirty="0" err="1"/>
              <a:t>evaluat</a:t>
            </a:r>
            <a:r>
              <a:rPr lang="en-US" sz="1000" dirty="0"/>
              <a:t> </a:t>
            </a:r>
            <a:r>
              <a:rPr lang="en-US" sz="1000" dirty="0" err="1"/>
              <a:t>în</a:t>
            </a:r>
            <a:r>
              <a:rPr lang="en-US" sz="1000" dirty="0"/>
              <a:t> </a:t>
            </a:r>
            <a:r>
              <a:rPr lang="en-US" sz="1000" dirty="0" err="1"/>
              <a:t>funcție</a:t>
            </a:r>
            <a:r>
              <a:rPr lang="en-US" sz="1000" dirty="0"/>
              <a:t> de </a:t>
            </a:r>
            <a:r>
              <a:rPr lang="en-US" sz="1000" dirty="0" err="1"/>
              <a:t>criteriile</a:t>
            </a:r>
            <a:r>
              <a:rPr lang="en-US" sz="1000" dirty="0"/>
              <a:t> de </a:t>
            </a:r>
            <a:r>
              <a:rPr lang="en-US" sz="1000" dirty="0" err="1"/>
              <a:t>ieșire</a:t>
            </a:r>
            <a:r>
              <a:rPr lang="en-US" sz="1000" dirty="0"/>
              <a:t> </a:t>
            </a:r>
            <a:r>
              <a:rPr lang="en-US" sz="1000" dirty="0" err="1"/>
              <a:t>stabilite</a:t>
            </a:r>
            <a:r>
              <a:rPr lang="en-US" sz="1000" dirty="0"/>
              <a:t> </a:t>
            </a:r>
            <a:r>
              <a:rPr lang="en-US" sz="1000" dirty="0" err="1"/>
              <a:t>și</a:t>
            </a:r>
            <a:r>
              <a:rPr lang="en-US" sz="1000" dirty="0"/>
              <a:t> </a:t>
            </a:r>
            <a:r>
              <a:rPr lang="en-US" sz="1000" dirty="0" err="1"/>
              <a:t>specificate</a:t>
            </a:r>
            <a:r>
              <a:rPr lang="en-US" sz="1000" dirty="0"/>
              <a:t> </a:t>
            </a:r>
            <a:r>
              <a:rPr lang="en-US" sz="1000" dirty="0" err="1"/>
              <a:t>în</a:t>
            </a:r>
            <a:r>
              <a:rPr lang="en-US" sz="1000" dirty="0"/>
              <a:t> </a:t>
            </a:r>
            <a:r>
              <a:rPr lang="en-US" sz="1000" dirty="0" err="1"/>
              <a:t>timpul</a:t>
            </a:r>
            <a:r>
              <a:rPr lang="en-US" sz="1000" dirty="0"/>
              <a:t> </a:t>
            </a:r>
            <a:r>
              <a:rPr lang="en-US" sz="1000" dirty="0" err="1"/>
              <a:t>planificării</a:t>
            </a:r>
            <a:r>
              <a:rPr lang="en-US" sz="1000" dirty="0"/>
              <a:t>. </a:t>
            </a:r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endParaRPr lang="en-US" sz="1200" dirty="0"/>
          </a:p>
          <a:p>
            <a:pPr lvl="1"/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87C80-E8BA-CA47-E383-EA7A8451D291}"/>
              </a:ext>
            </a:extLst>
          </p:cNvPr>
          <p:cNvSpPr txBox="1"/>
          <p:nvPr/>
        </p:nvSpPr>
        <p:spPr>
          <a:xfrm>
            <a:off x="138119" y="701233"/>
            <a:ext cx="1529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bg1"/>
                </a:solidFill>
              </a:rPr>
              <a:t>Partea 1</a:t>
            </a:r>
            <a:endParaRPr lang="en-UM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03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AA76-574C-FB31-2D1B-C945D7691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0"/>
            <a:ext cx="10669059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b="1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1400" b="1" dirty="0"/>
              <a:t>4. </a:t>
            </a:r>
            <a:r>
              <a:rPr lang="en-US" sz="1400" b="1" dirty="0" err="1"/>
              <a:t>Retestarea</a:t>
            </a:r>
            <a:r>
              <a:rPr lang="en-US" sz="1400" b="1" dirty="0"/>
              <a:t> </a:t>
            </a:r>
            <a:r>
              <a:rPr lang="en-US" sz="1400" b="1" dirty="0" err="1"/>
              <a:t>si</a:t>
            </a:r>
            <a:r>
              <a:rPr lang="en-US" sz="1400" b="1" dirty="0"/>
              <a:t> </a:t>
            </a:r>
            <a:r>
              <a:rPr lang="en-US" sz="1400" b="1" dirty="0" err="1"/>
              <a:t>Testarea</a:t>
            </a:r>
            <a:r>
              <a:rPr lang="en-US" sz="1400" b="1" dirty="0"/>
              <a:t> de </a:t>
            </a:r>
            <a:r>
              <a:rPr lang="en-US" sz="1400" b="1" dirty="0" err="1"/>
              <a:t>regresie</a:t>
            </a:r>
            <a:r>
              <a:rPr lang="en-US" sz="1400" b="1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Retestarea</a:t>
            </a:r>
            <a:r>
              <a:rPr lang="en-US" sz="1200" b="1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ste un </a:t>
            </a:r>
            <a:r>
              <a:rPr lang="en-US" sz="1000" dirty="0">
                <a:solidFill>
                  <a:schemeClr val="tx1"/>
                </a:solidFill>
              </a:rPr>
              <a:t>tip de </a:t>
            </a:r>
            <a:r>
              <a:rPr lang="en-US" sz="1000" dirty="0" err="1">
                <a:solidFill>
                  <a:schemeClr val="tx1"/>
                </a:solidFill>
              </a:rPr>
              <a:t>testare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000" b="0" i="0" u="none" strike="noStrike" dirty="0" err="1">
                <a:solidFill>
                  <a:schemeClr val="tx1"/>
                </a:solidFill>
                <a:effectLst/>
              </a:rPr>
              <a:t>prin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 care se </a:t>
            </a:r>
            <a:r>
              <a:rPr lang="en-US" sz="1000" b="0" i="0" u="none" strike="noStrike" dirty="0" err="1">
                <a:solidFill>
                  <a:schemeClr val="tx1"/>
                </a:solidFill>
                <a:effectLst/>
              </a:rPr>
              <a:t>verifică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000" b="0" i="0" u="none" strike="noStrike" dirty="0" err="1">
                <a:solidFill>
                  <a:schemeClr val="tx1"/>
                </a:solidFill>
                <a:effectLst/>
              </a:rPr>
              <a:t>dacă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000" b="0" i="0" u="none" strike="noStrike" dirty="0" err="1">
                <a:solidFill>
                  <a:schemeClr val="tx1"/>
                </a:solidFill>
                <a:effectLst/>
              </a:rPr>
              <a:t>defectele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000" b="0" i="0" u="none" strike="noStrike" dirty="0" err="1">
                <a:solidFill>
                  <a:schemeClr val="tx1"/>
                </a:solidFill>
                <a:effectLst/>
              </a:rPr>
              <a:t>marcate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 ca </a:t>
            </a:r>
            <a:r>
              <a:rPr lang="en-US" sz="1000" b="0" i="0" u="none" strike="noStrike" dirty="0" err="1">
                <a:solidFill>
                  <a:schemeClr val="tx1"/>
                </a:solidFill>
                <a:effectLst/>
              </a:rPr>
              <a:t>și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 remediate au </a:t>
            </a:r>
            <a:r>
              <a:rPr lang="en-US" sz="1000" b="0" i="0" u="none" strike="noStrike" dirty="0" err="1">
                <a:solidFill>
                  <a:schemeClr val="tx1"/>
                </a:solidFill>
                <a:effectLst/>
              </a:rPr>
              <a:t>fost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000" b="0" i="0" u="none" strike="noStrike" dirty="0" err="1">
                <a:solidFill>
                  <a:schemeClr val="tx1"/>
                </a:solidFill>
                <a:effectLst/>
              </a:rPr>
              <a:t>într-adevăr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 remediate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1"/>
              </a:solidFill>
            </a:endParaRPr>
          </a:p>
          <a:p>
            <a:pPr rtl="0">
              <a:spcBef>
                <a:spcPts val="38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dirty="0" err="1">
                <a:solidFill>
                  <a:schemeClr val="tx1"/>
                </a:solidFill>
              </a:rPr>
              <a:t>Testarea</a:t>
            </a:r>
            <a:r>
              <a:rPr lang="en-US" sz="1200" b="1" dirty="0">
                <a:solidFill>
                  <a:schemeClr val="tx1"/>
                </a:solidFill>
              </a:rPr>
              <a:t> de </a:t>
            </a:r>
            <a:r>
              <a:rPr lang="en-US" sz="1200" b="1" dirty="0" err="1">
                <a:solidFill>
                  <a:schemeClr val="tx1"/>
                </a:solidFill>
              </a:rPr>
              <a:t>regresie</a:t>
            </a:r>
            <a:r>
              <a:rPr lang="en-US" sz="1200" b="1" dirty="0">
                <a:solidFill>
                  <a:schemeClr val="tx1"/>
                </a:solidFill>
              </a:rPr>
              <a:t>:</a:t>
            </a:r>
          </a:p>
          <a:p>
            <a:pPr lvl="1">
              <a:spcBef>
                <a:spcPts val="385"/>
              </a:spcBef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 un tip de </a:t>
            </a:r>
            <a:r>
              <a:rPr lang="en-US" sz="1000" b="0" i="0" u="none" strike="noStrike" dirty="0" err="1">
                <a:solidFill>
                  <a:schemeClr val="tx1"/>
                </a:solidFill>
                <a:effectLst/>
              </a:rPr>
              <a:t>testare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000" b="0" i="0" u="none" strike="noStrike" dirty="0" err="1">
                <a:solidFill>
                  <a:schemeClr val="tx1"/>
                </a:solidFill>
                <a:effectLst/>
              </a:rPr>
              <a:t>prin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 care se </a:t>
            </a:r>
            <a:r>
              <a:rPr lang="en-US" sz="1000" b="0" i="0" u="none" strike="noStrike" dirty="0" err="1">
                <a:solidFill>
                  <a:schemeClr val="tx1"/>
                </a:solidFill>
                <a:effectLst/>
              </a:rPr>
              <a:t>verifică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000" b="0" i="0" u="none" strike="noStrike" dirty="0" err="1">
                <a:solidFill>
                  <a:schemeClr val="tx1"/>
                </a:solidFill>
                <a:effectLst/>
              </a:rPr>
              <a:t>programul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000" b="0" i="0" u="none" strike="noStrike" dirty="0" err="1">
                <a:solidFill>
                  <a:schemeClr val="tx1"/>
                </a:solidFill>
                <a:effectLst/>
              </a:rPr>
              <a:t>sau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 o </a:t>
            </a:r>
            <a:r>
              <a:rPr lang="en-US" sz="1000" b="0" i="0" u="none" strike="noStrike" dirty="0" err="1">
                <a:solidFill>
                  <a:schemeClr val="tx1"/>
                </a:solidFill>
                <a:effectLst/>
              </a:rPr>
              <a:t>parte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 din program </a:t>
            </a:r>
            <a:r>
              <a:rPr lang="en-US" sz="1000" b="0" i="0" u="none" strike="noStrike" dirty="0" err="1">
                <a:solidFill>
                  <a:schemeClr val="tx1"/>
                </a:solidFill>
                <a:effectLst/>
              </a:rPr>
              <a:t>pentru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 a ne </a:t>
            </a:r>
            <a:r>
              <a:rPr lang="en-US" sz="1000" b="0" i="0" u="none" strike="noStrike" dirty="0" err="1">
                <a:solidFill>
                  <a:schemeClr val="tx1"/>
                </a:solidFill>
                <a:effectLst/>
              </a:rPr>
              <a:t>asigura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000" b="0" i="0" u="none" strike="noStrike" dirty="0" err="1">
                <a:solidFill>
                  <a:schemeClr val="tx1"/>
                </a:solidFill>
                <a:effectLst/>
              </a:rPr>
              <a:t>că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000" b="0" i="0" u="none" strike="noStrike" dirty="0" err="1">
                <a:solidFill>
                  <a:schemeClr val="tx1"/>
                </a:solidFill>
                <a:effectLst/>
              </a:rPr>
              <a:t>schimbările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000" b="0" i="0" u="none" strike="noStrike" dirty="0" err="1">
                <a:solidFill>
                  <a:schemeClr val="tx1"/>
                </a:solidFill>
                <a:effectLst/>
              </a:rPr>
              <a:t>aduse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000" b="0" i="0" u="none" strike="noStrike" dirty="0" err="1">
                <a:solidFill>
                  <a:schemeClr val="tx1"/>
                </a:solidFill>
                <a:effectLst/>
              </a:rPr>
              <a:t>asupra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000" b="0" i="0" u="none" strike="noStrike" dirty="0" err="1">
                <a:solidFill>
                  <a:schemeClr val="tx1"/>
                </a:solidFill>
                <a:effectLst/>
              </a:rPr>
              <a:t>lui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 nu au </a:t>
            </a:r>
            <a:r>
              <a:rPr lang="en-US" sz="1000" b="0" i="0" u="none" strike="noStrike" dirty="0" err="1">
                <a:solidFill>
                  <a:schemeClr val="tx1"/>
                </a:solidFill>
                <a:effectLst/>
              </a:rPr>
              <a:t>cauzat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/</a:t>
            </a:r>
            <a:r>
              <a:rPr lang="en-US" sz="1000" b="0" i="0" u="none" strike="noStrike" dirty="0" err="1">
                <a:solidFill>
                  <a:schemeClr val="tx1"/>
                </a:solidFill>
                <a:effectLst/>
              </a:rPr>
              <a:t>descoperit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000" b="0" i="0" u="none" strike="noStrike" dirty="0" err="1">
                <a:solidFill>
                  <a:schemeClr val="tx1"/>
                </a:solidFill>
                <a:effectLst/>
              </a:rPr>
              <a:t>alte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000" b="0" i="0" u="none" strike="noStrike" dirty="0" err="1">
                <a:solidFill>
                  <a:schemeClr val="tx1"/>
                </a:solidFill>
                <a:effectLst/>
              </a:rPr>
              <a:t>defecte</a:t>
            </a:r>
            <a:r>
              <a:rPr lang="en-US" sz="1000" b="0" i="0" u="none" strike="noStrike" dirty="0">
                <a:solidFill>
                  <a:schemeClr val="tx1"/>
                </a:solidFill>
                <a:effectLst/>
              </a:rPr>
              <a:t>.</a:t>
            </a:r>
            <a:endParaRPr lang="en-US" sz="1000" dirty="0"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000" b="1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1400" b="1" dirty="0"/>
              <a:t>5. Functional testing </a:t>
            </a:r>
            <a:r>
              <a:rPr lang="en-US" sz="1400" b="1" dirty="0" err="1"/>
              <a:t>si</a:t>
            </a:r>
            <a:r>
              <a:rPr lang="en-US" sz="1400" b="1" dirty="0"/>
              <a:t> non-functional 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Functional</a:t>
            </a:r>
            <a:r>
              <a:rPr lang="ro-RO" sz="1200" b="1" dirty="0"/>
              <a:t>ă</a:t>
            </a:r>
            <a:r>
              <a:rPr lang="en-US" sz="1200" b="1" dirty="0"/>
              <a:t> ( Ce </a:t>
            </a:r>
            <a:r>
              <a:rPr lang="en-US" sz="1200" b="1" dirty="0" err="1"/>
              <a:t>trebuie</a:t>
            </a:r>
            <a:r>
              <a:rPr lang="en-US" sz="1200" b="1" dirty="0"/>
              <a:t> </a:t>
            </a:r>
            <a:r>
              <a:rPr lang="en-US" sz="1200" b="1" dirty="0" err="1"/>
              <a:t>sa</a:t>
            </a:r>
            <a:r>
              <a:rPr lang="en-US" sz="1200" b="1" dirty="0"/>
              <a:t> </a:t>
            </a:r>
            <a:r>
              <a:rPr lang="en-US" sz="1200" b="1" dirty="0" err="1"/>
              <a:t>faca</a:t>
            </a:r>
            <a:r>
              <a:rPr lang="en-US" sz="1200" b="1" dirty="0"/>
              <a:t> </a:t>
            </a:r>
            <a:r>
              <a:rPr lang="en-US" sz="1200" b="1" dirty="0" err="1"/>
              <a:t>produsul</a:t>
            </a:r>
            <a:r>
              <a:rPr lang="en-US" sz="1200" b="1" dirty="0"/>
              <a:t> 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000" dirty="0" err="1"/>
              <a:t>Verifica</a:t>
            </a:r>
            <a:r>
              <a:rPr lang="en-US" sz="1000" dirty="0"/>
              <a:t> </a:t>
            </a:r>
            <a:r>
              <a:rPr lang="en-US" sz="1000" dirty="0" err="1"/>
              <a:t>daca</a:t>
            </a:r>
            <a:r>
              <a:rPr lang="en-US" sz="1000" dirty="0"/>
              <a:t> </a:t>
            </a:r>
            <a:r>
              <a:rPr lang="en-US" sz="1000" dirty="0" err="1"/>
              <a:t>produsul</a:t>
            </a:r>
            <a:r>
              <a:rPr lang="en-US" sz="1000" dirty="0"/>
              <a:t> </a:t>
            </a:r>
            <a:r>
              <a:rPr lang="en-US" sz="1000" dirty="0" err="1"/>
              <a:t>indelineste</a:t>
            </a:r>
            <a:r>
              <a:rPr lang="en-US" sz="1000" dirty="0"/>
              <a:t> </a:t>
            </a:r>
            <a:r>
              <a:rPr lang="en-US" sz="1000" dirty="0" err="1"/>
              <a:t>functiile</a:t>
            </a:r>
            <a:r>
              <a:rPr lang="en-US" sz="1000" dirty="0"/>
              <a:t>  			</a:t>
            </a:r>
            <a:r>
              <a:rPr lang="en-US" sz="1000" dirty="0" err="1"/>
              <a:t>Testarea</a:t>
            </a:r>
            <a:r>
              <a:rPr lang="en-US" sz="1000" dirty="0"/>
              <a:t> </a:t>
            </a:r>
            <a:r>
              <a:rPr lang="en-US" sz="1000" dirty="0" err="1"/>
              <a:t>funcțională</a:t>
            </a:r>
            <a:r>
              <a:rPr lang="en-US" sz="1000" dirty="0"/>
              <a:t> are </a:t>
            </a:r>
            <a:r>
              <a:rPr lang="en-US" sz="1000" dirty="0" err="1"/>
              <a:t>scopul</a:t>
            </a:r>
            <a:r>
              <a:rPr lang="en-US" sz="1000" dirty="0"/>
              <a:t> de a </a:t>
            </a:r>
            <a:r>
              <a:rPr lang="en-US" sz="1000" dirty="0" err="1"/>
              <a:t>valida</a:t>
            </a:r>
            <a:r>
              <a:rPr lang="en-US" sz="1000" dirty="0"/>
              <a:t> </a:t>
            </a:r>
            <a:r>
              <a:rPr lang="en-US" sz="1000" dirty="0" err="1"/>
              <a:t>acțiunile</a:t>
            </a:r>
            <a:r>
              <a:rPr lang="en-US" sz="1000" dirty="0"/>
              <a:t> software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000" dirty="0" err="1"/>
              <a:t>Testarea</a:t>
            </a:r>
            <a:r>
              <a:rPr lang="en-US" sz="1000" dirty="0"/>
              <a:t> </a:t>
            </a:r>
            <a:r>
              <a:rPr lang="en-US" sz="1000" dirty="0" err="1"/>
              <a:t>funcțională</a:t>
            </a:r>
            <a:r>
              <a:rPr lang="en-US" sz="1000" dirty="0"/>
              <a:t> se </a:t>
            </a:r>
            <a:r>
              <a:rPr lang="en-US" sz="1000" dirty="0" err="1"/>
              <a:t>bazează</a:t>
            </a:r>
            <a:r>
              <a:rPr lang="en-US" sz="1000" dirty="0"/>
              <a:t> pe </a:t>
            </a:r>
            <a:r>
              <a:rPr lang="en-US" sz="1000" dirty="0" err="1"/>
              <a:t>cerințele</a:t>
            </a:r>
            <a:r>
              <a:rPr lang="en-US" sz="1000" dirty="0"/>
              <a:t> </a:t>
            </a:r>
            <a:r>
              <a:rPr lang="en-US" sz="1000" dirty="0" err="1"/>
              <a:t>clientului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1"/>
                </a:solidFill>
              </a:rPr>
              <a:t>Non-Functional</a:t>
            </a:r>
            <a:r>
              <a:rPr lang="ro-RO" sz="1200" b="1" dirty="0">
                <a:solidFill>
                  <a:schemeClr val="tx1"/>
                </a:solidFill>
              </a:rPr>
              <a:t>ă</a:t>
            </a:r>
            <a:r>
              <a:rPr lang="en-US" sz="1200" b="1" dirty="0"/>
              <a:t> ( Cum </a:t>
            </a:r>
            <a:r>
              <a:rPr lang="en-US" sz="1200" b="1" dirty="0" err="1"/>
              <a:t>trebuie</a:t>
            </a:r>
            <a:r>
              <a:rPr lang="en-US" sz="1200" b="1" dirty="0"/>
              <a:t> s</a:t>
            </a:r>
            <a:r>
              <a:rPr lang="ro-RO" sz="1200" b="1" dirty="0"/>
              <a:t>ă</a:t>
            </a:r>
            <a:r>
              <a:rPr lang="en-US" sz="1200" b="1" dirty="0"/>
              <a:t> se </a:t>
            </a:r>
            <a:r>
              <a:rPr lang="en-US" sz="1200" b="1" dirty="0" err="1"/>
              <a:t>comporte</a:t>
            </a:r>
            <a:r>
              <a:rPr lang="en-US" sz="1200" b="1" dirty="0"/>
              <a:t> </a:t>
            </a:r>
            <a:r>
              <a:rPr lang="en-US" sz="1200" b="1" dirty="0" err="1"/>
              <a:t>produsul</a:t>
            </a:r>
            <a:r>
              <a:rPr lang="en-US" sz="1200" b="1" dirty="0"/>
              <a:t> )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000" dirty="0" err="1"/>
              <a:t>Verifica</a:t>
            </a:r>
            <a:r>
              <a:rPr lang="en-US" sz="1000" dirty="0"/>
              <a:t> attribute care </a:t>
            </a:r>
            <a:r>
              <a:rPr lang="en-US" sz="1000" dirty="0" err="1"/>
              <a:t>descriu</a:t>
            </a:r>
            <a:r>
              <a:rPr lang="en-US" sz="1000" dirty="0"/>
              <a:t> cat de bine </a:t>
            </a:r>
            <a:r>
              <a:rPr lang="en-US" sz="1000" dirty="0" err="1"/>
              <a:t>isi</a:t>
            </a:r>
            <a:r>
              <a:rPr lang="en-US" sz="1000" dirty="0"/>
              <a:t> </a:t>
            </a:r>
            <a:r>
              <a:rPr lang="en-US" sz="1000" dirty="0" err="1"/>
              <a:t>indeplineste</a:t>
            </a:r>
            <a:r>
              <a:rPr lang="en-US" sz="1000" dirty="0"/>
              <a:t> </a:t>
            </a:r>
            <a:r>
              <a:rPr lang="en-US" sz="1000" dirty="0" err="1"/>
              <a:t>sistemul</a:t>
            </a:r>
            <a:r>
              <a:rPr lang="en-US" sz="1000" dirty="0"/>
              <a:t> </a:t>
            </a:r>
            <a:r>
              <a:rPr lang="en-US" sz="1000" dirty="0" err="1"/>
              <a:t>fucntiile</a:t>
            </a:r>
            <a:r>
              <a:rPr lang="en-US" sz="1000" dirty="0"/>
              <a:t>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000" dirty="0" err="1"/>
              <a:t>Testarea</a:t>
            </a:r>
            <a:r>
              <a:rPr lang="en-US" sz="1000" dirty="0"/>
              <a:t> </a:t>
            </a:r>
            <a:r>
              <a:rPr lang="en-US" sz="1000" dirty="0" err="1"/>
              <a:t>nefuncțională</a:t>
            </a:r>
            <a:r>
              <a:rPr lang="en-US" sz="1000" dirty="0"/>
              <a:t> se </a:t>
            </a:r>
            <a:r>
              <a:rPr lang="en-US" sz="1000" dirty="0" err="1"/>
              <a:t>bazează</a:t>
            </a:r>
            <a:r>
              <a:rPr lang="en-US" sz="1000" dirty="0"/>
              <a:t> pe </a:t>
            </a:r>
            <a:r>
              <a:rPr lang="en-US" sz="1000" dirty="0" err="1"/>
              <a:t>așteptările</a:t>
            </a:r>
            <a:r>
              <a:rPr lang="en-US" sz="1000" dirty="0"/>
              <a:t> </a:t>
            </a:r>
            <a:r>
              <a:rPr lang="en-US" sz="1000" dirty="0" err="1"/>
              <a:t>clientului</a:t>
            </a:r>
            <a:r>
              <a:rPr lang="en-US" sz="1000" dirty="0"/>
              <a:t>	/   </a:t>
            </a:r>
            <a:r>
              <a:rPr lang="it-IT" sz="1000" dirty="0"/>
              <a:t>Testarea non-funcțională are scopul de a valida performanța software-ului.</a:t>
            </a:r>
            <a:endParaRPr lang="en-US" sz="1000" dirty="0"/>
          </a:p>
          <a:p>
            <a:pPr marL="0" indent="0">
              <a:buNone/>
            </a:pPr>
            <a:endParaRPr lang="en-US" sz="1200" b="1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1400" b="1" dirty="0"/>
              <a:t>6. </a:t>
            </a:r>
            <a:r>
              <a:rPr lang="en-US" sz="1400" b="1" dirty="0" err="1"/>
              <a:t>Diferente</a:t>
            </a:r>
            <a:r>
              <a:rPr lang="en-US" sz="1400" b="1" dirty="0"/>
              <a:t> </a:t>
            </a:r>
            <a:r>
              <a:rPr lang="en-US" sz="1400" b="1" dirty="0" err="1"/>
              <a:t>dintre</a:t>
            </a:r>
            <a:r>
              <a:rPr lang="en-US" sz="1400" b="1" dirty="0"/>
              <a:t> Blackbox testing vs Whitebox 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Blackbox testing ( </a:t>
            </a:r>
            <a:r>
              <a:rPr lang="en-US" sz="1200" b="1" dirty="0" err="1"/>
              <a:t>partea</a:t>
            </a:r>
            <a:r>
              <a:rPr lang="en-US" sz="1200" b="1" dirty="0"/>
              <a:t> extern</a:t>
            </a:r>
            <a:r>
              <a:rPr lang="ro-RO" sz="1200" b="1" dirty="0"/>
              <a:t>ă</a:t>
            </a:r>
            <a:r>
              <a:rPr lang="en-US" sz="1200" b="1" dirty="0"/>
              <a:t> 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000" dirty="0" err="1"/>
              <a:t>Tehnicile</a:t>
            </a:r>
            <a:r>
              <a:rPr lang="en-US" sz="1000" dirty="0"/>
              <a:t> de </a:t>
            </a:r>
            <a:r>
              <a:rPr lang="en-US" sz="1000" dirty="0" err="1"/>
              <a:t>testare</a:t>
            </a:r>
            <a:r>
              <a:rPr lang="en-US" sz="1000" dirty="0"/>
              <a:t> Black-box sunt o </a:t>
            </a:r>
            <a:r>
              <a:rPr lang="en-US" sz="1000" dirty="0" err="1"/>
              <a:t>modalitate</a:t>
            </a:r>
            <a:r>
              <a:rPr lang="en-US" sz="1000" dirty="0"/>
              <a:t> </a:t>
            </a:r>
            <a:r>
              <a:rPr lang="en-US" sz="1000" dirty="0" err="1"/>
              <a:t>prin</a:t>
            </a:r>
            <a:r>
              <a:rPr lang="en-US" sz="1000" dirty="0"/>
              <a:t> care </a:t>
            </a:r>
            <a:r>
              <a:rPr lang="en-US" sz="1000" dirty="0" err="1"/>
              <a:t>putem</a:t>
            </a:r>
            <a:r>
              <a:rPr lang="en-US" sz="1000" dirty="0"/>
              <a:t> </a:t>
            </a:r>
            <a:r>
              <a:rPr lang="en-US" sz="1000" dirty="0" err="1"/>
              <a:t>să</a:t>
            </a:r>
            <a:r>
              <a:rPr lang="en-US" sz="1000" dirty="0"/>
              <a:t> </a:t>
            </a:r>
            <a:r>
              <a:rPr lang="en-US" sz="1000" dirty="0" err="1"/>
              <a:t>generăm</a:t>
            </a:r>
            <a:r>
              <a:rPr lang="en-US" sz="1000" dirty="0"/>
              <a:t> </a:t>
            </a:r>
            <a:r>
              <a:rPr lang="en-US" sz="1000" dirty="0" err="1"/>
              <a:t>condiții</a:t>
            </a:r>
            <a:r>
              <a:rPr lang="en-US" sz="1000" dirty="0"/>
              <a:t> de</a:t>
            </a:r>
          </a:p>
          <a:p>
            <a:pPr marL="914400" lvl="2" indent="0">
              <a:buNone/>
            </a:pPr>
            <a:r>
              <a:rPr lang="en-US" sz="1000" dirty="0" err="1"/>
              <a:t>testare</a:t>
            </a:r>
            <a:r>
              <a:rPr lang="en-US" sz="1000" dirty="0"/>
              <a:t>, </a:t>
            </a:r>
            <a:r>
              <a:rPr lang="en-US" sz="1000" dirty="0" err="1"/>
              <a:t>cazuri</a:t>
            </a:r>
            <a:r>
              <a:rPr lang="en-US" sz="1000" dirty="0"/>
              <a:t> de </a:t>
            </a:r>
            <a:r>
              <a:rPr lang="en-US" sz="1000" dirty="0" err="1"/>
              <a:t>testare</a:t>
            </a:r>
            <a:r>
              <a:rPr lang="en-US" sz="1000" dirty="0"/>
              <a:t> </a:t>
            </a:r>
            <a:r>
              <a:rPr lang="en-US" sz="1000" dirty="0" err="1"/>
              <a:t>sau</a:t>
            </a:r>
            <a:r>
              <a:rPr lang="en-US" sz="1000" dirty="0"/>
              <a:t> date de </a:t>
            </a:r>
            <a:r>
              <a:rPr lang="en-US" sz="1000" dirty="0" err="1"/>
              <a:t>testare</a:t>
            </a:r>
            <a:r>
              <a:rPr lang="en-US" sz="1000" dirty="0"/>
              <a:t> pe </a:t>
            </a:r>
            <a:r>
              <a:rPr lang="en-US" sz="1000" dirty="0" err="1"/>
              <a:t>baza</a:t>
            </a:r>
            <a:r>
              <a:rPr lang="en-US" sz="1000" dirty="0"/>
              <a:t> </a:t>
            </a:r>
            <a:r>
              <a:rPr lang="en-US" sz="1000" dirty="0" err="1"/>
              <a:t>unei</a:t>
            </a:r>
            <a:r>
              <a:rPr lang="en-US" sz="1000" dirty="0"/>
              <a:t> </a:t>
            </a:r>
            <a:r>
              <a:rPr lang="en-US" sz="1000" dirty="0" err="1"/>
              <a:t>analize</a:t>
            </a:r>
            <a:r>
              <a:rPr lang="en-US" sz="1000" dirty="0"/>
              <a:t> a </a:t>
            </a:r>
            <a:r>
              <a:rPr lang="en-US" sz="1000" dirty="0" err="1"/>
              <a:t>documentației</a:t>
            </a:r>
            <a:r>
              <a:rPr lang="en-US" sz="1000" dirty="0"/>
              <a:t> care </a:t>
            </a:r>
            <a:r>
              <a:rPr lang="en-US" sz="1000" dirty="0" err="1"/>
              <a:t>stă</a:t>
            </a:r>
            <a:r>
              <a:rPr lang="en-US" sz="1000" dirty="0"/>
              <a:t>  la </a:t>
            </a:r>
            <a:r>
              <a:rPr lang="en-US" sz="1000" dirty="0" err="1"/>
              <a:t>baza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/>
              <a:t> </a:t>
            </a:r>
            <a:r>
              <a:rPr lang="en-US" sz="1000" dirty="0" err="1"/>
              <a:t>testării</a:t>
            </a:r>
            <a:r>
              <a:rPr lang="en-US" sz="1000" dirty="0"/>
              <a:t>.</a:t>
            </a:r>
            <a:endParaRPr lang="en-US" sz="1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Whitebox testing ( </a:t>
            </a:r>
            <a:r>
              <a:rPr lang="en-US" sz="1200" b="1" dirty="0" err="1"/>
              <a:t>partea</a:t>
            </a:r>
            <a:r>
              <a:rPr lang="en-US" sz="1200" b="1" dirty="0"/>
              <a:t> intern</a:t>
            </a:r>
            <a:r>
              <a:rPr lang="ro-RO" sz="1200" b="1" dirty="0"/>
              <a:t>ă</a:t>
            </a:r>
            <a:r>
              <a:rPr lang="en-US" sz="1200" b="1" dirty="0"/>
              <a:t> 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000" dirty="0" err="1"/>
              <a:t>Testarea</a:t>
            </a:r>
            <a:r>
              <a:rPr lang="en-US" sz="1000" dirty="0"/>
              <a:t> </a:t>
            </a:r>
            <a:r>
              <a:rPr lang="en-US" sz="1000" dirty="0" err="1"/>
              <a:t>whitebox</a:t>
            </a:r>
            <a:r>
              <a:rPr lang="en-US" sz="1000" dirty="0"/>
              <a:t> </a:t>
            </a:r>
            <a:r>
              <a:rPr lang="en-US" sz="1000" dirty="0" err="1"/>
              <a:t>reprezintă</a:t>
            </a:r>
            <a:r>
              <a:rPr lang="en-US" sz="1000" dirty="0"/>
              <a:t> </a:t>
            </a:r>
            <a:r>
              <a:rPr lang="en-US" sz="1000" dirty="0" err="1"/>
              <a:t>testarea</a:t>
            </a:r>
            <a:r>
              <a:rPr lang="en-US" sz="1000" dirty="0"/>
              <a:t> pe </a:t>
            </a:r>
            <a:r>
              <a:rPr lang="en-US" sz="1000" dirty="0" err="1"/>
              <a:t>baza</a:t>
            </a:r>
            <a:r>
              <a:rPr lang="en-US" sz="1000" dirty="0"/>
              <a:t> </a:t>
            </a:r>
            <a:r>
              <a:rPr lang="en-US" sz="1000" dirty="0" err="1"/>
              <a:t>structurii</a:t>
            </a:r>
            <a:r>
              <a:rPr lang="en-US" sz="1000" dirty="0"/>
              <a:t> interne a </a:t>
            </a:r>
            <a:r>
              <a:rPr lang="en-US" sz="1000" dirty="0" err="1"/>
              <a:t>unei</a:t>
            </a:r>
            <a:r>
              <a:rPr lang="en-US" sz="1000" dirty="0"/>
              <a:t> </a:t>
            </a:r>
            <a:r>
              <a:rPr lang="en-US" sz="1000" dirty="0" err="1"/>
              <a:t>componente</a:t>
            </a:r>
            <a:r>
              <a:rPr lang="en-US" sz="1000" dirty="0"/>
              <a:t> </a:t>
            </a:r>
            <a:r>
              <a:rPr lang="en-US" sz="1000" dirty="0" err="1"/>
              <a:t>sau</a:t>
            </a:r>
            <a:r>
              <a:rPr lang="en-US" sz="1000" dirty="0"/>
              <a:t> </a:t>
            </a:r>
          </a:p>
          <a:p>
            <a:pPr marL="914400" lvl="2" indent="0">
              <a:buNone/>
            </a:pPr>
            <a:r>
              <a:rPr lang="en-US" sz="1000" dirty="0" err="1"/>
              <a:t>unui</a:t>
            </a:r>
            <a:r>
              <a:rPr lang="en-US" sz="1000" dirty="0"/>
              <a:t> </a:t>
            </a:r>
            <a:r>
              <a:rPr lang="en-US" sz="1000" dirty="0" err="1"/>
              <a:t>sistem</a:t>
            </a:r>
            <a:r>
              <a:rPr lang="en-US" sz="1000" dirty="0"/>
              <a:t> </a:t>
            </a:r>
            <a:r>
              <a:rPr lang="en-US" sz="1000" dirty="0" err="1"/>
              <a:t>și</a:t>
            </a:r>
            <a:r>
              <a:rPr lang="en-US" sz="1000" dirty="0"/>
              <a:t> </a:t>
            </a:r>
            <a:r>
              <a:rPr lang="en-US" sz="1000" dirty="0" err="1"/>
              <a:t>presupune</a:t>
            </a:r>
            <a:r>
              <a:rPr lang="en-US" sz="1000" dirty="0"/>
              <a:t> </a:t>
            </a:r>
            <a:r>
              <a:rPr lang="en-US" sz="1000" dirty="0" err="1"/>
              <a:t>cunoașterea</a:t>
            </a:r>
            <a:r>
              <a:rPr lang="en-US" sz="1000" dirty="0"/>
              <a:t> </a:t>
            </a:r>
            <a:r>
              <a:rPr lang="en-US" sz="1000" dirty="0" err="1"/>
              <a:t>codului</a:t>
            </a:r>
            <a:r>
              <a:rPr lang="en-US" sz="1000" dirty="0"/>
              <a:t> </a:t>
            </a:r>
            <a:r>
              <a:rPr lang="en-US" sz="1000" dirty="0" err="1"/>
              <a:t>sursă</a:t>
            </a:r>
            <a:r>
              <a:rPr lang="en-US" sz="1000" dirty="0"/>
              <a:t> pe </a:t>
            </a:r>
            <a:r>
              <a:rPr lang="en-US" sz="1000" dirty="0" err="1"/>
              <a:t>baza</a:t>
            </a:r>
            <a:r>
              <a:rPr lang="en-US" sz="1000" dirty="0"/>
              <a:t> </a:t>
            </a:r>
            <a:r>
              <a:rPr lang="en-US" sz="1000" dirty="0" err="1"/>
              <a:t>căruia</a:t>
            </a:r>
            <a:r>
              <a:rPr lang="en-US" sz="1000" dirty="0"/>
              <a:t> </a:t>
            </a:r>
            <a:r>
              <a:rPr lang="en-US" sz="1000" dirty="0" err="1"/>
              <a:t>acționează</a:t>
            </a:r>
            <a:r>
              <a:rPr lang="en-US" sz="1000" dirty="0"/>
              <a:t> </a:t>
            </a:r>
            <a:r>
              <a:rPr lang="en-US" sz="1000" dirty="0" err="1"/>
              <a:t>programul</a:t>
            </a:r>
            <a:r>
              <a:rPr lang="en-US" sz="1000" dirty="0"/>
              <a:t>.</a:t>
            </a:r>
          </a:p>
          <a:p>
            <a:pPr marL="914400" lvl="2" indent="0">
              <a:buNone/>
            </a:pPr>
            <a:endParaRPr lang="en-US" sz="1200" b="1" dirty="0"/>
          </a:p>
          <a:p>
            <a:pPr marL="914400" lvl="2" indent="0">
              <a:buNone/>
            </a:pPr>
            <a:endParaRPr lang="en-US" sz="1200" b="1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200" b="1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	</a:t>
            </a:r>
          </a:p>
          <a:p>
            <a:endParaRPr lang="en-US" sz="1200" dirty="0"/>
          </a:p>
          <a:p>
            <a:endParaRPr lang="en-UM" sz="1200" dirty="0"/>
          </a:p>
        </p:txBody>
      </p:sp>
    </p:spTree>
    <p:extLst>
      <p:ext uri="{BB962C8B-B14F-4D97-AF65-F5344CB8AC3E}">
        <p14:creationId xmlns:p14="http://schemas.microsoft.com/office/powerpoint/2010/main" val="63057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287C-188E-FEF6-0B46-ACBD11032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614" y="107950"/>
            <a:ext cx="10678585" cy="6642100"/>
          </a:xfrm>
        </p:spPr>
        <p:txBody>
          <a:bodyPr>
            <a:normAutofit lnSpcReduction="10000"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sz="1400" b="1" dirty="0"/>
              <a:t>7. </a:t>
            </a:r>
            <a:r>
              <a:rPr lang="en-US" sz="1400" b="1" dirty="0" err="1"/>
              <a:t>Tehnici</a:t>
            </a:r>
            <a:r>
              <a:rPr lang="en-US" sz="1400" b="1" dirty="0"/>
              <a:t> de </a:t>
            </a:r>
            <a:r>
              <a:rPr lang="en-US" sz="1400" b="1" dirty="0" err="1"/>
              <a:t>testare</a:t>
            </a:r>
            <a:r>
              <a:rPr lang="en-US" sz="1400" b="1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b="1" dirty="0"/>
              <a:t>Static</a:t>
            </a:r>
            <a:r>
              <a:rPr lang="ro-RO" sz="1200" b="1" dirty="0"/>
              <a:t>ă</a:t>
            </a:r>
            <a:r>
              <a:rPr lang="en-US" sz="1200" b="1" dirty="0"/>
              <a:t>  ( </a:t>
            </a:r>
            <a:r>
              <a:rPr lang="en-US" sz="1200" b="1" dirty="0" err="1"/>
              <a:t>testare</a:t>
            </a:r>
            <a:r>
              <a:rPr lang="en-US" sz="1200" b="1" dirty="0"/>
              <a:t> far</a:t>
            </a:r>
            <a:r>
              <a:rPr lang="ro-RO" sz="1200" b="1" dirty="0"/>
              <a:t>ă</a:t>
            </a:r>
            <a:r>
              <a:rPr lang="en-US" sz="1200" b="1" dirty="0"/>
              <a:t> </a:t>
            </a:r>
            <a:r>
              <a:rPr lang="en-US" sz="1200" b="1" dirty="0" err="1"/>
              <a:t>rulare</a:t>
            </a:r>
            <a:r>
              <a:rPr lang="en-US" sz="1200" b="1" dirty="0"/>
              <a:t> de cod 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E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ste un </a:t>
            </a:r>
            <a:r>
              <a:rPr lang="en-US" sz="1100" dirty="0">
                <a:solidFill>
                  <a:schemeClr val="tx1"/>
                </a:solidFill>
              </a:rPr>
              <a:t>tip de </a:t>
            </a:r>
            <a:r>
              <a:rPr lang="en-US" sz="1100" dirty="0" err="1">
                <a:solidFill>
                  <a:schemeClr val="tx1"/>
                </a:solidFill>
              </a:rPr>
              <a:t>testare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100" b="0" i="0" u="none" strike="noStrike" dirty="0" err="1">
                <a:solidFill>
                  <a:schemeClr val="tx1"/>
                </a:solidFill>
                <a:effectLst/>
              </a:rPr>
              <a:t>prin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 care se </a:t>
            </a:r>
            <a:r>
              <a:rPr lang="en-US" sz="1100" b="0" i="0" u="none" strike="noStrike" dirty="0" err="1">
                <a:solidFill>
                  <a:schemeClr val="tx1"/>
                </a:solidFill>
                <a:effectLst/>
              </a:rPr>
              <a:t>verifică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100" b="0" i="0" u="none" strike="noStrike" dirty="0" err="1">
                <a:solidFill>
                  <a:schemeClr val="tx1"/>
                </a:solidFill>
                <a:effectLst/>
              </a:rPr>
              <a:t>dacă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100" b="0" i="0" u="none" strike="noStrike" dirty="0" err="1">
                <a:solidFill>
                  <a:schemeClr val="tx1"/>
                </a:solidFill>
                <a:effectLst/>
              </a:rPr>
              <a:t>defectele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100" b="0" i="0" u="none" strike="noStrike" dirty="0" err="1">
                <a:solidFill>
                  <a:schemeClr val="tx1"/>
                </a:solidFill>
                <a:effectLst/>
              </a:rPr>
              <a:t>marcate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 ca </a:t>
            </a:r>
            <a:r>
              <a:rPr lang="en-US" sz="1100" b="0" i="0" u="none" strike="noStrike" dirty="0" err="1">
                <a:solidFill>
                  <a:schemeClr val="tx1"/>
                </a:solidFill>
                <a:effectLst/>
              </a:rPr>
              <a:t>și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 remediate au </a:t>
            </a:r>
            <a:r>
              <a:rPr lang="en-US" sz="1100" b="0" i="0" u="none" strike="noStrike" dirty="0" err="1">
                <a:solidFill>
                  <a:schemeClr val="tx1"/>
                </a:solidFill>
                <a:effectLst/>
              </a:rPr>
              <a:t>fost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100" b="0" i="0" u="none" strike="noStrike" dirty="0" err="1">
                <a:solidFill>
                  <a:schemeClr val="tx1"/>
                </a:solidFill>
                <a:effectLst/>
              </a:rPr>
              <a:t>într-adevăr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 remediate</a:t>
            </a:r>
            <a:endParaRPr lang="en-US" sz="12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200" b="1" dirty="0" err="1"/>
              <a:t>Tehnici</a:t>
            </a:r>
            <a:r>
              <a:rPr lang="en-US" sz="1200" b="1" dirty="0"/>
              <a:t> de </a:t>
            </a:r>
            <a:r>
              <a:rPr lang="en-US" sz="1200" b="1" dirty="0" err="1"/>
              <a:t>testare</a:t>
            </a:r>
            <a:r>
              <a:rPr lang="en-US" sz="1200" b="1" dirty="0"/>
              <a:t> static</a:t>
            </a:r>
            <a:r>
              <a:rPr lang="ro-RO" sz="1200" b="1" dirty="0"/>
              <a:t>ă</a:t>
            </a:r>
            <a:r>
              <a:rPr lang="en-US" sz="1200" b="1" dirty="0"/>
              <a:t>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200" b="1" dirty="0"/>
              <a:t>Reviews 					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1000" b="1" dirty="0"/>
              <a:t>Informal review				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1000" b="1" dirty="0"/>
              <a:t>Walkthrough			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1000" b="1" dirty="0" err="1"/>
              <a:t>Tehnical</a:t>
            </a:r>
            <a:r>
              <a:rPr lang="en-US" sz="1000" b="1" dirty="0"/>
              <a:t> Review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1000" b="1" dirty="0"/>
              <a:t>Inspection</a:t>
            </a:r>
          </a:p>
          <a:p>
            <a:pPr lvl="3">
              <a:buFont typeface="Wingdings" panose="05000000000000000000" pitchFamily="2" charset="2"/>
              <a:buChar char="v"/>
            </a:pPr>
            <a:endParaRPr lang="en-US" sz="8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200" b="1" dirty="0" err="1"/>
              <a:t>Dinamic</a:t>
            </a:r>
            <a:r>
              <a:rPr lang="ro-RO" sz="1200" b="1" dirty="0"/>
              <a:t>ă</a:t>
            </a:r>
            <a:r>
              <a:rPr lang="en-US" sz="1200" b="1" dirty="0"/>
              <a:t> ( </a:t>
            </a:r>
            <a:r>
              <a:rPr lang="en-US" sz="1200" b="1" dirty="0" err="1"/>
              <a:t>testare</a:t>
            </a:r>
            <a:r>
              <a:rPr lang="en-US" sz="1200" b="1" dirty="0"/>
              <a:t> cu </a:t>
            </a:r>
            <a:r>
              <a:rPr lang="en-US" sz="1200" b="1" dirty="0" err="1"/>
              <a:t>rulare</a:t>
            </a:r>
            <a:r>
              <a:rPr lang="en-US" sz="1200" b="1" dirty="0"/>
              <a:t> de cod 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Blackbox  ( Functional Testing / Non-functional testing )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000" dirty="0"/>
              <a:t>Este o </a:t>
            </a:r>
            <a:r>
              <a:rPr lang="en-US" sz="1000" dirty="0" err="1"/>
              <a:t>metoda</a:t>
            </a:r>
            <a:r>
              <a:rPr lang="en-US" sz="1000" dirty="0"/>
              <a:t> care </a:t>
            </a:r>
            <a:r>
              <a:rPr lang="en-US" sz="1000" dirty="0" err="1"/>
              <a:t>ia</a:t>
            </a:r>
            <a:r>
              <a:rPr lang="en-US" sz="1000" dirty="0"/>
              <a:t> in </a:t>
            </a:r>
            <a:r>
              <a:rPr lang="en-US" sz="1000" dirty="0" err="1"/>
              <a:t>considerare</a:t>
            </a:r>
            <a:r>
              <a:rPr lang="en-US" sz="1000" dirty="0"/>
              <a:t> </a:t>
            </a:r>
            <a:r>
              <a:rPr lang="en-US" sz="1000" dirty="0" err="1"/>
              <a:t>doar</a:t>
            </a:r>
            <a:r>
              <a:rPr lang="en-US" sz="1000" dirty="0"/>
              <a:t> </a:t>
            </a:r>
            <a:r>
              <a:rPr lang="en-US" sz="1000" dirty="0" err="1"/>
              <a:t>comportamentul</a:t>
            </a:r>
            <a:r>
              <a:rPr lang="en-US" sz="1000" dirty="0"/>
              <a:t> extern al </a:t>
            </a:r>
            <a:r>
              <a:rPr lang="en-US" sz="1000" dirty="0" err="1"/>
              <a:t>sistemului</a:t>
            </a:r>
            <a:r>
              <a:rPr lang="en-US" sz="1000" dirty="0"/>
              <a:t>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200" b="1" dirty="0" err="1"/>
              <a:t>Tehnici</a:t>
            </a:r>
            <a:r>
              <a:rPr lang="en-US" sz="1200" b="1" dirty="0"/>
              <a:t> de </a:t>
            </a:r>
            <a:r>
              <a:rPr lang="en-US" sz="1200" b="1" dirty="0" err="1"/>
              <a:t>testare</a:t>
            </a:r>
            <a:r>
              <a:rPr lang="en-US" sz="1200" b="1" dirty="0"/>
              <a:t> </a:t>
            </a:r>
            <a:r>
              <a:rPr lang="en-US" sz="1200" b="1" dirty="0" err="1"/>
              <a:t>blackbox</a:t>
            </a:r>
            <a:r>
              <a:rPr lang="en-US" sz="1200" b="1" dirty="0"/>
              <a:t> </a:t>
            </a:r>
            <a:r>
              <a:rPr lang="en-US" sz="1200" b="1" u="sng" dirty="0"/>
              <a:t>Functional </a:t>
            </a:r>
            <a:r>
              <a:rPr lang="en-US" sz="1200" b="1" dirty="0"/>
              <a:t>: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000" b="1" dirty="0" err="1"/>
              <a:t>Equivalance</a:t>
            </a:r>
            <a:r>
              <a:rPr lang="en-US" sz="1000" b="1" dirty="0"/>
              <a:t> Partitioning ( EP )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000" b="1" dirty="0" err="1"/>
              <a:t>Boundery</a:t>
            </a:r>
            <a:r>
              <a:rPr lang="en-US" sz="1000" b="1" dirty="0"/>
              <a:t> Value Analysis ( BVA )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000" b="1" dirty="0"/>
              <a:t>State Transition Testing ( STT )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000" b="1" dirty="0"/>
              <a:t>Decision Table ( DT )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200" b="1" dirty="0" err="1"/>
              <a:t>Tehnici</a:t>
            </a:r>
            <a:r>
              <a:rPr lang="en-US" sz="1200" b="1" dirty="0"/>
              <a:t> de </a:t>
            </a:r>
            <a:r>
              <a:rPr lang="en-US" sz="1200" b="1" dirty="0" err="1"/>
              <a:t>testare</a:t>
            </a:r>
            <a:r>
              <a:rPr lang="en-US" sz="1200" b="1" dirty="0"/>
              <a:t> </a:t>
            </a:r>
            <a:r>
              <a:rPr lang="en-US" sz="1200" b="1" dirty="0" err="1"/>
              <a:t>blackbox</a:t>
            </a:r>
            <a:r>
              <a:rPr lang="en-US" sz="1200" b="1" dirty="0"/>
              <a:t> </a:t>
            </a:r>
            <a:r>
              <a:rPr lang="en-US" sz="1200" b="1" u="sng" dirty="0"/>
              <a:t>Non-Functional</a:t>
            </a:r>
            <a:r>
              <a:rPr lang="en-US" sz="1200" b="1" dirty="0"/>
              <a:t>: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000" b="1" dirty="0"/>
              <a:t>Performance Testing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000" b="1" dirty="0"/>
              <a:t>Usability Testing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000" b="1" dirty="0"/>
              <a:t>Compatibility Testing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000" b="1" dirty="0"/>
              <a:t>Security Testing</a:t>
            </a:r>
            <a:endParaRPr lang="en-UM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84154-FA36-DE2F-6EE9-D5286C478A0B}"/>
              </a:ext>
            </a:extLst>
          </p:cNvPr>
          <p:cNvSpPr txBox="1"/>
          <p:nvPr/>
        </p:nvSpPr>
        <p:spPr>
          <a:xfrm>
            <a:off x="6096000" y="1244600"/>
            <a:ext cx="1580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Static Analysis</a:t>
            </a:r>
          </a:p>
          <a:p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Data Flow</a:t>
            </a:r>
          </a:p>
          <a:p>
            <a:pPr lvl="1"/>
            <a:endParaRPr lang="en-US" sz="1000" b="1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Control Flow</a:t>
            </a:r>
            <a:endParaRPr lang="en-UM" sz="1000" dirty="0"/>
          </a:p>
        </p:txBody>
      </p:sp>
    </p:spTree>
    <p:extLst>
      <p:ext uri="{BB962C8B-B14F-4D97-AF65-F5344CB8AC3E}">
        <p14:creationId xmlns:p14="http://schemas.microsoft.com/office/powerpoint/2010/main" val="126843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82F52-76B5-2FD7-C611-460FD4D06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671" y="252942"/>
            <a:ext cx="8915400" cy="5733422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Whitebox: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000" dirty="0"/>
              <a:t>Este o </a:t>
            </a:r>
            <a:r>
              <a:rPr lang="en-US" sz="1000" dirty="0" err="1"/>
              <a:t>metoda</a:t>
            </a:r>
            <a:r>
              <a:rPr lang="en-US" sz="1000" dirty="0"/>
              <a:t> </a:t>
            </a:r>
            <a:r>
              <a:rPr lang="en-US" sz="1000" dirty="0" err="1"/>
              <a:t>folosit</a:t>
            </a:r>
            <a:r>
              <a:rPr lang="ro-RO" sz="1000" dirty="0"/>
              <a:t>ă</a:t>
            </a:r>
            <a:r>
              <a:rPr lang="en-US" sz="1000" dirty="0"/>
              <a:t> </a:t>
            </a:r>
            <a:r>
              <a:rPr lang="en-US" sz="1000" dirty="0" err="1"/>
              <a:t>pentru</a:t>
            </a:r>
            <a:r>
              <a:rPr lang="en-US" sz="1000" dirty="0"/>
              <a:t> a </a:t>
            </a:r>
            <a:r>
              <a:rPr lang="en-US" sz="1000" dirty="0" err="1"/>
              <a:t>testa</a:t>
            </a:r>
            <a:r>
              <a:rPr lang="en-US" sz="1000" dirty="0"/>
              <a:t> software </a:t>
            </a:r>
            <a:r>
              <a:rPr lang="en-US" sz="1000" dirty="0" err="1"/>
              <a:t>ul</a:t>
            </a:r>
            <a:r>
              <a:rPr lang="en-US" sz="1000" dirty="0"/>
              <a:t> </a:t>
            </a:r>
            <a:r>
              <a:rPr lang="en-US" sz="1000" dirty="0" err="1"/>
              <a:t>tinand</a:t>
            </a:r>
            <a:r>
              <a:rPr lang="en-US" sz="1000" dirty="0"/>
              <a:t> </a:t>
            </a:r>
            <a:r>
              <a:rPr lang="en-US" sz="1000" dirty="0" err="1"/>
              <a:t>cont</a:t>
            </a:r>
            <a:r>
              <a:rPr lang="en-US" sz="1000" dirty="0"/>
              <a:t> de </a:t>
            </a:r>
            <a:r>
              <a:rPr lang="en-US" sz="1000" dirty="0" err="1"/>
              <a:t>functionalitatea</a:t>
            </a:r>
            <a:r>
              <a:rPr lang="en-US" sz="1000" dirty="0"/>
              <a:t> intern</a:t>
            </a:r>
            <a:r>
              <a:rPr lang="ro-RO" sz="1000" dirty="0"/>
              <a:t>ă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200" b="1" dirty="0" err="1"/>
              <a:t>Tehnici</a:t>
            </a:r>
            <a:r>
              <a:rPr lang="en-US" sz="1200" b="1" dirty="0"/>
              <a:t> de </a:t>
            </a:r>
            <a:r>
              <a:rPr lang="en-US" sz="1200" b="1" dirty="0" err="1"/>
              <a:t>testare</a:t>
            </a:r>
            <a:r>
              <a:rPr lang="en-US" sz="1200" b="1" dirty="0"/>
              <a:t> </a:t>
            </a:r>
            <a:r>
              <a:rPr lang="en-US" sz="1200" b="1" dirty="0" err="1"/>
              <a:t>whitebox</a:t>
            </a:r>
            <a:r>
              <a:rPr lang="en-US" sz="1200" b="1" dirty="0"/>
              <a:t>: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000" b="1" dirty="0"/>
              <a:t>Statement Coverage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000" b="1" dirty="0"/>
              <a:t>Decision Coverage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000" b="1" dirty="0"/>
              <a:t>Path Coverage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Experience-based testing: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000" dirty="0" err="1"/>
              <a:t>Acest</a:t>
            </a:r>
            <a:r>
              <a:rPr lang="en-US" sz="1000" dirty="0"/>
              <a:t> tip de </a:t>
            </a:r>
            <a:r>
              <a:rPr lang="en-US" sz="1000" dirty="0" err="1"/>
              <a:t>testare</a:t>
            </a:r>
            <a:r>
              <a:rPr lang="en-US" sz="1000" dirty="0"/>
              <a:t> se </a:t>
            </a:r>
            <a:r>
              <a:rPr lang="en-US" sz="1000" dirty="0" err="1"/>
              <a:t>execut</a:t>
            </a:r>
            <a:r>
              <a:rPr lang="ro-RO" sz="1000" dirty="0"/>
              <a:t>ă</a:t>
            </a:r>
            <a:r>
              <a:rPr lang="en-US" sz="1000" dirty="0"/>
              <a:t> pe </a:t>
            </a:r>
            <a:r>
              <a:rPr lang="en-US" sz="1000" dirty="0" err="1"/>
              <a:t>baza</a:t>
            </a:r>
            <a:r>
              <a:rPr lang="en-US" sz="1000" dirty="0"/>
              <a:t> </a:t>
            </a:r>
            <a:r>
              <a:rPr lang="en-US" sz="1000" dirty="0" err="1"/>
              <a:t>experientei</a:t>
            </a:r>
            <a:r>
              <a:rPr lang="en-US" sz="1000" dirty="0"/>
              <a:t> </a:t>
            </a:r>
            <a:r>
              <a:rPr lang="en-US" sz="1000" dirty="0" err="1"/>
              <a:t>testerului</a:t>
            </a:r>
            <a:r>
              <a:rPr lang="en-US" sz="1000" dirty="0"/>
              <a:t>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00" b="1" dirty="0"/>
              <a:t>Exploratory testing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00" b="1" dirty="0"/>
              <a:t>Error Guessing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00" b="1" dirty="0"/>
              <a:t>Ad-hoc Testing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b="1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1400" b="1" dirty="0"/>
              <a:t>8. Verification vs Validation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Verification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000" dirty="0"/>
              <a:t>Este un tip de </a:t>
            </a:r>
            <a:r>
              <a:rPr lang="en-US" sz="1000" dirty="0" err="1"/>
              <a:t>testare</a:t>
            </a:r>
            <a:r>
              <a:rPr lang="en-US" sz="1000" dirty="0"/>
              <a:t> static: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000" dirty="0"/>
              <a:t> </a:t>
            </a:r>
            <a:r>
              <a:rPr lang="en-US" sz="1000" dirty="0" err="1"/>
              <a:t>Acest</a:t>
            </a:r>
            <a:r>
              <a:rPr lang="en-US" sz="1000" dirty="0"/>
              <a:t> tip de </a:t>
            </a:r>
            <a:r>
              <a:rPr lang="en-US" sz="1000" dirty="0" err="1"/>
              <a:t>testare</a:t>
            </a:r>
            <a:r>
              <a:rPr lang="en-US" sz="1000" dirty="0"/>
              <a:t> </a:t>
            </a:r>
            <a:r>
              <a:rPr lang="en-US" sz="1000" dirty="0" err="1"/>
              <a:t>evalueaza</a:t>
            </a:r>
            <a:r>
              <a:rPr lang="en-US" sz="1000" dirty="0"/>
              <a:t> </a:t>
            </a:r>
            <a:r>
              <a:rPr lang="en-US" sz="1000" dirty="0" err="1"/>
              <a:t>toate</a:t>
            </a:r>
            <a:r>
              <a:rPr lang="en-US" sz="1000" dirty="0"/>
              <a:t> </a:t>
            </a:r>
            <a:r>
              <a:rPr lang="en-US" sz="1000" dirty="0" err="1"/>
              <a:t>materialele</a:t>
            </a:r>
            <a:r>
              <a:rPr lang="en-US" sz="1000" dirty="0"/>
              <a:t> care </a:t>
            </a:r>
            <a:r>
              <a:rPr lang="en-US" sz="1000" dirty="0" err="1"/>
              <a:t>stau</a:t>
            </a:r>
            <a:r>
              <a:rPr lang="en-US" sz="1000" dirty="0"/>
              <a:t> la </a:t>
            </a:r>
            <a:r>
              <a:rPr lang="en-US" sz="1000" dirty="0" err="1"/>
              <a:t>baza</a:t>
            </a:r>
            <a:r>
              <a:rPr lang="en-US" sz="1000" dirty="0"/>
              <a:t> </a:t>
            </a:r>
            <a:r>
              <a:rPr lang="en-US" sz="1000" dirty="0" err="1"/>
              <a:t>testarii</a:t>
            </a:r>
            <a:r>
              <a:rPr lang="en-US" sz="1000" dirty="0"/>
              <a:t>: story-</a:t>
            </a:r>
            <a:r>
              <a:rPr lang="en-US" sz="1000" dirty="0" err="1"/>
              <a:t>uri</a:t>
            </a:r>
            <a:r>
              <a:rPr lang="en-US" sz="1000" dirty="0"/>
              <a:t>, cod, teste, </a:t>
            </a:r>
            <a:r>
              <a:rPr lang="en-US" sz="1000" dirty="0" err="1"/>
              <a:t>etc</a:t>
            </a:r>
            <a:r>
              <a:rPr lang="en-US" sz="10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Validation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000" dirty="0"/>
              <a:t>Este un tip de </a:t>
            </a:r>
            <a:r>
              <a:rPr lang="en-US" sz="1000" dirty="0" err="1"/>
              <a:t>testare</a:t>
            </a:r>
            <a:r>
              <a:rPr lang="en-US" sz="1000" dirty="0"/>
              <a:t> dynamic.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000" dirty="0" err="1"/>
              <a:t>Acest</a:t>
            </a:r>
            <a:r>
              <a:rPr lang="en-US" sz="1000" dirty="0"/>
              <a:t> tip de </a:t>
            </a:r>
            <a:r>
              <a:rPr lang="en-US" sz="1000" dirty="0" err="1"/>
              <a:t>testare</a:t>
            </a:r>
            <a:r>
              <a:rPr lang="en-US" sz="1000" dirty="0"/>
              <a:t> </a:t>
            </a:r>
            <a:r>
              <a:rPr lang="en-US" sz="1000" dirty="0" err="1"/>
              <a:t>Implica</a:t>
            </a:r>
            <a:r>
              <a:rPr lang="en-US" sz="1000" dirty="0"/>
              <a:t> </a:t>
            </a:r>
            <a:r>
              <a:rPr lang="en-US" sz="1000" dirty="0" err="1"/>
              <a:t>executarea</a:t>
            </a:r>
            <a:r>
              <a:rPr lang="en-US" sz="1000" dirty="0"/>
              <a:t> </a:t>
            </a:r>
            <a:r>
              <a:rPr lang="en-US" sz="1000" dirty="0" err="1"/>
              <a:t>sistemului</a:t>
            </a:r>
            <a:r>
              <a:rPr lang="en-US" sz="1000" dirty="0"/>
              <a:t> software </a:t>
            </a:r>
            <a:r>
              <a:rPr lang="en-US" sz="1000" dirty="0" err="1"/>
              <a:t>pentru</a:t>
            </a:r>
            <a:r>
              <a:rPr lang="en-US" sz="1000" dirty="0"/>
              <a:t> a </a:t>
            </a:r>
            <a:r>
              <a:rPr lang="en-US" sz="1000" dirty="0" err="1"/>
              <a:t>asigurraa</a:t>
            </a:r>
            <a:r>
              <a:rPr lang="en-US" sz="1000" dirty="0"/>
              <a:t> </a:t>
            </a:r>
            <a:r>
              <a:rPr lang="en-US" sz="1000" dirty="0" err="1"/>
              <a:t>functionalitatea</a:t>
            </a:r>
            <a:r>
              <a:rPr lang="en-US" sz="1000" dirty="0"/>
              <a:t>, </a:t>
            </a:r>
            <a:r>
              <a:rPr lang="en-US" sz="1000" dirty="0" err="1"/>
              <a:t>uzabilitatea</a:t>
            </a:r>
            <a:r>
              <a:rPr lang="en-US" sz="1000" dirty="0"/>
              <a:t> </a:t>
            </a:r>
            <a:r>
              <a:rPr lang="en-US" sz="1000" dirty="0" err="1"/>
              <a:t>si</a:t>
            </a:r>
            <a:r>
              <a:rPr lang="en-US" sz="1000" dirty="0"/>
              <a:t> </a:t>
            </a:r>
            <a:r>
              <a:rPr lang="en-US" sz="1000" dirty="0" err="1"/>
              <a:t>adecvarea</a:t>
            </a:r>
            <a:endParaRPr lang="en-UM" sz="1000" dirty="0"/>
          </a:p>
        </p:txBody>
      </p:sp>
    </p:spTree>
    <p:extLst>
      <p:ext uri="{BB962C8B-B14F-4D97-AF65-F5344CB8AC3E}">
        <p14:creationId xmlns:p14="http://schemas.microsoft.com/office/powerpoint/2010/main" val="138590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962A8-6559-D9CA-AFD3-A177F80F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58" y="114300"/>
            <a:ext cx="6139601" cy="613146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500" b="1" dirty="0"/>
              <a:t>9. Positive testing vs Negative testing</a:t>
            </a:r>
          </a:p>
          <a:p>
            <a:pPr lvl="1" algn="ctr">
              <a:buFont typeface="Wingdings" panose="05000000000000000000" pitchFamily="2" charset="2"/>
              <a:buChar char="Ø"/>
            </a:pPr>
            <a:r>
              <a:rPr lang="en-US" sz="1300" b="1" dirty="0" err="1"/>
              <a:t>Testarea</a:t>
            </a:r>
            <a:r>
              <a:rPr lang="en-US" sz="1300" b="1" dirty="0"/>
              <a:t> </a:t>
            </a:r>
            <a:r>
              <a:rPr lang="en-US" sz="1300" b="1" dirty="0" err="1"/>
              <a:t>pozitiv</a:t>
            </a:r>
            <a:r>
              <a:rPr lang="ro-RO" sz="1300" b="1" dirty="0"/>
              <a:t>ă</a:t>
            </a:r>
            <a:r>
              <a:rPr lang="en-US" sz="1300" b="1" dirty="0"/>
              <a:t>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100" dirty="0" err="1"/>
              <a:t>Inseamn</a:t>
            </a:r>
            <a:r>
              <a:rPr lang="ro-RO" sz="1100" dirty="0"/>
              <a:t>ă</a:t>
            </a:r>
            <a:r>
              <a:rPr lang="en-US" sz="1100" dirty="0"/>
              <a:t> </a:t>
            </a:r>
            <a:r>
              <a:rPr lang="en-US" sz="1100" dirty="0" err="1"/>
              <a:t>testarea</a:t>
            </a:r>
            <a:r>
              <a:rPr lang="en-US" sz="1100" dirty="0"/>
              <a:t> </a:t>
            </a:r>
            <a:r>
              <a:rPr lang="en-US" sz="1100" dirty="0" err="1"/>
              <a:t>sistemului</a:t>
            </a:r>
            <a:r>
              <a:rPr lang="en-US" sz="1100" dirty="0"/>
              <a:t> cu </a:t>
            </a:r>
            <a:r>
              <a:rPr lang="en-US" sz="1100" dirty="0" err="1"/>
              <a:t>valori</a:t>
            </a:r>
            <a:r>
              <a:rPr lang="en-US" sz="1100" dirty="0"/>
              <a:t> pe care </a:t>
            </a:r>
            <a:r>
              <a:rPr lang="en-US" sz="1100" dirty="0" err="1"/>
              <a:t>ar</a:t>
            </a:r>
            <a:r>
              <a:rPr lang="en-US" sz="1100" dirty="0"/>
              <a:t> </a:t>
            </a:r>
            <a:r>
              <a:rPr lang="en-US" sz="1100" dirty="0" err="1"/>
              <a:t>trebui</a:t>
            </a:r>
            <a:r>
              <a:rPr lang="en-US" sz="1100" dirty="0"/>
              <a:t> s</a:t>
            </a:r>
            <a:r>
              <a:rPr lang="ro-RO" sz="1100" dirty="0"/>
              <a:t>ă</a:t>
            </a:r>
            <a:r>
              <a:rPr lang="en-US" sz="1100" dirty="0"/>
              <a:t> le </a:t>
            </a:r>
            <a:r>
              <a:rPr lang="en-US" sz="1100" dirty="0" err="1"/>
              <a:t>poat</a:t>
            </a:r>
            <a:r>
              <a:rPr lang="ro-RO" sz="1100" dirty="0"/>
              <a:t>ă</a:t>
            </a:r>
            <a:r>
              <a:rPr lang="en-US" sz="1100" dirty="0"/>
              <a:t> </a:t>
            </a:r>
            <a:r>
              <a:rPr lang="en-US" sz="1100" dirty="0" err="1"/>
              <a:t>procesa</a:t>
            </a:r>
            <a:endParaRPr lang="en-US" sz="1100" dirty="0"/>
          </a:p>
          <a:p>
            <a:pPr lvl="1" algn="ctr">
              <a:buFont typeface="Wingdings" panose="05000000000000000000" pitchFamily="2" charset="2"/>
              <a:buChar char="Ø"/>
            </a:pPr>
            <a:r>
              <a:rPr lang="en-US" sz="1300" b="1" dirty="0" err="1"/>
              <a:t>Testarea</a:t>
            </a:r>
            <a:r>
              <a:rPr lang="en-US" sz="1300" b="1" dirty="0"/>
              <a:t> </a:t>
            </a:r>
            <a:r>
              <a:rPr lang="en-US" sz="1300" b="1" dirty="0" err="1"/>
              <a:t>Negativ</a:t>
            </a:r>
            <a:r>
              <a:rPr lang="ro-RO" sz="1300" b="1" dirty="0"/>
              <a:t>ă</a:t>
            </a:r>
            <a:r>
              <a:rPr lang="en-US" sz="1300" b="1" dirty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100" dirty="0" err="1"/>
              <a:t>Inseamn</a:t>
            </a:r>
            <a:r>
              <a:rPr lang="ro-RO" sz="1100" dirty="0"/>
              <a:t>ă</a:t>
            </a:r>
            <a:r>
              <a:rPr lang="en-US" sz="1100" dirty="0"/>
              <a:t> </a:t>
            </a:r>
            <a:r>
              <a:rPr lang="en-US" sz="1100" dirty="0" err="1"/>
              <a:t>testarea</a:t>
            </a:r>
            <a:r>
              <a:rPr lang="en-US" sz="1100" dirty="0"/>
              <a:t> </a:t>
            </a:r>
            <a:r>
              <a:rPr lang="en-US" sz="1100" dirty="0" err="1"/>
              <a:t>sistemului</a:t>
            </a:r>
            <a:r>
              <a:rPr lang="en-US" sz="1100" dirty="0"/>
              <a:t> cu </a:t>
            </a:r>
            <a:r>
              <a:rPr lang="en-US" sz="1100" dirty="0" err="1"/>
              <a:t>valori</a:t>
            </a:r>
            <a:r>
              <a:rPr lang="en-US" sz="1100" dirty="0"/>
              <a:t> pe care nu  </a:t>
            </a:r>
            <a:r>
              <a:rPr lang="en-US" sz="1100" dirty="0" err="1"/>
              <a:t>ar</a:t>
            </a:r>
            <a:r>
              <a:rPr lang="en-US" sz="1100" dirty="0"/>
              <a:t> </a:t>
            </a:r>
            <a:r>
              <a:rPr lang="en-US" sz="1100" dirty="0" err="1"/>
              <a:t>trebui</a:t>
            </a:r>
            <a:r>
              <a:rPr lang="en-US" sz="1100" dirty="0"/>
              <a:t> s</a:t>
            </a:r>
            <a:r>
              <a:rPr lang="ro-RO" sz="1100" dirty="0"/>
              <a:t>ă</a:t>
            </a:r>
            <a:r>
              <a:rPr lang="en-US" sz="1100" dirty="0"/>
              <a:t> le </a:t>
            </a:r>
            <a:r>
              <a:rPr lang="en-US" sz="1100" dirty="0" err="1"/>
              <a:t>poat</a:t>
            </a:r>
            <a:r>
              <a:rPr lang="ro-RO" sz="1100" dirty="0"/>
              <a:t>ă</a:t>
            </a:r>
            <a:r>
              <a:rPr lang="en-US" sz="1100" dirty="0"/>
              <a:t> </a:t>
            </a:r>
            <a:r>
              <a:rPr lang="en-US" sz="1100" dirty="0" err="1"/>
              <a:t>procesa</a:t>
            </a:r>
            <a:r>
              <a:rPr lang="en-US" sz="1100" dirty="0"/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500" b="1" dirty="0"/>
              <a:t>10. </a:t>
            </a:r>
            <a:r>
              <a:rPr lang="en-US" sz="1200" b="1" dirty="0" err="1"/>
              <a:t>Nivelurile</a:t>
            </a:r>
            <a:r>
              <a:rPr lang="en-US" sz="1200" b="1" dirty="0"/>
              <a:t> de </a:t>
            </a:r>
            <a:r>
              <a:rPr lang="en-US" sz="1200" b="1" dirty="0" err="1"/>
              <a:t>testare</a:t>
            </a:r>
            <a:endParaRPr lang="en-US" sz="12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b="1" dirty="0" err="1"/>
              <a:t>Testarea</a:t>
            </a:r>
            <a:r>
              <a:rPr lang="en-US" sz="1300" b="1" dirty="0"/>
              <a:t> </a:t>
            </a:r>
            <a:r>
              <a:rPr lang="en-US" sz="1300" b="1" dirty="0" err="1"/>
              <a:t>unitara</a:t>
            </a:r>
            <a:r>
              <a:rPr lang="en-US" sz="1300" b="1" dirty="0">
                <a:solidFill>
                  <a:schemeClr val="tx1"/>
                </a:solidFill>
              </a:rPr>
              <a:t>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Un test </a:t>
            </a:r>
            <a:r>
              <a:rPr lang="en-US" sz="1100" b="0" i="0" u="none" strike="noStrike" dirty="0" err="1">
                <a:solidFill>
                  <a:schemeClr val="tx1"/>
                </a:solidFill>
                <a:effectLst/>
              </a:rPr>
              <a:t>unitar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100" b="0" i="0" u="none" strike="noStrike" dirty="0" err="1">
                <a:solidFill>
                  <a:schemeClr val="tx1"/>
                </a:solidFill>
                <a:effectLst/>
              </a:rPr>
              <a:t>reprezintă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100" b="0" i="0" u="none" strike="noStrike" dirty="0" err="1">
                <a:solidFill>
                  <a:schemeClr val="tx1"/>
                </a:solidFill>
                <a:effectLst/>
              </a:rPr>
              <a:t>testarea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100" b="0" i="0" u="none" strike="noStrike" dirty="0" err="1">
                <a:solidFill>
                  <a:schemeClr val="tx1"/>
                </a:solidFill>
                <a:effectLst/>
              </a:rPr>
              <a:t>celei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100" b="0" i="0" u="none" strike="noStrike" dirty="0" err="1">
                <a:solidFill>
                  <a:schemeClr val="tx1"/>
                </a:solidFill>
                <a:effectLst/>
              </a:rPr>
              <a:t>mai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100" b="0" i="0" u="none" strike="noStrike" dirty="0" err="1">
                <a:solidFill>
                  <a:schemeClr val="tx1"/>
                </a:solidFill>
                <a:effectLst/>
              </a:rPr>
              <a:t>mici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100" b="0" i="0" u="none" strike="noStrike" dirty="0" err="1">
                <a:solidFill>
                  <a:schemeClr val="tx1"/>
                </a:solidFill>
                <a:effectLst/>
              </a:rPr>
              <a:t>bucăți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100" b="0" i="0" u="none" strike="noStrike" dirty="0" err="1">
                <a:solidFill>
                  <a:schemeClr val="tx1"/>
                </a:solidFill>
                <a:effectLst/>
              </a:rPr>
              <a:t>funcționale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100" b="0" i="0" u="none" strike="noStrike" dirty="0" err="1">
                <a:solidFill>
                  <a:schemeClr val="tx1"/>
                </a:solidFill>
                <a:effectLst/>
              </a:rPr>
              <a:t>dintr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-o </a:t>
            </a:r>
            <a:r>
              <a:rPr lang="en-US" sz="1100" b="0" i="0" u="none" strike="noStrike" dirty="0" err="1">
                <a:solidFill>
                  <a:schemeClr val="tx1"/>
                </a:solidFill>
                <a:effectLst/>
              </a:rPr>
              <a:t>aplicație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 cum </a:t>
            </a:r>
            <a:r>
              <a:rPr lang="en-US" sz="1100" b="0" i="0" u="none" strike="noStrike" dirty="0" err="1">
                <a:solidFill>
                  <a:schemeClr val="tx1"/>
                </a:solidFill>
                <a:effectLst/>
              </a:rPr>
              <a:t>ar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 fi </a:t>
            </a:r>
            <a:r>
              <a:rPr lang="en-US" sz="1100" b="0" i="0" u="none" strike="noStrike" dirty="0" err="1">
                <a:solidFill>
                  <a:schemeClr val="tx1"/>
                </a:solidFill>
                <a:effectLst/>
              </a:rPr>
              <a:t>funcții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, </a:t>
            </a:r>
            <a:r>
              <a:rPr lang="en-US" sz="1100" b="0" i="0" u="none" strike="noStrike" dirty="0" err="1">
                <a:solidFill>
                  <a:schemeClr val="tx1"/>
                </a:solidFill>
                <a:effectLst/>
              </a:rPr>
              <a:t>clase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, </a:t>
            </a:r>
            <a:r>
              <a:rPr lang="en-US" sz="1100" b="0" i="0" u="none" strike="noStrike" dirty="0" err="1">
                <a:solidFill>
                  <a:schemeClr val="tx1"/>
                </a:solidFill>
                <a:effectLst/>
              </a:rPr>
              <a:t>proceduri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, </a:t>
            </a:r>
            <a:r>
              <a:rPr lang="en-US" sz="1100" b="0" i="0" u="none" strike="noStrike" dirty="0" err="1">
                <a:solidFill>
                  <a:schemeClr val="tx1"/>
                </a:solidFill>
                <a:effectLst/>
              </a:rPr>
              <a:t>interefețe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. </a:t>
            </a:r>
            <a:endParaRPr lang="en-US" sz="11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b="1" dirty="0" err="1"/>
              <a:t>Testarea</a:t>
            </a:r>
            <a:r>
              <a:rPr lang="en-US" sz="1300" b="1" dirty="0"/>
              <a:t> de </a:t>
            </a:r>
            <a:r>
              <a:rPr lang="en-US" sz="1300" b="1" dirty="0" err="1"/>
              <a:t>integrare</a:t>
            </a:r>
            <a:r>
              <a:rPr lang="en-US" sz="1300" b="1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3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it-IT" sz="1000" b="0" i="0" u="none" strike="noStrike" dirty="0">
                <a:solidFill>
                  <a:schemeClr val="tx1"/>
                </a:solidFill>
                <a:effectLst/>
              </a:rPr>
              <a:t>Se concentrează pe interacțiunile dintre componente și sisteme. </a:t>
            </a:r>
            <a:endParaRPr lang="it-IT" sz="1000" dirty="0">
              <a:solidFill>
                <a:schemeClr val="tx1"/>
              </a:solidFill>
              <a:effectLst/>
            </a:endParaRPr>
          </a:p>
          <a:p>
            <a:pPr marL="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it-IT" sz="1000" b="0" i="0" u="none" strike="noStrike" dirty="0">
                <a:solidFill>
                  <a:schemeClr val="tx1"/>
                </a:solidFill>
                <a:effectLst/>
              </a:rPr>
              <a:t>			Obiectivele testării de integrare: </a:t>
            </a:r>
          </a:p>
          <a:p>
            <a:pPr marL="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it-IT" sz="1000" dirty="0">
                <a:solidFill>
                  <a:schemeClr val="tx1"/>
                </a:solidFill>
              </a:rPr>
              <a:t>				</a:t>
            </a:r>
            <a:r>
              <a:rPr lang="it-IT" sz="1000" b="0" i="0" u="none" strike="noStrike" dirty="0">
                <a:solidFill>
                  <a:schemeClr val="tx1"/>
                </a:solidFill>
                <a:effectLst/>
              </a:rPr>
              <a:t>Reducerea riscului  </a:t>
            </a:r>
          </a:p>
          <a:p>
            <a:pPr marL="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it-IT" sz="1000" dirty="0">
                <a:solidFill>
                  <a:schemeClr val="tx1"/>
                </a:solidFill>
              </a:rPr>
              <a:t>				</a:t>
            </a:r>
            <a:r>
              <a:rPr lang="it-IT" sz="1000" b="0" i="0" u="none" strike="noStrike" dirty="0">
                <a:solidFill>
                  <a:schemeClr val="tx1"/>
                </a:solidFill>
                <a:effectLst/>
              </a:rPr>
              <a:t>Verificare componentelor functionale si non-functionale,</a:t>
            </a:r>
          </a:p>
          <a:p>
            <a:pPr marL="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it-IT" sz="1000" b="0" i="0" u="none" strike="noStrike" dirty="0">
                <a:solidFill>
                  <a:schemeClr val="tx1"/>
                </a:solidFill>
                <a:effectLst/>
              </a:rPr>
              <a:t> 				Gasirea defectelor de interfete,</a:t>
            </a:r>
          </a:p>
          <a:p>
            <a:pPr marL="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it-IT" sz="1000" dirty="0">
                <a:solidFill>
                  <a:schemeClr val="tx1"/>
                </a:solidFill>
              </a:rPr>
              <a:t>				</a:t>
            </a:r>
            <a:r>
              <a:rPr lang="it-IT" sz="1000" b="0" i="0" u="none" strike="noStrike" dirty="0">
                <a:solidFill>
                  <a:schemeClr val="tx1"/>
                </a:solidFill>
                <a:effectLst/>
              </a:rPr>
              <a:t> Prevenirea defectelor </a:t>
            </a:r>
            <a:endParaRPr lang="it-IT" sz="1000" dirty="0">
              <a:solidFill>
                <a:schemeClr val="tx1"/>
              </a:solidFill>
              <a:effectLst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err="1"/>
              <a:t>Tipuri</a:t>
            </a:r>
            <a:r>
              <a:rPr lang="en-US" sz="1200" b="1" dirty="0"/>
              <a:t> de </a:t>
            </a:r>
            <a:r>
              <a:rPr lang="en-US" sz="1200" b="1" dirty="0" err="1"/>
              <a:t>testare</a:t>
            </a:r>
            <a:r>
              <a:rPr lang="en-US" sz="1200" b="1" dirty="0"/>
              <a:t> de </a:t>
            </a:r>
            <a:r>
              <a:rPr lang="en-US" sz="1200" b="1" dirty="0" err="1"/>
              <a:t>integrare</a:t>
            </a:r>
            <a:r>
              <a:rPr lang="en-US" sz="1200" b="1" dirty="0"/>
              <a:t>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00" b="1" dirty="0" err="1"/>
              <a:t>Integrare</a:t>
            </a:r>
            <a:r>
              <a:rPr lang="en-US" sz="1000" b="1" dirty="0"/>
              <a:t> de </a:t>
            </a:r>
            <a:r>
              <a:rPr lang="en-US" sz="1000" b="1" dirty="0" err="1"/>
              <a:t>componente</a:t>
            </a:r>
            <a:r>
              <a:rPr lang="en-US" sz="1000" b="1" dirty="0"/>
              <a:t> ( cand </a:t>
            </a:r>
            <a:r>
              <a:rPr lang="en-US" sz="1000" b="1" dirty="0" err="1"/>
              <a:t>dou</a:t>
            </a:r>
            <a:r>
              <a:rPr lang="ro-RO" sz="1000" b="1" dirty="0"/>
              <a:t>ă</a:t>
            </a:r>
            <a:r>
              <a:rPr lang="en-US" sz="1000" b="1" dirty="0"/>
              <a:t> </a:t>
            </a:r>
            <a:r>
              <a:rPr lang="en-US" sz="1000" b="1" dirty="0" err="1"/>
              <a:t>sau</a:t>
            </a:r>
            <a:r>
              <a:rPr lang="en-US" sz="1000" b="1" dirty="0"/>
              <a:t> </a:t>
            </a:r>
            <a:r>
              <a:rPr lang="en-US" sz="1000" b="1" dirty="0" err="1"/>
              <a:t>mai</a:t>
            </a:r>
            <a:r>
              <a:rPr lang="en-US" sz="1000" b="1" dirty="0"/>
              <a:t> </a:t>
            </a:r>
            <a:r>
              <a:rPr lang="en-US" sz="1000" b="1" dirty="0" err="1"/>
              <a:t>multe</a:t>
            </a:r>
            <a:r>
              <a:rPr lang="en-US" sz="1000" b="1" dirty="0"/>
              <a:t> module sunt legate </a:t>
            </a:r>
            <a:r>
              <a:rPr lang="en-US" sz="1000" b="1" dirty="0" err="1"/>
              <a:t>intre</a:t>
            </a:r>
            <a:r>
              <a:rPr lang="en-US" sz="1000" b="1" dirty="0"/>
              <a:t> </a:t>
            </a:r>
            <a:r>
              <a:rPr lang="en-US" sz="1000" b="1" dirty="0" err="1"/>
              <a:t>ele</a:t>
            </a:r>
            <a:r>
              <a:rPr lang="en-US" sz="1000" b="1" dirty="0"/>
              <a:t> 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00" b="1" dirty="0" err="1"/>
              <a:t>Integrare</a:t>
            </a:r>
            <a:r>
              <a:rPr lang="en-US" sz="1000" b="1" dirty="0"/>
              <a:t> </a:t>
            </a:r>
            <a:r>
              <a:rPr lang="en-US" sz="1000" b="1" dirty="0" err="1"/>
              <a:t>intre</a:t>
            </a:r>
            <a:r>
              <a:rPr lang="en-US" sz="1000" b="1" dirty="0"/>
              <a:t> </a:t>
            </a:r>
            <a:r>
              <a:rPr lang="en-US" sz="1000" b="1" dirty="0" err="1"/>
              <a:t>sisteme</a:t>
            </a:r>
            <a:r>
              <a:rPr lang="en-US" sz="1000" b="1" dirty="0"/>
              <a:t> ( cand </a:t>
            </a:r>
            <a:r>
              <a:rPr lang="en-US" sz="1000" b="1" dirty="0" err="1"/>
              <a:t>dou</a:t>
            </a:r>
            <a:r>
              <a:rPr lang="ro-RO" sz="1000" b="1" dirty="0"/>
              <a:t>ă</a:t>
            </a:r>
            <a:r>
              <a:rPr lang="en-US" sz="1000" b="1" dirty="0"/>
              <a:t> </a:t>
            </a:r>
            <a:r>
              <a:rPr lang="en-US" sz="1000" b="1" dirty="0" err="1"/>
              <a:t>sau</a:t>
            </a:r>
            <a:r>
              <a:rPr lang="en-US" sz="1000" b="1" dirty="0"/>
              <a:t> </a:t>
            </a:r>
            <a:r>
              <a:rPr lang="en-US" sz="1000" b="1" dirty="0" err="1"/>
              <a:t>mai</a:t>
            </a:r>
            <a:r>
              <a:rPr lang="en-US" sz="1000" b="1" dirty="0"/>
              <a:t> </a:t>
            </a:r>
            <a:r>
              <a:rPr lang="en-US" sz="1000" b="1" dirty="0" err="1"/>
              <a:t>multe</a:t>
            </a:r>
            <a:r>
              <a:rPr lang="en-US" sz="1000" b="1" dirty="0"/>
              <a:t> </a:t>
            </a:r>
            <a:r>
              <a:rPr lang="en-US" sz="1000" b="1" dirty="0" err="1"/>
              <a:t>sisteme</a:t>
            </a:r>
            <a:r>
              <a:rPr lang="en-US" sz="1000" b="1" dirty="0"/>
              <a:t> sunt legate </a:t>
            </a:r>
            <a:r>
              <a:rPr lang="en-US" sz="1000" b="1" dirty="0" err="1"/>
              <a:t>intre</a:t>
            </a:r>
            <a:r>
              <a:rPr lang="en-US" sz="1000" b="1" dirty="0"/>
              <a:t> </a:t>
            </a:r>
            <a:r>
              <a:rPr lang="en-US" sz="1000" b="1" dirty="0" err="1"/>
              <a:t>ele</a:t>
            </a:r>
            <a:r>
              <a:rPr lang="en-US" sz="1000" b="1" dirty="0"/>
              <a:t> )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2A424-A799-589C-EFC6-9951B6B8A822}"/>
              </a:ext>
            </a:extLst>
          </p:cNvPr>
          <p:cNvSpPr txBox="1">
            <a:spLocks/>
          </p:cNvSpPr>
          <p:nvPr/>
        </p:nvSpPr>
        <p:spPr>
          <a:xfrm>
            <a:off x="6096000" y="2529191"/>
            <a:ext cx="5939591" cy="5000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/>
              <a:t>Testarea</a:t>
            </a:r>
            <a:r>
              <a:rPr lang="en-US" sz="1400" b="1" dirty="0"/>
              <a:t> de </a:t>
            </a:r>
            <a:r>
              <a:rPr lang="en-US" sz="1400" b="1" dirty="0" err="1"/>
              <a:t>sistem</a:t>
            </a:r>
            <a:r>
              <a:rPr lang="en-US" sz="1400" b="1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/>
              <a:t>Se </a:t>
            </a:r>
            <a:r>
              <a:rPr lang="en-US" sz="1000" dirty="0" err="1"/>
              <a:t>concentreaza</a:t>
            </a:r>
            <a:r>
              <a:rPr lang="en-US" sz="1000" dirty="0"/>
              <a:t> pe </a:t>
            </a:r>
            <a:r>
              <a:rPr lang="en-US" sz="1000" dirty="0" err="1"/>
              <a:t>comportamentul</a:t>
            </a:r>
            <a:r>
              <a:rPr lang="en-US" sz="1000" dirty="0"/>
              <a:t> </a:t>
            </a:r>
            <a:r>
              <a:rPr lang="en-US" sz="1000" dirty="0" err="1"/>
              <a:t>si</a:t>
            </a:r>
            <a:r>
              <a:rPr lang="en-US" sz="1000" dirty="0"/>
              <a:t> </a:t>
            </a:r>
            <a:r>
              <a:rPr lang="en-US" sz="1000" dirty="0" err="1"/>
              <a:t>capabilitatea</a:t>
            </a:r>
            <a:r>
              <a:rPr lang="en-US" sz="1000" dirty="0"/>
              <a:t> </a:t>
            </a:r>
            <a:r>
              <a:rPr lang="en-US" sz="1000" dirty="0" err="1"/>
              <a:t>sistemului</a:t>
            </a:r>
            <a:r>
              <a:rPr lang="en-US" sz="1000" dirty="0"/>
              <a:t> ca un tot </a:t>
            </a:r>
            <a:r>
              <a:rPr lang="en-US" sz="1000" dirty="0" err="1"/>
              <a:t>unitar</a:t>
            </a:r>
            <a:r>
              <a:rPr lang="en-US" sz="1000" dirty="0"/>
              <a:t>,</a:t>
            </a:r>
            <a:r>
              <a:rPr lang="en-US" sz="1000" b="1" dirty="0"/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err="1"/>
              <a:t>Obiectivele</a:t>
            </a:r>
            <a:r>
              <a:rPr lang="en-US" sz="1200" b="1" dirty="0"/>
              <a:t> </a:t>
            </a:r>
            <a:r>
              <a:rPr lang="en-US" sz="1200" b="1" dirty="0" err="1"/>
              <a:t>testari</a:t>
            </a:r>
            <a:r>
              <a:rPr lang="en-US" sz="1200" b="1" dirty="0"/>
              <a:t> de system:</a:t>
            </a:r>
          </a:p>
          <a:p>
            <a:pPr marL="0" indent="0">
              <a:spcBef>
                <a:spcPts val="500"/>
              </a:spcBef>
              <a:buFont typeface="Wingdings 3" charset="2"/>
              <a:buNone/>
            </a:pPr>
            <a:r>
              <a:rPr lang="it-IT" sz="1200" dirty="0">
                <a:solidFill>
                  <a:schemeClr val="tx1"/>
                </a:solidFill>
              </a:rPr>
              <a:t>				</a:t>
            </a:r>
            <a:r>
              <a:rPr lang="it-IT" sz="1000" dirty="0">
                <a:solidFill>
                  <a:schemeClr val="tx1"/>
                </a:solidFill>
              </a:rPr>
              <a:t>Reducerea riscului  </a:t>
            </a:r>
          </a:p>
          <a:p>
            <a:pPr marL="0" indent="0">
              <a:spcBef>
                <a:spcPts val="500"/>
              </a:spcBef>
              <a:buFont typeface="Wingdings 3" charset="2"/>
              <a:buNone/>
            </a:pPr>
            <a:r>
              <a:rPr lang="it-IT" sz="1000" dirty="0">
                <a:solidFill>
                  <a:schemeClr val="tx1"/>
                </a:solidFill>
              </a:rPr>
              <a:t>				Verificare componentelor functionale si non-functionale,</a:t>
            </a:r>
          </a:p>
          <a:p>
            <a:pPr marL="0" indent="0">
              <a:spcBef>
                <a:spcPts val="500"/>
              </a:spcBef>
              <a:buFont typeface="Wingdings 3" charset="2"/>
              <a:buNone/>
            </a:pPr>
            <a:r>
              <a:rPr lang="it-IT" sz="1000" dirty="0">
                <a:solidFill>
                  <a:schemeClr val="tx1"/>
                </a:solidFill>
              </a:rPr>
              <a:t> 				G</a:t>
            </a:r>
            <a:r>
              <a:rPr lang="ro-RO" sz="1000" dirty="0">
                <a:solidFill>
                  <a:schemeClr val="tx1"/>
                </a:solidFill>
              </a:rPr>
              <a:t>ă</a:t>
            </a:r>
            <a:r>
              <a:rPr lang="it-IT" sz="1000" dirty="0">
                <a:solidFill>
                  <a:schemeClr val="tx1"/>
                </a:solidFill>
              </a:rPr>
              <a:t>sirea defectelor de interfete,</a:t>
            </a:r>
          </a:p>
          <a:p>
            <a:pPr marL="0" indent="0">
              <a:spcBef>
                <a:spcPts val="500"/>
              </a:spcBef>
              <a:buFont typeface="Wingdings 3" charset="2"/>
              <a:buNone/>
            </a:pPr>
            <a:r>
              <a:rPr lang="it-IT" sz="1000" dirty="0">
                <a:solidFill>
                  <a:schemeClr val="tx1"/>
                </a:solidFill>
              </a:rPr>
              <a:t>				 Prevenirea defectelor </a:t>
            </a:r>
            <a:endParaRPr lang="en-US" sz="1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200" b="1" dirty="0" err="1"/>
              <a:t>Testarea</a:t>
            </a:r>
            <a:r>
              <a:rPr lang="en-US" sz="1200" b="1" dirty="0"/>
              <a:t> de </a:t>
            </a:r>
            <a:r>
              <a:rPr lang="en-US" sz="1200" b="1" dirty="0" err="1"/>
              <a:t>acceptare</a:t>
            </a:r>
            <a:r>
              <a:rPr lang="en-US" sz="1200" b="1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/>
              <a:t>Se </a:t>
            </a:r>
            <a:r>
              <a:rPr lang="en-US" sz="1000" dirty="0" err="1"/>
              <a:t>concentreaz</a:t>
            </a:r>
            <a:r>
              <a:rPr lang="ro-RO" sz="1000" dirty="0"/>
              <a:t>ă</a:t>
            </a:r>
            <a:r>
              <a:rPr lang="en-US" sz="1000" dirty="0"/>
              <a:t> pe </a:t>
            </a:r>
            <a:r>
              <a:rPr lang="en-US" sz="1000" dirty="0" err="1"/>
              <a:t>comportamentul</a:t>
            </a:r>
            <a:r>
              <a:rPr lang="en-US" sz="1000" dirty="0"/>
              <a:t> </a:t>
            </a:r>
            <a:r>
              <a:rPr lang="en-US" sz="1000" dirty="0" err="1"/>
              <a:t>produsului</a:t>
            </a:r>
            <a:r>
              <a:rPr lang="en-US" sz="1000" dirty="0"/>
              <a:t> </a:t>
            </a:r>
            <a:r>
              <a:rPr lang="en-US" sz="1000" dirty="0" err="1"/>
              <a:t>si</a:t>
            </a:r>
            <a:r>
              <a:rPr lang="en-US" sz="1000" dirty="0"/>
              <a:t> </a:t>
            </a:r>
            <a:r>
              <a:rPr lang="en-US" sz="1000" dirty="0" err="1"/>
              <a:t>verific</a:t>
            </a:r>
            <a:r>
              <a:rPr lang="ro-RO" sz="1000" dirty="0"/>
              <a:t>ă</a:t>
            </a:r>
            <a:r>
              <a:rPr lang="en-US" sz="1000" dirty="0"/>
              <a:t> </a:t>
            </a:r>
            <a:r>
              <a:rPr lang="en-US" sz="1000" dirty="0" err="1"/>
              <a:t>felul</a:t>
            </a:r>
            <a:r>
              <a:rPr lang="en-US" sz="1000" dirty="0"/>
              <a:t> in care </a:t>
            </a:r>
            <a:r>
              <a:rPr lang="en-US" sz="1000" dirty="0" err="1"/>
              <a:t>aceasta</a:t>
            </a:r>
            <a:r>
              <a:rPr lang="en-US" sz="1000" dirty="0"/>
              <a:t> </a:t>
            </a:r>
            <a:r>
              <a:rPr lang="en-US" sz="1000" dirty="0" err="1"/>
              <a:t>indeplineste</a:t>
            </a:r>
            <a:r>
              <a:rPr lang="en-US" sz="1000" dirty="0"/>
              <a:t> </a:t>
            </a:r>
            <a:r>
              <a:rPr lang="en-US" sz="1000" dirty="0" err="1"/>
              <a:t>nevoile</a:t>
            </a:r>
            <a:r>
              <a:rPr lang="en-US" sz="1000" dirty="0"/>
              <a:t> </a:t>
            </a:r>
            <a:r>
              <a:rPr lang="en-US" sz="1000" dirty="0" err="1"/>
              <a:t>clientului</a:t>
            </a:r>
            <a:r>
              <a:rPr lang="en-US" sz="1000" dirty="0"/>
              <a:t>/ </a:t>
            </a:r>
            <a:r>
              <a:rPr lang="en-US" sz="1000" dirty="0" err="1"/>
              <a:t>utilizatorului</a:t>
            </a:r>
            <a:endParaRPr lang="en-US" sz="10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1" dirty="0"/>
              <a:t>Alpha testing: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000" dirty="0" err="1"/>
              <a:t>Ultim</a:t>
            </a:r>
            <a:r>
              <a:rPr lang="ro-RO" sz="1000" dirty="0"/>
              <a:t>a</a:t>
            </a:r>
            <a:r>
              <a:rPr lang="en-US" sz="1000" dirty="0"/>
              <a:t> </a:t>
            </a:r>
            <a:r>
              <a:rPr lang="en-US" sz="1000" dirty="0" err="1"/>
              <a:t>sesiune</a:t>
            </a:r>
            <a:r>
              <a:rPr lang="en-US" sz="1000" dirty="0"/>
              <a:t> de </a:t>
            </a:r>
            <a:r>
              <a:rPr lang="en-US" sz="1000" dirty="0" err="1"/>
              <a:t>testare</a:t>
            </a:r>
            <a:r>
              <a:rPr lang="en-US" sz="1000" dirty="0"/>
              <a:t> </a:t>
            </a:r>
            <a:r>
              <a:rPr lang="en-US" sz="1000" dirty="0" err="1"/>
              <a:t>inainte</a:t>
            </a:r>
            <a:r>
              <a:rPr lang="en-US" sz="1000" dirty="0"/>
              <a:t> ca </a:t>
            </a:r>
            <a:r>
              <a:rPr lang="en-US" sz="1000" dirty="0" err="1"/>
              <a:t>produsul</a:t>
            </a:r>
            <a:r>
              <a:rPr lang="en-US" sz="1000" dirty="0"/>
              <a:t> s</a:t>
            </a:r>
            <a:r>
              <a:rPr lang="ro-RO" sz="1000" dirty="0"/>
              <a:t>ă</a:t>
            </a:r>
            <a:r>
              <a:rPr lang="en-US" sz="1000" dirty="0"/>
              <a:t> fie </a:t>
            </a:r>
            <a:r>
              <a:rPr lang="en-US" sz="1000" dirty="0" err="1"/>
              <a:t>lansat</a:t>
            </a:r>
            <a:r>
              <a:rPr lang="en-US" sz="1000" dirty="0"/>
              <a:t> </a:t>
            </a:r>
            <a:r>
              <a:rPr lang="en-US" sz="1000" dirty="0" err="1"/>
              <a:t>publicului</a:t>
            </a:r>
            <a:r>
              <a:rPr lang="en-US" sz="1000" dirty="0"/>
              <a:t> </a:t>
            </a:r>
            <a:r>
              <a:rPr lang="en-US" sz="1000" dirty="0" err="1"/>
              <a:t>larg</a:t>
            </a:r>
            <a:endParaRPr lang="en-US" sz="10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1" dirty="0"/>
              <a:t>Beta testing: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000" dirty="0"/>
              <a:t>Are loc la site-</a:t>
            </a:r>
            <a:r>
              <a:rPr lang="en-US" sz="1000" dirty="0" err="1"/>
              <a:t>ul</a:t>
            </a:r>
            <a:r>
              <a:rPr lang="en-US" sz="1000" dirty="0"/>
              <a:t> </a:t>
            </a:r>
            <a:r>
              <a:rPr lang="en-US" sz="1000" dirty="0" err="1"/>
              <a:t>clientului</a:t>
            </a:r>
            <a:r>
              <a:rPr lang="en-US" sz="1000" dirty="0"/>
              <a:t> </a:t>
            </a:r>
          </a:p>
          <a:p>
            <a:pPr marL="1828800" lvl="4" indent="0">
              <a:buFont typeface="Wingdings 3" charset="2"/>
              <a:buNone/>
            </a:pPr>
            <a:endParaRPr lang="en-US" b="1" dirty="0"/>
          </a:p>
          <a:p>
            <a:endParaRPr lang="en-UM" dirty="0"/>
          </a:p>
        </p:txBody>
      </p:sp>
    </p:spTree>
    <p:extLst>
      <p:ext uri="{BB962C8B-B14F-4D97-AF65-F5344CB8AC3E}">
        <p14:creationId xmlns:p14="http://schemas.microsoft.com/office/powerpoint/2010/main" val="152300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C022-F503-DE28-AAE8-878389D2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979" y="3111"/>
            <a:ext cx="8911687" cy="1827041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            				</a:t>
            </a:r>
            <a:r>
              <a:rPr lang="en-US" sz="3100" dirty="0"/>
              <a:t> </a:t>
            </a:r>
            <a:r>
              <a:rPr lang="en-US" sz="3100" dirty="0" err="1"/>
              <a:t>Partea</a:t>
            </a:r>
            <a:r>
              <a:rPr lang="en-US" sz="3100" dirty="0"/>
              <a:t> </a:t>
            </a:r>
            <a:r>
              <a:rPr lang="en-US" sz="3100" dirty="0" err="1"/>
              <a:t>practic</a:t>
            </a:r>
            <a:r>
              <a:rPr lang="ro-RO" sz="3100" dirty="0"/>
              <a:t>ă</a:t>
            </a:r>
            <a:br>
              <a:rPr lang="ro-RO" sz="3100" dirty="0"/>
            </a:br>
            <a:br>
              <a:rPr lang="en-US" sz="2200" dirty="0"/>
            </a:br>
            <a:r>
              <a:rPr lang="en-US" sz="2200" dirty="0"/>
              <a:t>				 </a:t>
            </a:r>
            <a:r>
              <a:rPr lang="en-US" sz="2700" dirty="0" err="1"/>
              <a:t>Proiect</a:t>
            </a:r>
            <a:r>
              <a:rPr lang="en-US" sz="2700" dirty="0"/>
              <a:t> Jira: site-</a:t>
            </a:r>
            <a:r>
              <a:rPr lang="en-US" sz="2700" dirty="0" err="1"/>
              <a:t>ul</a:t>
            </a:r>
            <a:r>
              <a:rPr lang="en-US" sz="2700" dirty="0"/>
              <a:t>  Elefant.ro </a:t>
            </a:r>
            <a:r>
              <a:rPr lang="en-US" sz="2200" dirty="0"/>
              <a:t>	</a:t>
            </a:r>
            <a:br>
              <a:rPr lang="en-US" sz="2200" dirty="0"/>
            </a:br>
            <a:r>
              <a:rPr lang="en-US" sz="2200" dirty="0"/>
              <a:t>		</a:t>
            </a:r>
            <a:br>
              <a:rPr lang="en-US" sz="2200" dirty="0"/>
            </a:br>
            <a:r>
              <a:rPr lang="en-US" sz="2200" dirty="0"/>
              <a:t>									</a:t>
            </a:r>
            <a:br>
              <a:rPr lang="en-US" sz="2200" dirty="0"/>
            </a:br>
            <a:r>
              <a:rPr lang="en-US" sz="2200" dirty="0"/>
              <a:t>									</a:t>
            </a:r>
            <a:br>
              <a:rPr lang="en-US" dirty="0"/>
            </a:br>
            <a:r>
              <a:rPr lang="en-US" dirty="0"/>
              <a:t>											  </a:t>
            </a:r>
            <a:endParaRPr lang="en-UM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73EEB75-F417-CC85-5841-E3668A121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42" y="2809062"/>
            <a:ext cx="5638658" cy="369544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361BF1-7D61-0140-BE30-C218A8AD6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350" y="1481666"/>
            <a:ext cx="5642450" cy="36954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D9421A-D8A0-9472-F43E-98BB8F1E86A1}"/>
              </a:ext>
            </a:extLst>
          </p:cNvPr>
          <p:cNvSpPr txBox="1"/>
          <p:nvPr/>
        </p:nvSpPr>
        <p:spPr>
          <a:xfrm>
            <a:off x="289332" y="685800"/>
            <a:ext cx="127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chemeClr val="bg1"/>
                </a:solidFill>
              </a:rPr>
              <a:t>Story  </a:t>
            </a:r>
            <a:endParaRPr lang="en-UM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76533-AB6C-48D5-1E2D-7930F3FF3CA5}"/>
              </a:ext>
            </a:extLst>
          </p:cNvPr>
          <p:cNvSpPr txBox="1"/>
          <p:nvPr/>
        </p:nvSpPr>
        <p:spPr>
          <a:xfrm>
            <a:off x="1066146" y="1242543"/>
            <a:ext cx="5122988" cy="137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Aplicati</a:t>
            </a:r>
            <a:r>
              <a:rPr lang="en-US" sz="1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pe care o </a:t>
            </a: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testez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numeste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Elefant.ro</a:t>
            </a:r>
            <a:endParaRPr lang="en-UM" sz="1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Aceast</a:t>
            </a:r>
            <a:r>
              <a:rPr lang="ro-RO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aplicatie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un website de </a:t>
            </a: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cump</a:t>
            </a:r>
            <a:r>
              <a:rPr lang="ro-RO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raturi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online in care se pot reg</a:t>
            </a:r>
            <a:r>
              <a:rPr lang="ro-RO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diverse </a:t>
            </a: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categori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produse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cum </a:t>
            </a: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fi: </a:t>
            </a:r>
            <a:endParaRPr lang="en-UM" sz="1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Carti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Parfumuri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Ceasuri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Nutritie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Juc</a:t>
            </a:r>
            <a:r>
              <a:rPr lang="ro-RO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rii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Cosmetice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  <a:endParaRPr lang="en-UM" sz="1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Am ales s</a:t>
            </a:r>
            <a:r>
              <a:rPr lang="ro-RO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testez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website pe </a:t>
            </a: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de Register </a:t>
            </a:r>
            <a:r>
              <a:rPr lang="en-US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Add items to the cart, </a:t>
            </a:r>
            <a:endParaRPr lang="en-UM" dirty="0"/>
          </a:p>
        </p:txBody>
      </p:sp>
    </p:spTree>
    <p:extLst>
      <p:ext uri="{BB962C8B-B14F-4D97-AF65-F5344CB8AC3E}">
        <p14:creationId xmlns:p14="http://schemas.microsoft.com/office/powerpoint/2010/main" val="301855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6040-C5A6-2417-8BB2-31418527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164" y="203856"/>
            <a:ext cx="5070798" cy="419375"/>
          </a:xfrm>
        </p:spPr>
        <p:txBody>
          <a:bodyPr>
            <a:noAutofit/>
          </a:bodyPr>
          <a:lstStyle/>
          <a:p>
            <a:r>
              <a:rPr lang="ro-RO" sz="2400" dirty="0"/>
              <a:t>Test conditions and test cases</a:t>
            </a:r>
            <a:r>
              <a:rPr lang="en-US" sz="2400" dirty="0"/>
              <a:t>:</a:t>
            </a:r>
            <a:endParaRPr lang="en-UM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60A822-0A00-0FE4-6F48-E764F4F07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2" y="3741343"/>
            <a:ext cx="6129879" cy="309125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9BE0E1-F31B-5014-3F5B-ACEDDC80B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94" y="1277254"/>
            <a:ext cx="5188287" cy="23794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E5115F-E0CB-3AB4-4855-51BB6B241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94" y="3741343"/>
            <a:ext cx="5188287" cy="19716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670925-76CC-11E8-E0B6-1891A2CF8802}"/>
              </a:ext>
            </a:extLst>
          </p:cNvPr>
          <p:cNvSpPr txBox="1"/>
          <p:nvPr/>
        </p:nvSpPr>
        <p:spPr>
          <a:xfrm>
            <a:off x="469210" y="704819"/>
            <a:ext cx="110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chemeClr val="bg1"/>
                </a:solidFill>
              </a:rPr>
              <a:t>Test</a:t>
            </a:r>
            <a:endParaRPr lang="en-UM" sz="2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55408F-FE71-FC20-4F2B-A2BF921258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1" y="1266871"/>
            <a:ext cx="6219557" cy="24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8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1BDA9C-40EC-2151-03C3-163061A7E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4" y="2286828"/>
            <a:ext cx="5578225" cy="24464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B7571-5413-3E93-7681-1F4E0AB3C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163" y="2992018"/>
            <a:ext cx="5933676" cy="2446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444AB4-5494-98D0-FFA8-94B998CA4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08" y="5709367"/>
            <a:ext cx="5959750" cy="891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D76472-E626-4A5A-7B11-ADDA674BE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81" y="190011"/>
            <a:ext cx="8245677" cy="19411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D0C4E2-C5A6-F8E5-18BE-71FF4ADB1ACE}"/>
              </a:ext>
            </a:extLst>
          </p:cNvPr>
          <p:cNvSpPr txBox="1"/>
          <p:nvPr/>
        </p:nvSpPr>
        <p:spPr>
          <a:xfrm>
            <a:off x="469211" y="707398"/>
            <a:ext cx="1025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chemeClr val="bg1"/>
                </a:solidFill>
              </a:rPr>
              <a:t>Test</a:t>
            </a:r>
            <a:endParaRPr lang="en-UM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739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4412</TotalTime>
  <Words>1690</Words>
  <Application>Microsoft Office PowerPoint</Application>
  <PresentationFormat>Widescreen</PresentationFormat>
  <Paragraphs>221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Wisp</vt:lpstr>
      <vt:lpstr>Proiect Final</vt:lpstr>
      <vt:lpstr>      Partea Teoretică</vt:lpstr>
      <vt:lpstr>PowerPoint Presentation</vt:lpstr>
      <vt:lpstr>PowerPoint Presentation</vt:lpstr>
      <vt:lpstr>PowerPoint Presentation</vt:lpstr>
      <vt:lpstr>PowerPoint Presentation</vt:lpstr>
      <vt:lpstr>                 Partea practică       Proiect Jira: site-ul  Elefant.ro                                       </vt:lpstr>
      <vt:lpstr>Test conditions and test cases:</vt:lpstr>
      <vt:lpstr>PowerPoint Presentation</vt:lpstr>
      <vt:lpstr>     Traceability matrix</vt:lpstr>
      <vt:lpstr>Raportul generat din aplicatia Jira:     </vt:lpstr>
      <vt:lpstr>      </vt:lpstr>
      <vt:lpstr> Bug Ticket - Proiect Jira:</vt:lpstr>
      <vt:lpstr>  Concluzii generale in urma testarii:</vt:lpstr>
      <vt:lpstr>     Vă multumesc!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Final</dc:title>
  <dc:creator>Cristian Baciu</dc:creator>
  <cp:lastModifiedBy>Cristian Baciu</cp:lastModifiedBy>
  <cp:revision>40</cp:revision>
  <dcterms:created xsi:type="dcterms:W3CDTF">2024-06-18T08:59:18Z</dcterms:created>
  <dcterms:modified xsi:type="dcterms:W3CDTF">2024-07-08T10:26:40Z</dcterms:modified>
</cp:coreProperties>
</file>