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7772400" cy="10058400"/>
  <p:notesSz cx="6858000" cy="9144000"/>
  <p:embeddedFontLst>
    <p:embeddedFont>
      <p:font typeface="Archivo Black" panose="020B0604020202020204" charset="0"/>
      <p:regular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B8406EA-25E7-4332-97CF-D570CE46F17A}">
  <a:tblStyle styleId="{8B8406EA-25E7-4332-97CF-D570CE46F1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2" y="-216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447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be61f1aed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1be61f1aed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1f2ab51b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447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1f2ab51b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1f2ab51b4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447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1f2ab51b4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1f2ab51b4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447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1f2ab51b4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1f2ab51b42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447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1f2ab51b42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1f2ab51b42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447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1f2ab51b42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1f7fdc9a7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447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1f7fdc9a7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1f7fdc9a7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447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1f7fdc9a7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1f7fdc9a7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447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1f7fdc9a7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1f7fdc9a7d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447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1f7fdc9a7d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1f7fdc9a7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447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1f7fdc9a7d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202187366d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202187366d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eef5a2898e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447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1eef5a2898e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eef5a2898e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447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eef5a2898e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02187366d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447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02187366d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02187366d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447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02187366d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02187366d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447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02187366df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ef5a2898e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447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eef5a2898e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02187366d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447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02187366df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structions">
  <p:cSld name="CUSTOM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t="15001" b="19174"/>
          <a:stretch/>
        </p:blipFill>
        <p:spPr>
          <a:xfrm>
            <a:off x="2148236" y="5055506"/>
            <a:ext cx="1054100" cy="40126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/>
        </p:nvSpPr>
        <p:spPr>
          <a:xfrm>
            <a:off x="407233" y="600667"/>
            <a:ext cx="69636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73763"/>
                </a:solidFill>
                <a:latin typeface="Archivo Black"/>
                <a:ea typeface="Archivo Black"/>
                <a:cs typeface="Archivo Black"/>
                <a:sym typeface="Archivo Black"/>
              </a:rPr>
              <a:t>Crea tu propio material complementario </a:t>
            </a:r>
            <a:endParaRPr sz="1900">
              <a:solidFill>
                <a:srgbClr val="073763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73763"/>
                </a:solidFill>
                <a:latin typeface="Archivo Black"/>
                <a:ea typeface="Archivo Black"/>
                <a:cs typeface="Archivo Black"/>
                <a:sym typeface="Archivo Black"/>
              </a:rPr>
              <a:t>de la facultad </a:t>
            </a:r>
            <a:endParaRPr sz="1900">
              <a:solidFill>
                <a:srgbClr val="073763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2" name="Google Shape;12;p2"/>
          <p:cNvSpPr txBox="1"/>
          <p:nvPr/>
        </p:nvSpPr>
        <p:spPr>
          <a:xfrm>
            <a:off x="407233" y="1645014"/>
            <a:ext cx="6912900" cy="22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Por favor considerar:</a:t>
            </a:r>
            <a:endParaRPr sz="16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600" lvl="0" indent="-406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-"/>
            </a:pP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Tamaño de títulos: 16pt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600" lvl="0" indent="-406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-"/>
            </a:pP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Tamaño de Subtítulos: 14 pt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600" lvl="0" indent="-406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-"/>
            </a:pP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Tamaño textos descriptivos: mínimo 10 pt , máximo 12pt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600" lvl="0" indent="-406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-"/>
            </a:pP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En el cabecero agregar nombre del curso: 11pt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600" lvl="0" indent="-406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-"/>
            </a:pP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Mantener los colores del template a menos que se requiera destacar algo, tratar de que sea en los mismos colores de la facultad.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2"/>
          <p:cNvSpPr txBox="1"/>
          <p:nvPr/>
        </p:nvSpPr>
        <p:spPr>
          <a:xfrm>
            <a:off x="407233" y="4255067"/>
            <a:ext cx="63627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Para exportar a PDF sigue los siguientes pasos.</a:t>
            </a:r>
            <a:endParaRPr sz="1900" b="1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407233" y="5000100"/>
            <a:ext cx="69129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609600" lvl="0" indent="-406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-"/>
            </a:pP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 a File -&gt;                    en páginas marca personalizado, agrega las páginas que deseas exportar y finalmente selecciona “guardar”, se abrirá una ventana para que dejes en la carpeta de tu preferencia tu archivo pdf.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467" y="6247700"/>
            <a:ext cx="3584512" cy="32719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oogle Shape;16;p2"/>
          <p:cNvCxnSpPr/>
          <p:nvPr/>
        </p:nvCxnSpPr>
        <p:spPr>
          <a:xfrm flipH="1">
            <a:off x="4112933" y="7564567"/>
            <a:ext cx="1415100" cy="6819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" name="Google Shape;17;p2"/>
          <p:cNvSpPr/>
          <p:nvPr/>
        </p:nvSpPr>
        <p:spPr>
          <a:xfrm>
            <a:off x="-101800" y="-50900"/>
            <a:ext cx="7951200" cy="40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" name="Google Shape;18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7582" y="-6051"/>
            <a:ext cx="902100" cy="31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arrollo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9233" y="72445"/>
            <a:ext cx="999967" cy="34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1221600" y="9580000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621033" y="907133"/>
            <a:ext cx="65460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4033"/>
              </a:buClr>
              <a:buSzPts val="2400"/>
              <a:buFont typeface="Roboto"/>
              <a:buNone/>
              <a:defRPr sz="2400" b="1">
                <a:solidFill>
                  <a:srgbClr val="00403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2"/>
          </p:nvPr>
        </p:nvSpPr>
        <p:spPr>
          <a:xfrm>
            <a:off x="621033" y="1293167"/>
            <a:ext cx="65460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None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3"/>
          </p:nvPr>
        </p:nvSpPr>
        <p:spPr>
          <a:xfrm>
            <a:off x="613200" y="2188800"/>
            <a:ext cx="6546000" cy="66783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4"/>
          </p:nvPr>
        </p:nvSpPr>
        <p:spPr>
          <a:xfrm>
            <a:off x="621033" y="40722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arrollo sin título">
  <p:cSld name="TITLE_AND_BOD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9233" y="72445"/>
            <a:ext cx="999967" cy="34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>
            <a:spLocks noGrp="1"/>
          </p:cNvSpPr>
          <p:nvPr>
            <p:ph type="subTitle" idx="1"/>
          </p:nvPr>
        </p:nvSpPr>
        <p:spPr>
          <a:xfrm>
            <a:off x="1221600" y="9580000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2"/>
          </p:nvPr>
        </p:nvSpPr>
        <p:spPr>
          <a:xfrm>
            <a:off x="613200" y="926433"/>
            <a:ext cx="6546000" cy="79407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621033" y="40722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9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128000" rIns="128000" bIns="1280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900" cy="6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128000" rIns="128000" bIns="128000" anchor="t" anchorCtr="0">
            <a:normAutofit/>
          </a:bodyPr>
          <a:lstStyle>
            <a:lvl1pPr marL="457200" lvl="0" indent="-387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  <a:defRPr sz="2500">
                <a:solidFill>
                  <a:schemeClr val="dk2"/>
                </a:solidFill>
              </a:defRPr>
            </a:lvl1pPr>
            <a:lvl2pPr marL="914400" lvl="1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  <a:defRPr sz="2000">
                <a:solidFill>
                  <a:schemeClr val="dk2"/>
                </a:solidFill>
              </a:defRPr>
            </a:lvl2pPr>
            <a:lvl3pPr marL="1371600" lvl="2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>
                <a:solidFill>
                  <a:schemeClr val="dk2"/>
                </a:solidFill>
              </a:defRPr>
            </a:lvl3pPr>
            <a:lvl4pPr marL="1828800" lvl="3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  <a:defRPr sz="2000">
                <a:solidFill>
                  <a:schemeClr val="dk2"/>
                </a:solidFill>
              </a:defRPr>
            </a:lvl4pPr>
            <a:lvl5pPr marL="2286000" lvl="4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  <a:defRPr sz="2000">
                <a:solidFill>
                  <a:schemeClr val="dk2"/>
                </a:solidFill>
              </a:defRPr>
            </a:lvl5pPr>
            <a:lvl6pPr marL="2743200" lvl="5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>
                <a:solidFill>
                  <a:schemeClr val="dk2"/>
                </a:solidFill>
              </a:defRPr>
            </a:lvl6pPr>
            <a:lvl7pPr marL="3200400" lvl="6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  <a:defRPr sz="2000">
                <a:solidFill>
                  <a:schemeClr val="dk2"/>
                </a:solidFill>
              </a:defRPr>
            </a:lvl7pPr>
            <a:lvl8pPr marL="3657600" lvl="7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  <a:defRPr sz="2000">
                <a:solidFill>
                  <a:schemeClr val="dk2"/>
                </a:solidFill>
              </a:defRPr>
            </a:lvl8pPr>
            <a:lvl9pPr marL="4114800" lvl="8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128000" rIns="128000" bIns="128000" anchor="ctr" anchorCtr="0">
            <a:normAutofit/>
          </a:bodyPr>
          <a:lstStyle>
            <a:lvl1pPr lvl="0" algn="r">
              <a:buNone/>
              <a:defRPr sz="1500">
                <a:solidFill>
                  <a:schemeClr val="dk2"/>
                </a:solidFill>
              </a:defRPr>
            </a:lvl1pPr>
            <a:lvl2pPr lvl="1" algn="r">
              <a:buNone/>
              <a:defRPr sz="1500">
                <a:solidFill>
                  <a:schemeClr val="dk2"/>
                </a:solidFill>
              </a:defRPr>
            </a:lvl2pPr>
            <a:lvl3pPr lvl="2" algn="r">
              <a:buNone/>
              <a:defRPr sz="1500">
                <a:solidFill>
                  <a:schemeClr val="dk2"/>
                </a:solidFill>
              </a:defRPr>
            </a:lvl3pPr>
            <a:lvl4pPr lvl="3" algn="r">
              <a:buNone/>
              <a:defRPr sz="1500">
                <a:solidFill>
                  <a:schemeClr val="dk2"/>
                </a:solidFill>
              </a:defRPr>
            </a:lvl4pPr>
            <a:lvl5pPr lvl="4" algn="r">
              <a:buNone/>
              <a:defRPr sz="1500">
                <a:solidFill>
                  <a:schemeClr val="dk2"/>
                </a:solidFill>
              </a:defRPr>
            </a:lvl5pPr>
            <a:lvl6pPr lvl="5" algn="r">
              <a:buNone/>
              <a:defRPr sz="1500">
                <a:solidFill>
                  <a:schemeClr val="dk2"/>
                </a:solidFill>
              </a:defRPr>
            </a:lvl6pPr>
            <a:lvl7pPr lvl="6" algn="r">
              <a:buNone/>
              <a:defRPr sz="1500">
                <a:solidFill>
                  <a:schemeClr val="dk2"/>
                </a:solidFill>
              </a:defRPr>
            </a:lvl7pPr>
            <a:lvl8pPr lvl="7" algn="r">
              <a:buNone/>
              <a:defRPr sz="1500">
                <a:solidFill>
                  <a:schemeClr val="dk2"/>
                </a:solidFill>
              </a:defRPr>
            </a:lvl8pPr>
            <a:lvl9pPr lvl="8" algn="r">
              <a:buNone/>
              <a:defRPr sz="15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google/vit-base-patch16-224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huggingface.co/Helsinki-NLP/opus-mt-en-es" TargetMode="External"/><Relationship Id="rId4" Type="http://schemas.openxmlformats.org/officeDocument/2006/relationships/hyperlink" Target="https://huggingface.co/nlpconnect/vit-gpt2-image-captionin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runwayml/stable-diffusion-v1-5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huggingface.co/facebook/bart-large-cnn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spaces/stabilityai/stable-diffusion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huggingface.co/spaces/timbrooks/instruct-pix2pix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221600" y="9580000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7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platzi.com/ia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621033" y="907133"/>
            <a:ext cx="65460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🧠 Workbook de IA en el día a día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2"/>
          </p:nvPr>
        </p:nvSpPr>
        <p:spPr>
          <a:xfrm>
            <a:off x="621033" y="1293167"/>
            <a:ext cx="65460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 fontScale="77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700"/>
              </a:spcAft>
              <a:buNone/>
            </a:pPr>
            <a:r>
              <a:rPr lang="en"/>
              <a:t>Guía de retos y reflexiones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title" idx="4"/>
          </p:nvPr>
        </p:nvSpPr>
        <p:spPr>
          <a:xfrm>
            <a:off x="621033" y="40722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de Introducción a Inteligencia Artificial</a:t>
            </a:r>
            <a:endParaRPr/>
          </a:p>
        </p:txBody>
      </p:sp>
      <p:graphicFrame>
        <p:nvGraphicFramePr>
          <p:cNvPr id="39" name="Google Shape;39;p5"/>
          <p:cNvGraphicFramePr/>
          <p:nvPr>
            <p:extLst>
              <p:ext uri="{D42A27DB-BD31-4B8C-83A1-F6EECF244321}">
                <p14:modId xmlns:p14="http://schemas.microsoft.com/office/powerpoint/2010/main" val="2107697374"/>
              </p:ext>
            </p:extLst>
          </p:nvPr>
        </p:nvGraphicFramePr>
        <p:xfrm>
          <a:off x="388825" y="2160465"/>
          <a:ext cx="6778175" cy="6289625"/>
        </p:xfrm>
        <a:graphic>
          <a:graphicData uri="http://schemas.openxmlformats.org/drawingml/2006/table">
            <a:tbl>
              <a:tblPr>
                <a:noFill/>
                <a:tableStyleId>{8B8406EA-25E7-4332-97CF-D570CE46F17A}</a:tableStyleId>
              </a:tblPr>
              <a:tblGrid>
                <a:gridCol w="2003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5625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⚡Retos módulo 1 - Fundamentos de IA (Parte 1)</a:t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761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0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Clase/Tema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Reto por clase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Respuestas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31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¿Qué es inteligencia artificial?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IA en tu vida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Escribe 3 casos en los que creas que hay inteligencia artificial en tu entorno.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i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1- Google </a:t>
                      </a:r>
                      <a:r>
                        <a:rPr lang="es-MX" sz="1100" i="0" dirty="0" err="1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Maps</a:t>
                      </a:r>
                      <a:endParaRPr lang="es-MX" sz="1100" i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MX" sz="1100" i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i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2- </a:t>
                      </a:r>
                      <a:r>
                        <a:rPr lang="es-MX" sz="1100" i="0" dirty="0" err="1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Youtube</a:t>
                      </a:r>
                      <a:endParaRPr lang="es-MX" sz="1100" i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MX" sz="1100" i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i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3-Cortana</a:t>
                      </a:r>
                      <a:endParaRPr sz="1100" i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85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Inteligencia artificial en nuestro día a día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¿Para qué me sirve la IA?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Lista 4 casos en los que podrías aprovechar el uso de IA en tu vida y/o tu trabajo. </a:t>
                      </a:r>
                      <a:b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</a:br>
                      <a:b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</a:b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Una vez que los tengas busca una noticia o artículo en Google sobre la aplicación de IA en ese caso y comparte lo qué más te sea útil de lo que encontraste. Por ejemplo: ¿cómo utilizar IA para trabajar en línea?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i="1" dirty="0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31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¿Qué puede y qué no puede hacer IA?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Herramientas de IA en tu día a día</a:t>
                      </a:r>
                      <a:endParaRPr sz="1000"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Lista las herramientas que has usado que usen IA. </a:t>
                      </a: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Deja un ejemplo para cada caso: clasificación, predicción, entender y generación.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i="1" dirty="0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subTitle" idx="1"/>
          </p:nvPr>
        </p:nvSpPr>
        <p:spPr>
          <a:xfrm>
            <a:off x="1221600" y="9580000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7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platzi.com/ia</a:t>
            </a:r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621033" y="40722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de Introducción a Inteligencia Artificial</a:t>
            </a:r>
            <a:endParaRPr/>
          </a:p>
        </p:txBody>
      </p:sp>
      <p:graphicFrame>
        <p:nvGraphicFramePr>
          <p:cNvPr id="102" name="Google Shape;102;p14"/>
          <p:cNvGraphicFramePr/>
          <p:nvPr/>
        </p:nvGraphicFramePr>
        <p:xfrm>
          <a:off x="497100" y="1162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{8B8406EA-25E7-4332-97CF-D570CE46F17A}</a:tableStyleId>
              </a:tblPr>
              <a:tblGrid>
                <a:gridCol w="184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1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30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🤔 Reflexiones módulo 3 - Inteligencia artificial aplicada</a:t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761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8175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Reflexiona sobre las siguientes preguntas y escribe tus reflexiones debajo: 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i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¿Qué es lo más interesante que encontraste en las ramas de IA aplicada?</a:t>
                      </a:r>
                      <a:endParaRPr sz="1000" b="1" i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i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¿Cuál de estas ramas consideras que tendrá un impacto importante y positivo dentro de tu área profesional?</a:t>
                      </a:r>
                      <a:endParaRPr sz="1000" b="1" i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i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¿Consideras que entender este módulo te pareció sencillo o complejo?</a:t>
                      </a:r>
                      <a:endParaRPr sz="1000" b="1" i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5925">
                <a:tc rowSpan="2" gridSpan="3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i="1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Escribe aquí tus reflexiones.</a:t>
                      </a:r>
                      <a:endParaRPr sz="1100" i="1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5925">
                <a:tc gridSpan="3" v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>
            <a:spLocks noGrp="1"/>
          </p:cNvSpPr>
          <p:nvPr>
            <p:ph type="subTitle" idx="1"/>
          </p:nvPr>
        </p:nvSpPr>
        <p:spPr>
          <a:xfrm>
            <a:off x="1221600" y="9580000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7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platzi.com/ia</a:t>
            </a:r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621033" y="40722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de Introducción a Inteligencia Artificial</a:t>
            </a:r>
            <a:endParaRPr/>
          </a:p>
        </p:txBody>
      </p:sp>
      <p:graphicFrame>
        <p:nvGraphicFramePr>
          <p:cNvPr id="109" name="Google Shape;109;p15"/>
          <p:cNvGraphicFramePr/>
          <p:nvPr/>
        </p:nvGraphicFramePr>
        <p:xfrm>
          <a:off x="497113" y="922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{8B8406EA-25E7-4332-97CF-D570CE46F17A}</a:tableStyleId>
              </a:tblPr>
              <a:tblGrid>
                <a:gridCol w="18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7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710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⚡Retos módulo 4 - Resolución de problemas con IA</a:t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761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4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Clase/Tema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Reto por clase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Respuestas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9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Regresión lineal simple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Relaciones con regresiones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Piensa en dos ejemplos en tu vida cotidiana donde una variable afecte a otra (es decir hay una correlación entre ellas).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i="1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Escribe aquí tus respuestas.</a:t>
                      </a:r>
                      <a:endParaRPr sz="1100" i="1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69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Árboles de decisión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Toma de decisiones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Piensa en dos preguntas que podrías resolver con un árbol de decisión.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Dibuja los árboles y sigue el proceso hasta llegar al nodo de decisión del árbol. 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i="1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Escribe aquí tus respuestas.</a:t>
                      </a:r>
                      <a:endParaRPr sz="1100" i="1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subTitle" idx="1"/>
          </p:nvPr>
        </p:nvSpPr>
        <p:spPr>
          <a:xfrm>
            <a:off x="1221600" y="9580000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7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platzi.com/ia</a:t>
            </a:r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621033" y="40722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de Introducción a Inteligencia Artificial</a:t>
            </a:r>
            <a:endParaRPr/>
          </a:p>
        </p:txBody>
      </p:sp>
      <p:graphicFrame>
        <p:nvGraphicFramePr>
          <p:cNvPr id="116" name="Google Shape;116;p16"/>
          <p:cNvGraphicFramePr/>
          <p:nvPr/>
        </p:nvGraphicFramePr>
        <p:xfrm>
          <a:off x="497113" y="8741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{8B8406EA-25E7-4332-97CF-D570CE46F17A}</a:tableStyleId>
              </a:tblPr>
              <a:tblGrid>
                <a:gridCol w="1288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7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1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4625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✍🏽 Actividad: Hugging Face 101: modelos (Parte 1)</a:t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761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595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 generales: </a:t>
                      </a:r>
                      <a:b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</a:br>
                      <a:b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</a:br>
                      <a:r>
                        <a:rPr lang="en" sz="10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 Utiliza los modelos de Hugging Face que encuentras en los enlaces y realiza la actividad indicada para cada uno.</a:t>
                      </a:r>
                      <a:endParaRPr sz="10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 Pública qué obtienes en la caja de respuestas.</a:t>
                      </a:r>
                      <a:endParaRPr sz="10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93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Clasificación de imágenes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Ve a Google y descarga una imagen de tu comida favorita.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Sube la imagen en la interfaz del modelo para que detecte qué hay en la imagen.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Deja en los resultados la imagen y comenta con qué precisión detectó la comida. ¿Lo hizo con un porcentaje algo o ni siquiera pudo identificarla correctamente? 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Nota:</a:t>
                      </a: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recuerda que la IA no es perfecta y no puede trabajar con cosas que nunca ha visto.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Modelo en Hugging Face:</a:t>
                      </a:r>
                      <a:endParaRPr sz="1000"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 u="sng">
                          <a:solidFill>
                            <a:srgbClr val="38761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https://huggingface.co/google/vit-base-patch16-224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000" b="1">
                        <a:solidFill>
                          <a:srgbClr val="38761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b="1">
                        <a:solidFill>
                          <a:srgbClr val="38761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Resultados</a:t>
                      </a:r>
                      <a:endParaRPr sz="1000"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i="1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Deja aquí tus resultados.</a:t>
                      </a: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93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Descripción de imágenes y traducción de textos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 a Google y descarga una imagen de un paisaje que te guste.</a:t>
                      </a: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Sube la imagen en la interfaz del modelo (1) de descripción de imágenes.</a:t>
                      </a: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Copia el texto resultado y pégalo en la interfaz del modelo (2) de traducción de texto.</a:t>
                      </a: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Deja en los resultados la imagen y texto final y comenta qué tan acertada es la transcripción en español respecto a la imagen original.</a:t>
                      </a: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Modelos en Hugging Face:</a:t>
                      </a:r>
                      <a:endParaRPr sz="1000"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8761D"/>
                        </a:buClr>
                        <a:buSzPts val="1000"/>
                        <a:buFont typeface="Roboto"/>
                        <a:buAutoNum type="arabicParenBoth"/>
                      </a:pPr>
                      <a:r>
                        <a:rPr lang="en" sz="1000" b="1" u="sng">
                          <a:solidFill>
                            <a:srgbClr val="38761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https://huggingface.co/nlpconnect/vit-gpt2-image-captioning</a:t>
                      </a:r>
                      <a:endParaRPr sz="1000" b="1" u="sng">
                        <a:solidFill>
                          <a:srgbClr val="38761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8761D"/>
                        </a:buClr>
                        <a:buSzPts val="1000"/>
                        <a:buFont typeface="Roboto"/>
                        <a:buAutoNum type="arabicParenBoth"/>
                      </a:pPr>
                      <a:r>
                        <a:rPr lang="en" sz="1000" b="1" u="sng">
                          <a:solidFill>
                            <a:srgbClr val="38761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https://huggingface.co/Helsinki-NLP/opus-mt-en-es</a:t>
                      </a:r>
                      <a:r>
                        <a:rPr lang="en" sz="1000" b="1" u="sng">
                          <a:solidFill>
                            <a:srgbClr val="38761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</a:t>
                      </a:r>
                      <a:endParaRPr sz="1000" b="1" u="sng">
                        <a:solidFill>
                          <a:srgbClr val="38761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b="1" u="sng">
                        <a:solidFill>
                          <a:srgbClr val="38761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Resultados</a:t>
                      </a:r>
                      <a:endParaRPr sz="1000"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i="1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Deja aquí tus resultados.</a:t>
                      </a:r>
                      <a:endParaRPr sz="1000"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subTitle" idx="1"/>
          </p:nvPr>
        </p:nvSpPr>
        <p:spPr>
          <a:xfrm>
            <a:off x="1221600" y="9580000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7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platzi.com/ia</a:t>
            </a:r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621033" y="40722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de Introducción a Inteligencia Artificial</a:t>
            </a:r>
            <a:endParaRPr/>
          </a:p>
        </p:txBody>
      </p:sp>
      <p:graphicFrame>
        <p:nvGraphicFramePr>
          <p:cNvPr id="123" name="Google Shape;123;p17"/>
          <p:cNvGraphicFramePr/>
          <p:nvPr/>
        </p:nvGraphicFramePr>
        <p:xfrm>
          <a:off x="497113" y="8741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{8B8406EA-25E7-4332-97CF-D570CE46F17A}</a:tableStyleId>
              </a:tblPr>
              <a:tblGrid>
                <a:gridCol w="135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1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1025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✍🏽 Actividad: Hugging Face 101: modelos (Parte 2)</a:t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761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5925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 generales: </a:t>
                      </a:r>
                      <a:b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</a:br>
                      <a:b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</a:br>
                      <a:r>
                        <a:rPr lang="en" sz="10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 Utiliza los modelos de Hugging Face que encuentras en los enlaces y realiza la actividad indicada para cada uno.</a:t>
                      </a:r>
                      <a:endParaRPr sz="10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 Pública qué obtienes en la caja de respuestas.</a:t>
                      </a:r>
                      <a:endParaRPr sz="10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41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Texto-a-imagen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Ve a la interfaz del modelo y escribe un texto para generar una imagen que necesites para tu trabajo o para alguna tarea.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Comparte la imagen en los resultados.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Nota:</a:t>
                      </a: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recuerda que la IA no es perfecta y los modelos de difusión necesitan mucha precisión en el prompt para generar lo más acertado posible.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Modelo en Hugging Face:</a:t>
                      </a:r>
                      <a:endParaRPr sz="1000"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 u="sng">
                          <a:solidFill>
                            <a:srgbClr val="38761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https://huggingface.co/runwayml/stable-diffusion-v1-5</a:t>
                      </a:r>
                      <a:r>
                        <a:rPr lang="en" sz="1000" b="1" u="sng">
                          <a:solidFill>
                            <a:srgbClr val="38761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000" b="1" u="sng">
                        <a:solidFill>
                          <a:srgbClr val="38761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b="1" u="sng">
                        <a:solidFill>
                          <a:srgbClr val="38761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Resultados</a:t>
                      </a:r>
                      <a:endParaRPr sz="1000"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i="1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Deja aquí tus resultados.</a:t>
                      </a: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41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Sumarización de texto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Busca un párrafo largo de un texto que te parezca interesante y pégalo en la interfaz del modelo y ejecutalo.</a:t>
                      </a: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Deja en los resultados el texto original y el texto resumido.</a:t>
                      </a: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Comenta si el resumen te parece acertado y útil para entender las generalidades del texto original.</a:t>
                      </a: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Modelo en Hugging Face:</a:t>
                      </a:r>
                      <a:endParaRPr sz="1000"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>
                          <a:solidFill>
                            <a:srgbClr val="38761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https://huggingface.co/facebook/bart-large-cnn</a:t>
                      </a:r>
                      <a:r>
                        <a:rPr lang="en" sz="1000" b="1" u="sng">
                          <a:solidFill>
                            <a:srgbClr val="38761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000" b="1" u="sng">
                        <a:solidFill>
                          <a:srgbClr val="38761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Resultados</a:t>
                      </a:r>
                      <a:endParaRPr sz="1000"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i="1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Deja aquí tus resultados.</a:t>
                      </a:r>
                      <a:endParaRPr sz="1000"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subTitle" idx="1"/>
          </p:nvPr>
        </p:nvSpPr>
        <p:spPr>
          <a:xfrm>
            <a:off x="1221600" y="9580000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7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platzi.com/ia</a:t>
            </a:r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621033" y="40722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de Introducción a Inteligencia Artificial</a:t>
            </a:r>
            <a:endParaRPr/>
          </a:p>
        </p:txBody>
      </p:sp>
      <p:graphicFrame>
        <p:nvGraphicFramePr>
          <p:cNvPr id="130" name="Google Shape;130;p18"/>
          <p:cNvGraphicFramePr/>
          <p:nvPr/>
        </p:nvGraphicFramePr>
        <p:xfrm>
          <a:off x="497113" y="8741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{8B8406EA-25E7-4332-97CF-D570CE46F17A}</a:tableStyleId>
              </a:tblPr>
              <a:tblGrid>
                <a:gridCol w="133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1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4625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✍🏽 Actividad: Hugging Face 101: Spaces</a:t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761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595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 generales: </a:t>
                      </a:r>
                      <a:b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</a:br>
                      <a:b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</a:br>
                      <a:r>
                        <a:rPr lang="en" sz="10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 Utiliza los Spaces de Hugging Face que encuentras en los enlaces y realiza la actividad indicada para cada uno.</a:t>
                      </a:r>
                      <a:endParaRPr sz="10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 Pública qué obtienes en la caja de respuestas.</a:t>
                      </a:r>
                      <a:endParaRPr sz="10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93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Texto-a-imagen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Ve a la interfaz del Space y deja un prompt para generar una imagen de tu animal favorito.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Deja la imagen en los resultados.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Vuelve a generar a tu animal favorito. En esta ocasión utiliza la sección de </a:t>
                      </a:r>
                      <a:r>
                        <a:rPr lang="en" sz="1000" b="1" i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negative prompt</a:t>
                      </a: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e indica qué detalles, características o colores NO quieres que aparezca.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Deja esta segunda imagen en los resultados.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Space en Hugging Face:</a:t>
                      </a:r>
                      <a:endParaRPr sz="1000"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 u="sng">
                          <a:solidFill>
                            <a:srgbClr val="38761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https://huggingface.co/spaces/stabilityai/stable-diffusion</a:t>
                      </a:r>
                      <a:r>
                        <a:rPr lang="en" sz="1000" b="1" u="sng">
                          <a:solidFill>
                            <a:srgbClr val="38761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000" b="1">
                        <a:solidFill>
                          <a:srgbClr val="38761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Resultados</a:t>
                      </a:r>
                      <a:endParaRPr sz="1000"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i="1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Deja aquí tus resultados.</a:t>
                      </a: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93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Edición de imágenes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 a la interfaz del Space y sube una fotografía tuya o de alguna persona famosa.</a:t>
                      </a: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Escribe un prompt para modificar el color o tonalidad de la imagen original.</a:t>
                      </a: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Deja tu imagen en los resultados.</a:t>
                      </a: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Space en Hugging Face:</a:t>
                      </a:r>
                      <a:endParaRPr sz="1000"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>
                          <a:solidFill>
                            <a:srgbClr val="38761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https://huggingface.co/spaces/timbrooks/instruct-pix2pix</a:t>
                      </a:r>
                      <a:r>
                        <a:rPr lang="en" sz="1000" b="1" u="sng">
                          <a:solidFill>
                            <a:srgbClr val="38761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000" b="1" u="sng">
                        <a:solidFill>
                          <a:srgbClr val="38761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Resultados</a:t>
                      </a:r>
                      <a:endParaRPr sz="1000"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i="1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Deja aquí tus resultados.</a:t>
                      </a:r>
                      <a:endParaRPr sz="1000"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subTitle" idx="1"/>
          </p:nvPr>
        </p:nvSpPr>
        <p:spPr>
          <a:xfrm>
            <a:off x="1221600" y="9580000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7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platzi.com/ia</a:t>
            </a:r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621033" y="40722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de Introducción a Inteligencia Artificial</a:t>
            </a:r>
            <a:endParaRPr/>
          </a:p>
        </p:txBody>
      </p:sp>
      <p:graphicFrame>
        <p:nvGraphicFramePr>
          <p:cNvPr id="137" name="Google Shape;137;p19"/>
          <p:cNvGraphicFramePr/>
          <p:nvPr/>
        </p:nvGraphicFramePr>
        <p:xfrm>
          <a:off x="497100" y="1162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{8B8406EA-25E7-4332-97CF-D570CE46F17A}</a:tableStyleId>
              </a:tblPr>
              <a:tblGrid>
                <a:gridCol w="184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1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30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🤔 Reflexiones módulo 4 - Resolución de problemas con IA</a:t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761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8175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Reflexiona sobre las siguientes preguntas y escribe tus reflexiones debajo: 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i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¿Para qué problemas crees que puedas utilizar las herramientas de IA que has conocido hasta este punto del curso?</a:t>
                      </a:r>
                      <a:endParaRPr sz="1000" b="1" i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i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¿Consideras que usar estas herramientas puede ser útil para agilizar ciertas tareas?</a:t>
                      </a:r>
                      <a:endParaRPr sz="1000" b="1" i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5925">
                <a:tc rowSpan="2" gridSpan="3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i="1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Escribe aquí tus reflexiones.</a:t>
                      </a:r>
                      <a:endParaRPr sz="1100" i="1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5925">
                <a:tc gridSpan="3" v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subTitle" idx="1"/>
          </p:nvPr>
        </p:nvSpPr>
        <p:spPr>
          <a:xfrm>
            <a:off x="1221600" y="9580000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7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platzi.com/ia</a:t>
            </a:r>
            <a:endParaRPr/>
          </a:p>
        </p:txBody>
      </p:sp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621033" y="40722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de Introducción a Inteligencia Artificial</a:t>
            </a:r>
            <a:endParaRPr/>
          </a:p>
        </p:txBody>
      </p:sp>
      <p:graphicFrame>
        <p:nvGraphicFramePr>
          <p:cNvPr id="144" name="Google Shape;144;p20"/>
          <p:cNvGraphicFramePr/>
          <p:nvPr/>
        </p:nvGraphicFramePr>
        <p:xfrm>
          <a:off x="497100" y="1162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{8B8406EA-25E7-4332-97CF-D570CE46F17A}</a:tableStyleId>
              </a:tblPr>
              <a:tblGrid>
                <a:gridCol w="184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1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30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🤔 Reflexiones módulo 5: Matemáticas para IA</a:t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761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8175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Reflexiona sobre las siguientes preguntas y escribe tus reflexiones debajo: 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i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¿Cómo es tu percepción de las matemáticas ahora que conoces su aplicación en IA?</a:t>
                      </a:r>
                      <a:endParaRPr sz="1000" b="1" i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i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¿Cómo considerás que sería tu proceso de aprendizaje de las matemáticas necesarias para IA? ¿Emocionante, fácil, retador, interesante?</a:t>
                      </a:r>
                      <a:endParaRPr sz="1000" b="1" i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5925">
                <a:tc rowSpan="2" gridSpan="3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i="1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Escribe aquí tus reflexiones.</a:t>
                      </a:r>
                      <a:endParaRPr sz="1100" i="1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5925">
                <a:tc gridSpan="3" v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>
            <a:spLocks noGrp="1"/>
          </p:cNvSpPr>
          <p:nvPr>
            <p:ph type="subTitle" idx="1"/>
          </p:nvPr>
        </p:nvSpPr>
        <p:spPr>
          <a:xfrm>
            <a:off x="1221600" y="9580000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7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platzi.com/ia</a:t>
            </a: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621033" y="40722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de Introducción a Inteligencia Artificial</a:t>
            </a:r>
            <a:endParaRPr/>
          </a:p>
        </p:txBody>
      </p:sp>
      <p:graphicFrame>
        <p:nvGraphicFramePr>
          <p:cNvPr id="151" name="Google Shape;151;p21"/>
          <p:cNvGraphicFramePr/>
          <p:nvPr/>
        </p:nvGraphicFramePr>
        <p:xfrm>
          <a:off x="497113" y="9041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{8B8406EA-25E7-4332-97CF-D570CE46F17A}</a:tableStyleId>
              </a:tblPr>
              <a:tblGrid>
                <a:gridCol w="18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7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7625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⚡Retos módulo 6 - Ética y uso de datos en IA</a:t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761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89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Clase/Tema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Reto por clase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Respuestas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76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Ética en inteligencia artificial: contexto y definiciones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Términos y condiciones éticas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Consulta los términos y condiciones, en su apartado de seguridad y privacidad, de tu aplicación favorita o la que más utilices. 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Comparte si consideras que son apropiados o suficientes en términos éticos.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i="1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Escribe aquí tus respuestas.</a:t>
                      </a:r>
                      <a:endParaRPr sz="1100" i="1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76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Dilemas éticos en inteligencia artificial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Redes sociales éticas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Piensa en una red social que utilices. Escribe qué dilemas éticos podría estar generando.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i="1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Escribe aquí tus respuestas.</a:t>
                      </a:r>
                      <a:endParaRPr sz="1100" i="1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76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Data4Good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Apps Data4Good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Piensa en una app que uses o te guste mucho y que consideres es referente en Data4Good. Comparte el porqué.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i="1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Escribe aquí tus respuestas.</a:t>
                      </a:r>
                      <a:endParaRPr sz="1100" i="1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>
            <a:spLocks noGrp="1"/>
          </p:cNvSpPr>
          <p:nvPr>
            <p:ph type="subTitle" idx="1"/>
          </p:nvPr>
        </p:nvSpPr>
        <p:spPr>
          <a:xfrm>
            <a:off x="1221600" y="9580000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7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platzi.com/ia</a:t>
            </a:r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title"/>
          </p:nvPr>
        </p:nvSpPr>
        <p:spPr>
          <a:xfrm>
            <a:off x="621033" y="40722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de Introducción a Inteligencia Artificial</a:t>
            </a:r>
            <a:endParaRPr/>
          </a:p>
        </p:txBody>
      </p:sp>
      <p:graphicFrame>
        <p:nvGraphicFramePr>
          <p:cNvPr id="158" name="Google Shape;158;p22"/>
          <p:cNvGraphicFramePr/>
          <p:nvPr/>
        </p:nvGraphicFramePr>
        <p:xfrm>
          <a:off x="497100" y="1162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{8B8406EA-25E7-4332-97CF-D570CE46F17A}</a:tableStyleId>
              </a:tblPr>
              <a:tblGrid>
                <a:gridCol w="184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1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30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🤔 Reflexiones módulo 6 - Ética y uso de datos en IA</a:t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761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8175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Reflexiona sobre las siguientes preguntas y escribe tus reflexiones debajo: 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i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¿Qué consideras que debe cuidarse en el ámbito ético cuando utilizas una app que solicita  datos personales o que trabaja con IA?</a:t>
                      </a:r>
                      <a:endParaRPr sz="1000" b="1" i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i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¿Antes de ver las clases de este módulo habías considerado el ámbito ético en torno a la IA? ¿Cómo lo habías considerado?</a:t>
                      </a:r>
                      <a:endParaRPr sz="1000" b="1" i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5925">
                <a:tc rowSpan="2" gridSpan="3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i="1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Escribe aquí tus reflexiones.</a:t>
                      </a:r>
                      <a:endParaRPr sz="1100" i="1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5925">
                <a:tc gridSpan="3" v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>
            <a:spLocks noGrp="1"/>
          </p:cNvSpPr>
          <p:nvPr>
            <p:ph type="subTitle" idx="1"/>
          </p:nvPr>
        </p:nvSpPr>
        <p:spPr>
          <a:xfrm>
            <a:off x="1221600" y="9580000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7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platzi.com/ia</a:t>
            </a:r>
            <a:endParaRPr/>
          </a:p>
        </p:txBody>
      </p:sp>
      <p:sp>
        <p:nvSpPr>
          <p:cNvPr id="164" name="Google Shape;164;p23"/>
          <p:cNvSpPr txBox="1">
            <a:spLocks noGrp="1"/>
          </p:cNvSpPr>
          <p:nvPr>
            <p:ph type="body" idx="2"/>
          </p:nvPr>
        </p:nvSpPr>
        <p:spPr>
          <a:xfrm>
            <a:off x="613200" y="926425"/>
            <a:ext cx="6546000" cy="5118000"/>
          </a:xfrm>
          <a:prstGeom prst="rect">
            <a:avLst/>
          </a:prstGeom>
          <a:ln w="3810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8000" tIns="128000" rIns="128000" bIns="128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ctr" rtl="0">
              <a:spcBef>
                <a:spcPts val="1700"/>
              </a:spcBef>
              <a:spcAft>
                <a:spcPts val="0"/>
              </a:spcAft>
              <a:buNone/>
            </a:pPr>
            <a:r>
              <a:rPr lang="en" sz="2200"/>
              <a:t>🏆</a:t>
            </a:r>
            <a:r>
              <a:rPr lang="en" sz="2200" b="1"/>
              <a:t> ¡Felicidades! </a:t>
            </a:r>
            <a:endParaRPr sz="2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Has completado este </a:t>
            </a:r>
            <a:r>
              <a:rPr lang="en" sz="1700" b="1"/>
              <a:t>Workbook de IA en el día a día</a:t>
            </a:r>
            <a:r>
              <a:rPr lang="en" sz="1700"/>
              <a:t>.</a:t>
            </a:r>
            <a:endParaRPr sz="17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En Platzi tenemos gran emoción de que hayas llegado hasta aquí. Has dado un gran paso conociendo las posibilidades de la IA. </a:t>
            </a:r>
            <a:endParaRPr sz="1700"/>
          </a:p>
          <a:p>
            <a:pPr marL="0" lvl="0" indent="0" algn="ctr" rtl="0">
              <a:spcBef>
                <a:spcPts val="1700"/>
              </a:spcBef>
              <a:spcAft>
                <a:spcPts val="0"/>
              </a:spcAft>
              <a:buNone/>
            </a:pPr>
            <a:r>
              <a:rPr lang="en" sz="1700"/>
              <a:t>Sin duda tener este conocimiento te llevará a impulsar tu carrera, ya sea que quieras trabajar como profesional en IA o utilizar sus herramientas en tu área profesional.</a:t>
            </a:r>
            <a:endParaRPr sz="1700"/>
          </a:p>
          <a:p>
            <a:pPr marL="0" lvl="0" indent="0" algn="ctr" rtl="0">
              <a:spcBef>
                <a:spcPts val="170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ctr" rtl="0">
              <a:spcBef>
                <a:spcPts val="1700"/>
              </a:spcBef>
              <a:spcAft>
                <a:spcPts val="1700"/>
              </a:spcAft>
              <a:buNone/>
            </a:pPr>
            <a:r>
              <a:rPr lang="en" sz="1800" b="1"/>
              <a:t>¡Nunca pares de aprender! 💚🧠</a:t>
            </a:r>
            <a:endParaRPr sz="1800"/>
          </a:p>
        </p:txBody>
      </p:sp>
      <p:sp>
        <p:nvSpPr>
          <p:cNvPr id="165" name="Google Shape;165;p23"/>
          <p:cNvSpPr txBox="1">
            <a:spLocks noGrp="1"/>
          </p:cNvSpPr>
          <p:nvPr>
            <p:ph type="title"/>
          </p:nvPr>
        </p:nvSpPr>
        <p:spPr>
          <a:xfrm>
            <a:off x="621033" y="40722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"/>
              <a:t>Curso de Introducción a Inteligencia Artificial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subTitle" idx="1"/>
          </p:nvPr>
        </p:nvSpPr>
        <p:spPr>
          <a:xfrm>
            <a:off x="1221600" y="9580000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7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platzi.com/ia</a:t>
            </a:r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621033" y="40722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de Introducción a Inteligencia Artificial</a:t>
            </a:r>
            <a:endParaRPr/>
          </a:p>
        </p:txBody>
      </p:sp>
      <p:graphicFrame>
        <p:nvGraphicFramePr>
          <p:cNvPr id="46" name="Google Shape;46;p6"/>
          <p:cNvGraphicFramePr/>
          <p:nvPr/>
        </p:nvGraphicFramePr>
        <p:xfrm>
          <a:off x="497100" y="1162050"/>
          <a:ext cx="6778175" cy="7517900"/>
        </p:xfrm>
        <a:graphic>
          <a:graphicData uri="http://schemas.openxmlformats.org/drawingml/2006/table">
            <a:tbl>
              <a:tblPr>
                <a:noFill/>
                <a:tableStyleId>{8B8406EA-25E7-4332-97CF-D570CE46F17A}</a:tableStyleId>
              </a:tblPr>
              <a:tblGrid>
                <a:gridCol w="148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7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1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30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✍🏽 Actividad de clase: Conceptos y aplicaciones de IA</a:t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761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5825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 </a:t>
                      </a:r>
                      <a:b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</a:br>
                      <a:b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</a:br>
                      <a:r>
                        <a:rPr lang="en" sz="10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 Escribe qué entiendes por inteligencia artificial, machine learning y deep learning.</a:t>
                      </a:r>
                      <a:endParaRPr sz="10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 Busca imágenes en Google de cada término y pégalas en la casilla correspondiente.</a:t>
                      </a:r>
                      <a:endParaRPr sz="10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5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Inteligencia artificial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¿Qué significa?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i="1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Escribe aquí tus respuestas.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Imagen</a:t>
                      </a:r>
                      <a:endParaRPr sz="1000"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i="1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Deja aquí tus resultados.</a:t>
                      </a:r>
                      <a:endParaRPr sz="1000"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5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Machine learning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¿Qué significa?</a:t>
                      </a:r>
                      <a:endParaRPr sz="1000"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i="1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Escribe aquí tus respuestas.</a:t>
                      </a:r>
                      <a:endParaRPr sz="1000"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Imagen</a:t>
                      </a:r>
                      <a:endParaRPr sz="1000"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i="1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Deja aquí tus resultados.</a:t>
                      </a:r>
                      <a:endParaRPr sz="1000"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5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Deep learning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¿Qué significa?</a:t>
                      </a:r>
                      <a:endParaRPr sz="1000"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i="1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Escribe aquí tus respuestas.</a:t>
                      </a:r>
                      <a:endParaRPr sz="1000"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Imagen</a:t>
                      </a:r>
                      <a:endParaRPr sz="1000"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i="1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Deja aquí tus resultados.</a:t>
                      </a:r>
                      <a:endParaRPr sz="1000"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subTitle" idx="1"/>
          </p:nvPr>
        </p:nvSpPr>
        <p:spPr>
          <a:xfrm>
            <a:off x="1221600" y="9580000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7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platzi.com/ia</a:t>
            </a:r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621033" y="40722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de Introducción a Inteligencia Artificial</a:t>
            </a:r>
            <a:endParaRPr/>
          </a:p>
        </p:txBody>
      </p:sp>
      <p:graphicFrame>
        <p:nvGraphicFramePr>
          <p:cNvPr id="53" name="Google Shape;53;p7"/>
          <p:cNvGraphicFramePr/>
          <p:nvPr/>
        </p:nvGraphicFramePr>
        <p:xfrm>
          <a:off x="497113" y="922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{8B8406EA-25E7-4332-97CF-D570CE46F17A}</a:tableStyleId>
              </a:tblPr>
              <a:tblGrid>
                <a:gridCol w="216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3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9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0175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⚡Retos módulo 1 - Fundamentos de IA (Parte 2)</a:t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761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Clase/Tema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Reto por clase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Respuestas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1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Conceptos y aplicaciones de IA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La realidad de la IA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Evalúa los conceptos que escribiste en la actividad de la clase contra los que realmente son.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Comenta qué tan diferente fue de los conceptos reales.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i="1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Escribe aquí tus respuestas.</a:t>
                      </a:r>
                      <a:endParaRPr sz="1100" i="1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1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¿Cómo funciona el machine learning?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Usos de machine learning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Busca un problema de tu trabajo o vida diaria que creas puede resolverse con machine learning.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i="1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Escribe aquí tus respuestas.</a:t>
                      </a:r>
                      <a:endParaRPr sz="1100" i="1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1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Casos de éxito y áreas de oportunidad con IA en la industria y empresas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Mejoras con IA</a:t>
                      </a:r>
                      <a:endParaRPr sz="1000"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Escribe un caso donde</a:t>
                      </a: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a) Se pueda mejorar la IA para un uso más positivo.</a:t>
                      </a: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b) O un caso donde la IA pueda mejorar la vida cotidiana.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i="1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Escribe aquí tus respuestas.</a:t>
                      </a:r>
                      <a:endParaRPr sz="1100" i="1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subTitle" idx="1"/>
          </p:nvPr>
        </p:nvSpPr>
        <p:spPr>
          <a:xfrm>
            <a:off x="1221600" y="9580000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7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platzi.com/ia</a:t>
            </a:r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621033" y="40722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de Introducción a Inteligencia Artificial</a:t>
            </a:r>
            <a:endParaRPr/>
          </a:p>
        </p:txBody>
      </p:sp>
      <p:graphicFrame>
        <p:nvGraphicFramePr>
          <p:cNvPr id="60" name="Google Shape;60;p8"/>
          <p:cNvGraphicFramePr/>
          <p:nvPr/>
        </p:nvGraphicFramePr>
        <p:xfrm>
          <a:off x="497100" y="1162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{8B8406EA-25E7-4332-97CF-D570CE46F17A}</a:tableStyleId>
              </a:tblPr>
              <a:tblGrid>
                <a:gridCol w="184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1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30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🤔 Reflexiones módulo 1 - Fundamentos de IA </a:t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761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8175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Reflexiona sobre las siguientes preguntas y escribe tus reflexiones debajo: 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i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¿Cómo impacta de manera positiva la inteligencia artificial a tu entorno?</a:t>
                      </a:r>
                      <a:endParaRPr sz="1000" b="1" i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i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¿Ves un potencial uso de IA en tu vida?</a:t>
                      </a:r>
                      <a:endParaRPr sz="1000" b="1" i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i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¿Qué más te gustaría o necesitas aprender de IA?</a:t>
                      </a:r>
                      <a:endParaRPr sz="1000" b="1" i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5925">
                <a:tc rowSpan="2" gridSpan="3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i="1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Escribe aquí tus reflexiones.</a:t>
                      </a:r>
                      <a:endParaRPr sz="1100" i="1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5925">
                <a:tc gridSpan="3" v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>
            <a:spLocks noGrp="1"/>
          </p:cNvSpPr>
          <p:nvPr>
            <p:ph type="subTitle" idx="1"/>
          </p:nvPr>
        </p:nvSpPr>
        <p:spPr>
          <a:xfrm>
            <a:off x="1221600" y="9580000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7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platzi.com/ia</a:t>
            </a:r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621033" y="40722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de Introducción a Inteligencia Artificial</a:t>
            </a:r>
            <a:endParaRPr/>
          </a:p>
        </p:txBody>
      </p:sp>
      <p:graphicFrame>
        <p:nvGraphicFramePr>
          <p:cNvPr id="67" name="Google Shape;67;p9"/>
          <p:cNvGraphicFramePr/>
          <p:nvPr/>
        </p:nvGraphicFramePr>
        <p:xfrm>
          <a:off x="497113" y="922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{8B8406EA-25E7-4332-97CF-D570CE46F17A}</a:tableStyleId>
              </a:tblPr>
              <a:tblGrid>
                <a:gridCol w="266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710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⚡Retos módulo 2 - Deep learning: IA a profundidad</a:t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761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4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Clase/Tema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Reto por clase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Respuestas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9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¿Cuándo utilizar y cuándo NO deep learning?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¿Deep learning en lugar de machine learning?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 tu respuesta del reto de la clase </a:t>
                      </a:r>
                      <a:r>
                        <a:rPr lang="en" sz="1000" b="1" i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¿Cómo funciona el machine learning?</a:t>
                      </a: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¿crees que en ese problema sería mejor utilizar deep learning?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i="1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Escribe aquí tus respuestas.</a:t>
                      </a:r>
                      <a:endParaRPr sz="1100" i="1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subTitle" idx="1"/>
          </p:nvPr>
        </p:nvSpPr>
        <p:spPr>
          <a:xfrm>
            <a:off x="1221600" y="9580000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7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platzi.com/ia</a:t>
            </a:r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title"/>
          </p:nvPr>
        </p:nvSpPr>
        <p:spPr>
          <a:xfrm>
            <a:off x="621033" y="40722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de Introducción a Inteligencia Artificial</a:t>
            </a:r>
            <a:endParaRPr/>
          </a:p>
        </p:txBody>
      </p:sp>
      <p:graphicFrame>
        <p:nvGraphicFramePr>
          <p:cNvPr id="74" name="Google Shape;74;p10"/>
          <p:cNvGraphicFramePr/>
          <p:nvPr/>
        </p:nvGraphicFramePr>
        <p:xfrm>
          <a:off x="497100" y="1162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{8B8406EA-25E7-4332-97CF-D570CE46F17A}</a:tableStyleId>
              </a:tblPr>
              <a:tblGrid>
                <a:gridCol w="184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1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30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🤔 Reflexiones módulo 2 - Deep learning: IA a profundidad</a:t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761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8175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Reflexiona sobre las siguientes preguntas y escribe tus reflexiones debajo: 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i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¿Qué tan impactante es la diferencia entre machine learning y deep learning?</a:t>
                      </a:r>
                      <a:endParaRPr sz="1000" b="1" i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i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¿Consideras que en tu día a día hay presencia de tecnologías que usan deep learning por debajo sin darte cuenta?</a:t>
                      </a:r>
                      <a:endParaRPr sz="1000" b="1" i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i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¿Qué más te gustaría o necesitas aprender de deep learning?</a:t>
                      </a:r>
                      <a:endParaRPr sz="1000" b="1" i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5925">
                <a:tc rowSpan="2" gridSpan="3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i="1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Escribe aquí tus reflexiones.</a:t>
                      </a:r>
                      <a:endParaRPr sz="1100" i="1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5925">
                <a:tc gridSpan="3" v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>
            <a:spLocks noGrp="1"/>
          </p:cNvSpPr>
          <p:nvPr>
            <p:ph type="subTitle" idx="1"/>
          </p:nvPr>
        </p:nvSpPr>
        <p:spPr>
          <a:xfrm>
            <a:off x="1221600" y="9580000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7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platzi.com/ia</a:t>
            </a:r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title"/>
          </p:nvPr>
        </p:nvSpPr>
        <p:spPr>
          <a:xfrm>
            <a:off x="621033" y="40722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de Introducción a Inteligencia Artificial</a:t>
            </a:r>
            <a:endParaRPr/>
          </a:p>
        </p:txBody>
      </p:sp>
      <p:graphicFrame>
        <p:nvGraphicFramePr>
          <p:cNvPr id="81" name="Google Shape;81;p11"/>
          <p:cNvGraphicFramePr/>
          <p:nvPr/>
        </p:nvGraphicFramePr>
        <p:xfrm>
          <a:off x="497113" y="922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{8B8406EA-25E7-4332-97CF-D570CE46F17A}</a:tableStyleId>
              </a:tblPr>
              <a:tblGrid>
                <a:gridCol w="266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710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⚡Retos módulo 3 - Inteligencia artificial aplicada (Parte 1)</a:t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761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4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Clase/Tema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Reto por clase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Respuestas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9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Procesamiento de lenguaje natural: PLN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Tareas de PLN en tus apps favoritas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Escoge tres apps (móviles, de computador o en la web) que cumplan alguna de las tareas posibles del PLN. 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Analiza qué tan bien resuelven la tarea la app y anota tus conclusiones.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i="1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Escribe aquí tus respuestas.</a:t>
                      </a:r>
                      <a:endParaRPr sz="1100" i="1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 txBox="1">
            <a:spLocks noGrp="1"/>
          </p:cNvSpPr>
          <p:nvPr>
            <p:ph type="subTitle" idx="1"/>
          </p:nvPr>
        </p:nvSpPr>
        <p:spPr>
          <a:xfrm>
            <a:off x="1221600" y="9580000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7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platzi.com/ia</a:t>
            </a:r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title"/>
          </p:nvPr>
        </p:nvSpPr>
        <p:spPr>
          <a:xfrm>
            <a:off x="621033" y="40722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de Introducción a Inteligencia Artificial</a:t>
            </a:r>
            <a:endParaRPr/>
          </a:p>
        </p:txBody>
      </p:sp>
      <p:graphicFrame>
        <p:nvGraphicFramePr>
          <p:cNvPr id="88" name="Google Shape;88;p12"/>
          <p:cNvGraphicFramePr/>
          <p:nvPr/>
        </p:nvGraphicFramePr>
        <p:xfrm>
          <a:off x="497100" y="118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{8B8406EA-25E7-4332-97CF-D570CE46F17A}</a:tableStyleId>
              </a:tblPr>
              <a:tblGrid>
                <a:gridCol w="166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9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380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✍🏽 Actividad: Inteligencia artificial generativa</a:t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761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255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 </a:t>
                      </a:r>
                      <a:b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</a:br>
                      <a:b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</a:br>
                      <a:r>
                        <a:rPr lang="en" sz="10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 Utiliza los prompts para generar texto o imágenes en ChatGPT y Dall-E.</a:t>
                      </a:r>
                      <a:endParaRPr sz="10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9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ChatGPT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Prompt: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Escribe una canción sobre la inteligencia artificial. 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Texto resultado</a:t>
                      </a:r>
                      <a:endParaRPr sz="1000"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i="1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Deja aquí tus resultados.</a:t>
                      </a: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59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Dall-E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Prompt:</a:t>
                      </a:r>
                      <a:endParaRPr sz="1000"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 beautiful galaxy in a bottle.</a:t>
                      </a: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Imagen resultado</a:t>
                      </a:r>
                      <a:endParaRPr sz="1000"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i="1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Deja aquí tus resultados.</a:t>
                      </a:r>
                      <a:endParaRPr sz="1000"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subTitle" idx="1"/>
          </p:nvPr>
        </p:nvSpPr>
        <p:spPr>
          <a:xfrm>
            <a:off x="1221600" y="9580000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7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platzi.com/ia</a:t>
            </a:r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621033" y="40722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de Introducción a Inteligencia Artificial</a:t>
            </a:r>
            <a:endParaRPr/>
          </a:p>
        </p:txBody>
      </p:sp>
      <p:graphicFrame>
        <p:nvGraphicFramePr>
          <p:cNvPr id="95" name="Google Shape;95;p13"/>
          <p:cNvGraphicFramePr/>
          <p:nvPr/>
        </p:nvGraphicFramePr>
        <p:xfrm>
          <a:off x="497113" y="922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{8B8406EA-25E7-4332-97CF-D570CE46F17A}</a:tableStyleId>
              </a:tblPr>
              <a:tblGrid>
                <a:gridCol w="179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710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⚡Retos módulo 3 - Inteligencia artificial aplicada (Parte 2)</a:t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761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4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Clase/Tema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Reto por clase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Respuestas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9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Inteligencia artificial generativa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Encuentra utilidad en la IA generativa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Escribe un </a:t>
                      </a:r>
                      <a:r>
                        <a:rPr lang="en" sz="1000" b="1" i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prompt (texto que pide generar algo con IA)</a:t>
                      </a: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que te sirva para generar un texto en ChatGPT o una imagen en Dall-E de algo que necesites hacer para tu trabajo o para tu vida cotidiana.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i="1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Deja aquí tus resultados.</a:t>
                      </a:r>
                      <a:endParaRPr sz="1100" i="1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2323</Words>
  <Application>Microsoft Office PowerPoint</Application>
  <PresentationFormat>Personalizado</PresentationFormat>
  <Paragraphs>334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Archivo Black</vt:lpstr>
      <vt:lpstr>Roboto</vt:lpstr>
      <vt:lpstr>Simple Light</vt:lpstr>
      <vt:lpstr>🧠 Workbook de IA en el día a día</vt:lpstr>
      <vt:lpstr>Curso de Introducción a Inteligencia Artificial</vt:lpstr>
      <vt:lpstr>Curso de Introducción a Inteligencia Artificial</vt:lpstr>
      <vt:lpstr>Curso de Introducción a Inteligencia Artificial</vt:lpstr>
      <vt:lpstr>Curso de Introducción a Inteligencia Artificial</vt:lpstr>
      <vt:lpstr>Curso de Introducción a Inteligencia Artificial</vt:lpstr>
      <vt:lpstr>Curso de Introducción a Inteligencia Artificial</vt:lpstr>
      <vt:lpstr>Curso de Introducción a Inteligencia Artificial</vt:lpstr>
      <vt:lpstr>Curso de Introducción a Inteligencia Artificial</vt:lpstr>
      <vt:lpstr>Curso de Introducción a Inteligencia Artificial</vt:lpstr>
      <vt:lpstr>Curso de Introducción a Inteligencia Artificial</vt:lpstr>
      <vt:lpstr>Curso de Introducción a Inteligencia Artificial</vt:lpstr>
      <vt:lpstr>Curso de Introducción a Inteligencia Artificial</vt:lpstr>
      <vt:lpstr>Curso de Introducción a Inteligencia Artificial</vt:lpstr>
      <vt:lpstr>Curso de Introducción a Inteligencia Artificial</vt:lpstr>
      <vt:lpstr>Curso de Introducción a Inteligencia Artificial</vt:lpstr>
      <vt:lpstr>Curso de Introducción a Inteligencia Artificial</vt:lpstr>
      <vt:lpstr>Curso de Introducción a Inteligencia Artificial</vt:lpstr>
      <vt:lpstr>Curso de Introducción a Inteligencia Artificial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🧠 Workbook de IA en el día a día</dc:title>
  <cp:lastModifiedBy>Cristian Cristaldo</cp:lastModifiedBy>
  <cp:revision>1</cp:revision>
  <dcterms:modified xsi:type="dcterms:W3CDTF">2023-04-01T19:21:58Z</dcterms:modified>
</cp:coreProperties>
</file>