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65" r:id="rId7"/>
    <p:sldId id="266" r:id="rId8"/>
    <p:sldId id="267" r:id="rId9"/>
    <p:sldId id="268" r:id="rId10"/>
    <p:sldId id="273" r:id="rId11"/>
    <p:sldId id="269" r:id="rId12"/>
    <p:sldId id="271" r:id="rId13"/>
    <p:sldId id="258" r:id="rId14"/>
    <p:sldId id="259" r:id="rId15"/>
    <p:sldId id="260" r:id="rId16"/>
    <p:sldId id="26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413438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63598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77F87C-838A-4D8D-9BA3-17341EB71BE3}" type="slidenum">
              <a:rPr lang="es-PY" smtClean="0"/>
              <a:t>‹Nº›</a:t>
            </a:fld>
            <a:endParaRPr lang="es-PY"/>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610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738950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77F87C-838A-4D8D-9BA3-17341EB71BE3}" type="slidenum">
              <a:rPr lang="es-PY" smtClean="0"/>
              <a:t>‹Nº›</a:t>
            </a:fld>
            <a:endParaRPr lang="es-PY"/>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8778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260717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303617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148091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343574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02F7311-7E05-43F6-BA25-62F5D32722FE}" type="datetimeFigureOut">
              <a:rPr lang="es-PY" smtClean="0"/>
              <a:t>17/12/2021</a:t>
            </a:fld>
            <a:endParaRPr lang="es-PY"/>
          </a:p>
        </p:txBody>
      </p:sp>
      <p:sp>
        <p:nvSpPr>
          <p:cNvPr id="5" name="Footer Placeholder 4"/>
          <p:cNvSpPr>
            <a:spLocks noGrp="1"/>
          </p:cNvSpPr>
          <p:nvPr>
            <p:ph type="ftr" sz="quarter" idx="11"/>
          </p:nvPr>
        </p:nvSpPr>
        <p:spPr/>
        <p:txBody>
          <a:bodyPr/>
          <a:lstStyle/>
          <a:p>
            <a:endParaRPr lang="es-PY"/>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11529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408913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02F7311-7E05-43F6-BA25-62F5D32722FE}" type="datetimeFigureOut">
              <a:rPr lang="es-PY" smtClean="0"/>
              <a:t>17/12/2021</a:t>
            </a:fld>
            <a:endParaRPr lang="es-PY"/>
          </a:p>
        </p:txBody>
      </p:sp>
      <p:sp>
        <p:nvSpPr>
          <p:cNvPr id="8" name="Footer Placeholder 7"/>
          <p:cNvSpPr>
            <a:spLocks noGrp="1"/>
          </p:cNvSpPr>
          <p:nvPr>
            <p:ph type="ftr" sz="quarter" idx="11"/>
          </p:nvPr>
        </p:nvSpPr>
        <p:spPr/>
        <p:txBody>
          <a:bodyPr/>
          <a:lstStyle/>
          <a:p>
            <a:endParaRPr lang="es-PY"/>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326815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02F7311-7E05-43F6-BA25-62F5D32722FE}" type="datetimeFigureOut">
              <a:rPr lang="es-PY" smtClean="0"/>
              <a:t>17/12/2021</a:t>
            </a:fld>
            <a:endParaRPr lang="es-PY"/>
          </a:p>
        </p:txBody>
      </p:sp>
      <p:sp>
        <p:nvSpPr>
          <p:cNvPr id="4" name="Footer Placeholder 3"/>
          <p:cNvSpPr>
            <a:spLocks noGrp="1"/>
          </p:cNvSpPr>
          <p:nvPr>
            <p:ph type="ftr" sz="quarter" idx="11"/>
          </p:nvPr>
        </p:nvSpPr>
        <p:spPr/>
        <p:txBody>
          <a:bodyPr/>
          <a:lstStyle/>
          <a:p>
            <a:endParaRPr lang="es-PY"/>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68887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F7311-7E05-43F6-BA25-62F5D32722FE}" type="datetimeFigureOut">
              <a:rPr lang="es-PY" smtClean="0"/>
              <a:t>17/12/2021</a:t>
            </a:fld>
            <a:endParaRPr lang="es-PY"/>
          </a:p>
        </p:txBody>
      </p:sp>
      <p:sp>
        <p:nvSpPr>
          <p:cNvPr id="3" name="Footer Placeholder 2"/>
          <p:cNvSpPr>
            <a:spLocks noGrp="1"/>
          </p:cNvSpPr>
          <p:nvPr>
            <p:ph type="ftr" sz="quarter" idx="11"/>
          </p:nvPr>
        </p:nvSpPr>
        <p:spPr/>
        <p:txBody>
          <a:bodyPr/>
          <a:lstStyle/>
          <a:p>
            <a:endParaRPr lang="es-PY"/>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345906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126814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02F7311-7E05-43F6-BA25-62F5D32722FE}" type="datetimeFigureOut">
              <a:rPr lang="es-PY" smtClean="0"/>
              <a:t>17/12/2021</a:t>
            </a:fld>
            <a:endParaRPr lang="es-PY"/>
          </a:p>
        </p:txBody>
      </p:sp>
      <p:sp>
        <p:nvSpPr>
          <p:cNvPr id="6" name="Footer Placeholder 5"/>
          <p:cNvSpPr>
            <a:spLocks noGrp="1"/>
          </p:cNvSpPr>
          <p:nvPr>
            <p:ph type="ftr" sz="quarter" idx="11"/>
          </p:nvPr>
        </p:nvSpPr>
        <p:spPr/>
        <p:txBody>
          <a:bodyPr/>
          <a:lstStyle/>
          <a:p>
            <a:endParaRPr lang="es-PY"/>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77F87C-838A-4D8D-9BA3-17341EB71BE3}" type="slidenum">
              <a:rPr lang="es-PY" smtClean="0"/>
              <a:t>‹Nº›</a:t>
            </a:fld>
            <a:endParaRPr lang="es-PY"/>
          </a:p>
        </p:txBody>
      </p:sp>
    </p:spTree>
    <p:extLst>
      <p:ext uri="{BB962C8B-B14F-4D97-AF65-F5344CB8AC3E}">
        <p14:creationId xmlns:p14="http://schemas.microsoft.com/office/powerpoint/2010/main" val="31969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2F7311-7E05-43F6-BA25-62F5D32722FE}" type="datetimeFigureOut">
              <a:rPr lang="es-PY" smtClean="0"/>
              <a:t>17/12/2021</a:t>
            </a:fld>
            <a:endParaRPr lang="es-PY"/>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Y"/>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77F87C-838A-4D8D-9BA3-17341EB71BE3}" type="slidenum">
              <a:rPr lang="es-PY" smtClean="0"/>
              <a:t>‹Nº›</a:t>
            </a:fld>
            <a:endParaRPr lang="es-PY"/>
          </a:p>
        </p:txBody>
      </p:sp>
    </p:spTree>
    <p:extLst>
      <p:ext uri="{BB962C8B-B14F-4D97-AF65-F5344CB8AC3E}">
        <p14:creationId xmlns:p14="http://schemas.microsoft.com/office/powerpoint/2010/main" val="40276212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file:///C:\Users\Sistemas\Desktop\artesania\para%20presentacion%20140921\RUTA%20DE%20LA%20ARTESAN&#205;A_esquema%20(2).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C:\Users\Sistemas\Desktop\artesania\para%20presentacion%20140921\RUTA%20DE%20LA%20ARTESAN&#205;A_esquema%20(2).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Sistemas\Desktop\artesania\para%20presentacion%20140921\RUTA%20DE%20LA%20ARTESAN&#205;A_esquema%20(2).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A7278-BEB0-41B2-9464-AEC62AAFD81F}"/>
              </a:ext>
            </a:extLst>
          </p:cNvPr>
          <p:cNvSpPr>
            <a:spLocks noGrp="1"/>
          </p:cNvSpPr>
          <p:nvPr>
            <p:ph type="ctrTitle"/>
          </p:nvPr>
        </p:nvSpPr>
        <p:spPr>
          <a:xfrm>
            <a:off x="1921763" y="4801092"/>
            <a:ext cx="9607826" cy="2541431"/>
          </a:xfrm>
        </p:spPr>
        <p:txBody>
          <a:bodyPr>
            <a:normAutofit/>
          </a:bodyPr>
          <a:lstStyle/>
          <a:p>
            <a:r>
              <a:rPr lang="es-PY" sz="3600" b="0" kern="1600" dirty="0">
                <a:effectLst/>
                <a:latin typeface="Cambria" panose="02040503050406030204" pitchFamily="18" charset="0"/>
                <a:ea typeface="Times New Roman" panose="02020603050405020304" pitchFamily="18" charset="0"/>
                <a:cs typeface="Times New Roman" panose="02020603050405020304" pitchFamily="18" charset="0"/>
              </a:rPr>
              <a:t>Proyecto Ruta Temática de la Alfarería</a:t>
            </a:r>
            <a:br>
              <a:rPr lang="es-PY" sz="3600" b="1" kern="1600" dirty="0">
                <a:effectLst/>
                <a:latin typeface="Cambria" panose="02040503050406030204" pitchFamily="18" charset="0"/>
                <a:ea typeface="Times New Roman" panose="02020603050405020304" pitchFamily="18" charset="0"/>
                <a:cs typeface="Times New Roman" panose="02020603050405020304" pitchFamily="18" charset="0"/>
              </a:rPr>
            </a:br>
            <a:endParaRPr lang="es-PY" sz="11500" dirty="0"/>
          </a:p>
        </p:txBody>
      </p:sp>
      <p:pic>
        <p:nvPicPr>
          <p:cNvPr id="3075" name="Picture 3">
            <a:extLst>
              <a:ext uri="{FF2B5EF4-FFF2-40B4-BE49-F238E27FC236}">
                <a16:creationId xmlns:a16="http://schemas.microsoft.com/office/drawing/2014/main" id="{8DCA952F-0964-493A-8652-C972BC7D4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30975" cy="35454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E64FCFC-8304-497E-8557-C4440B1F7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975" y="0"/>
            <a:ext cx="4212524" cy="3545498"/>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B365A9BD-6573-44C7-9958-CC905E2F0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499" y="0"/>
            <a:ext cx="3648501" cy="354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B66CADA8-7B72-4B8A-B75B-A5B37212E360}"/>
              </a:ext>
            </a:extLst>
          </p:cNvPr>
          <p:cNvSpPr>
            <a:spLocks noChangeArrowheads="1"/>
          </p:cNvSpPr>
          <p:nvPr/>
        </p:nvSpPr>
        <p:spPr bwMode="auto">
          <a:xfrm>
            <a:off x="2902226" y="-7288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Y"/>
          </a:p>
        </p:txBody>
      </p:sp>
    </p:spTree>
    <p:extLst>
      <p:ext uri="{BB962C8B-B14F-4D97-AF65-F5344CB8AC3E}">
        <p14:creationId xmlns:p14="http://schemas.microsoft.com/office/powerpoint/2010/main" val="124363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0DED80-CB01-4B14-AB60-9E38395FE54B}"/>
              </a:ext>
            </a:extLst>
          </p:cNvPr>
          <p:cNvSpPr>
            <a:spLocks noGrp="1"/>
          </p:cNvSpPr>
          <p:nvPr>
            <p:ph idx="1"/>
          </p:nvPr>
        </p:nvSpPr>
        <p:spPr>
          <a:xfrm>
            <a:off x="1166191" y="967409"/>
            <a:ext cx="10146851" cy="5497186"/>
          </a:xfrm>
        </p:spPr>
        <p:txBody>
          <a:bodyPr>
            <a:normAutofit/>
          </a:bodyPr>
          <a:lstStyle/>
          <a:p>
            <a:pPr marL="0" indent="0">
              <a:lnSpc>
                <a:spcPct val="115000"/>
              </a:lnSpc>
              <a:spcBef>
                <a:spcPts val="1200"/>
              </a:spcBef>
              <a:spcAft>
                <a:spcPts val="300"/>
              </a:spcAft>
              <a:buNone/>
            </a:pPr>
            <a:r>
              <a:rPr lang="es-PY" sz="2400" b="1" dirty="0">
                <a:effectLst/>
                <a:latin typeface="Cambria" panose="02040503050406030204" pitchFamily="18" charset="0"/>
                <a:ea typeface="Times New Roman" panose="02020603050405020304" pitchFamily="18" charset="0"/>
                <a:cs typeface="Times New Roman" panose="02020603050405020304" pitchFamily="18" charset="0"/>
              </a:rPr>
              <a:t>Actualización de datos espaciales en cartografía digital </a:t>
            </a:r>
          </a:p>
          <a:p>
            <a:pPr marL="11430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La actualización de la cartografía digital del territorio estará a cargo de la Facultad de Ciencias Exactas y Naturales</a:t>
            </a:r>
          </a:p>
          <a:p>
            <a:pPr marL="114300" indent="0" algn="just">
              <a:lnSpc>
                <a:spcPct val="115000"/>
              </a:lnSpc>
              <a:spcAft>
                <a:spcPts val="1000"/>
              </a:spcAft>
              <a:buNone/>
            </a:pPr>
            <a:endParaRPr lang="es-PY" sz="24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15000"/>
              </a:lnSpc>
              <a:spcBef>
                <a:spcPts val="1200"/>
              </a:spcBef>
              <a:spcAft>
                <a:spcPts val="300"/>
              </a:spcAft>
              <a:buNone/>
            </a:pPr>
            <a:r>
              <a:rPr lang="es-PY" sz="2400" b="1" dirty="0">
                <a:effectLst/>
                <a:latin typeface="Calibri" panose="020F0502020204030204" pitchFamily="34" charset="0"/>
                <a:ea typeface="Times New Roman" panose="02020603050405020304" pitchFamily="18" charset="0"/>
                <a:cs typeface="Calibri" panose="020F0502020204030204" pitchFamily="34" charset="0"/>
              </a:rPr>
              <a:t>Base de Operaciones </a:t>
            </a:r>
          </a:p>
          <a:p>
            <a:pPr marL="1778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Todas las actividades relacionadas al censo de los artesanos alfareros del municipio de Areguá, tendrán como base de operaciones la Sede de la SENATUR en Areguá, donde se tendrá la logística para cada jornada de campo.</a:t>
            </a:r>
          </a:p>
          <a:p>
            <a:endParaRPr lang="es-PY" dirty="0"/>
          </a:p>
        </p:txBody>
      </p:sp>
    </p:spTree>
    <p:extLst>
      <p:ext uri="{BB962C8B-B14F-4D97-AF65-F5344CB8AC3E}">
        <p14:creationId xmlns:p14="http://schemas.microsoft.com/office/powerpoint/2010/main" val="39147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A8F9E0-3A2D-4DC0-896C-5E18EC4B9326}"/>
              </a:ext>
            </a:extLst>
          </p:cNvPr>
          <p:cNvSpPr>
            <a:spLocks noGrp="1"/>
          </p:cNvSpPr>
          <p:nvPr>
            <p:ph idx="1"/>
          </p:nvPr>
        </p:nvSpPr>
        <p:spPr>
          <a:xfrm>
            <a:off x="755374" y="420380"/>
            <a:ext cx="11436626" cy="3621533"/>
          </a:xfrm>
        </p:spPr>
        <p:txBody>
          <a:bodyPr>
            <a:normAutofit/>
          </a:bodyPr>
          <a:lstStyle/>
          <a:p>
            <a:pPr marL="0" indent="0">
              <a:lnSpc>
                <a:spcPct val="115000"/>
              </a:lnSpc>
              <a:spcBef>
                <a:spcPts val="1200"/>
              </a:spcBef>
              <a:spcAft>
                <a:spcPts val="300"/>
              </a:spcAft>
              <a:buNone/>
            </a:pPr>
            <a:r>
              <a:rPr lang="es-PY" sz="2400" b="1" kern="1600" dirty="0">
                <a:effectLst/>
                <a:latin typeface="Calibri" panose="020F0502020204030204" pitchFamily="34" charset="0"/>
                <a:ea typeface="Times New Roman" panose="02020603050405020304" pitchFamily="18" charset="0"/>
                <a:cs typeface="Calibri" panose="020F0502020204030204" pitchFamily="34" charset="0"/>
              </a:rPr>
              <a:t>Población Objeto del censo</a:t>
            </a:r>
          </a:p>
          <a:p>
            <a:pPr marL="11430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Para la encuesta</a:t>
            </a:r>
            <a:r>
              <a:rPr lang="es-PY" sz="2400" b="1" dirty="0">
                <a:effectLst/>
                <a:latin typeface="Calibri" panose="020F0502020204030204" pitchFamily="34" charset="0"/>
                <a:ea typeface="Calibri" panose="020F0502020204030204" pitchFamily="34" charset="0"/>
                <a:cs typeface="SimSun" panose="02010600030101010101" pitchFamily="2" charset="-122"/>
              </a:rPr>
              <a:t> </a:t>
            </a:r>
            <a:r>
              <a:rPr lang="es-PY" sz="2400" dirty="0">
                <a:effectLst/>
                <a:latin typeface="Calibri" panose="020F0502020204030204" pitchFamily="34" charset="0"/>
                <a:ea typeface="Calibri" panose="020F0502020204030204" pitchFamily="34" charset="0"/>
                <a:cs typeface="SimSun" panose="02010600030101010101" pitchFamily="2" charset="-122"/>
              </a:rPr>
              <a:t>a los artesanos alfareros se trabajará con el Instituto Paraguayo de Artesanía filial Areguá (IPA) y las distintas asociaciones de artesanos de los municipios que integraran la Ruta Temática de la Alfarería. </a:t>
            </a:r>
          </a:p>
          <a:p>
            <a:pPr marL="11430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La cantidad base de alfareros a ser encuestados será establecida en base a los registros de artesanos que cada representante del IPA a nivel distrital, o en su defecto, la organización local de artesanos pueda proveer, esto a los efectos de la planificación correspondiente. </a:t>
            </a:r>
          </a:p>
          <a:p>
            <a:pPr marL="0" indent="0">
              <a:buNone/>
            </a:pPr>
            <a:endParaRPr lang="es-PY" dirty="0"/>
          </a:p>
        </p:txBody>
      </p:sp>
      <p:sp>
        <p:nvSpPr>
          <p:cNvPr id="5" name="CuadroTexto 4">
            <a:extLst>
              <a:ext uri="{FF2B5EF4-FFF2-40B4-BE49-F238E27FC236}">
                <a16:creationId xmlns:a16="http://schemas.microsoft.com/office/drawing/2014/main" id="{7C6B61E1-D54D-450B-ABD1-F0551E9D801F}"/>
              </a:ext>
            </a:extLst>
          </p:cNvPr>
          <p:cNvSpPr txBox="1"/>
          <p:nvPr/>
        </p:nvSpPr>
        <p:spPr>
          <a:xfrm>
            <a:off x="755374" y="4484017"/>
            <a:ext cx="11436626" cy="2003818"/>
          </a:xfrm>
          <a:prstGeom prst="rect">
            <a:avLst/>
          </a:prstGeom>
          <a:noFill/>
        </p:spPr>
        <p:txBody>
          <a:bodyPr wrap="square">
            <a:spAutoFit/>
          </a:bodyPr>
          <a:lstStyle/>
          <a:p>
            <a:pPr>
              <a:lnSpc>
                <a:spcPct val="115000"/>
              </a:lnSpc>
              <a:spcBef>
                <a:spcPts val="1200"/>
              </a:spcBef>
              <a:spcAft>
                <a:spcPts val="300"/>
              </a:spcAft>
            </a:pPr>
            <a:r>
              <a:rPr lang="es-PY" sz="2400" b="1" dirty="0">
                <a:solidFill>
                  <a:schemeClr val="tx1">
                    <a:lumMod val="75000"/>
                    <a:lumOff val="25000"/>
                  </a:schemeClr>
                </a:solidFill>
                <a:latin typeface="Calibri" panose="020F0502020204030204" pitchFamily="34" charset="0"/>
              </a:rPr>
              <a:t>Técnica de levantamiento a aplicarse en el censo.</a:t>
            </a:r>
          </a:p>
          <a:p>
            <a:pPr marL="450215" algn="just">
              <a:lnSpc>
                <a:spcPct val="115000"/>
              </a:lnSpc>
              <a:spcAft>
                <a:spcPts val="1000"/>
              </a:spcAft>
            </a:pPr>
            <a:endParaRPr lang="es-PY" sz="2800" dirty="0">
              <a:solidFill>
                <a:schemeClr val="tx1">
                  <a:lumMod val="75000"/>
                  <a:lumOff val="25000"/>
                </a:schemeClr>
              </a:solidFill>
              <a:latin typeface="Calibri" panose="020F0502020204030204" pitchFamily="34" charset="0"/>
            </a:endParaRPr>
          </a:p>
          <a:p>
            <a:pPr marL="450215" algn="just">
              <a:lnSpc>
                <a:spcPct val="115000"/>
              </a:lnSpc>
              <a:spcAft>
                <a:spcPts val="1000"/>
              </a:spcAft>
            </a:pPr>
            <a:r>
              <a:rPr lang="es-PY" sz="2400" dirty="0">
                <a:solidFill>
                  <a:schemeClr val="tx1">
                    <a:lumMod val="75000"/>
                    <a:lumOff val="25000"/>
                  </a:schemeClr>
                </a:solidFill>
                <a:latin typeface="Calibri" panose="020F0502020204030204" pitchFamily="34" charset="0"/>
              </a:rPr>
              <a:t>Básicamente los datos serán colectados mediante cuestionarios a través de entrevistas directas con los encuestadores.</a:t>
            </a:r>
          </a:p>
        </p:txBody>
      </p:sp>
    </p:spTree>
    <p:extLst>
      <p:ext uri="{BB962C8B-B14F-4D97-AF65-F5344CB8AC3E}">
        <p14:creationId xmlns:p14="http://schemas.microsoft.com/office/powerpoint/2010/main" val="88376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D960E3-5896-434E-A7D8-6DEA7FDD1AC5}"/>
              </a:ext>
            </a:extLst>
          </p:cNvPr>
          <p:cNvSpPr>
            <a:spLocks noGrp="1"/>
          </p:cNvSpPr>
          <p:nvPr>
            <p:ph idx="1"/>
          </p:nvPr>
        </p:nvSpPr>
        <p:spPr>
          <a:xfrm>
            <a:off x="1577009" y="755374"/>
            <a:ext cx="10614991" cy="6102625"/>
          </a:xfrm>
        </p:spPr>
        <p:txBody>
          <a:bodyPr>
            <a:normAutofit/>
          </a:bodyPr>
          <a:lstStyle/>
          <a:p>
            <a:pPr marL="0" indent="0">
              <a:lnSpc>
                <a:spcPct val="115000"/>
              </a:lnSpc>
              <a:spcBef>
                <a:spcPts val="1200"/>
              </a:spcBef>
              <a:spcAft>
                <a:spcPts val="300"/>
              </a:spcAft>
              <a:buNone/>
            </a:pPr>
            <a:r>
              <a:rPr lang="es-PY" sz="2400" b="1" kern="1600" dirty="0">
                <a:effectLst/>
                <a:latin typeface="Calibri" panose="020F0502020204030204" pitchFamily="34" charset="0"/>
                <a:ea typeface="Times New Roman" panose="02020603050405020304" pitchFamily="18" charset="0"/>
                <a:cs typeface="Calibri" panose="020F0502020204030204" pitchFamily="34" charset="0"/>
              </a:rPr>
              <a:t>Recursos y Presupuestos</a:t>
            </a:r>
          </a:p>
          <a:p>
            <a:pPr marL="0" indent="0">
              <a:lnSpc>
                <a:spcPct val="115000"/>
              </a:lnSpc>
              <a:spcBef>
                <a:spcPts val="1200"/>
              </a:spcBef>
              <a:spcAft>
                <a:spcPts val="300"/>
              </a:spcAft>
              <a:buNone/>
            </a:pPr>
            <a:r>
              <a:rPr lang="es-PY" sz="2400" dirty="0">
                <a:effectLst/>
                <a:latin typeface="Calibri" panose="020F0502020204030204" pitchFamily="34" charset="0"/>
                <a:ea typeface="Calibri" panose="020F0502020204030204" pitchFamily="34" charset="0"/>
                <a:cs typeface="Calibri" panose="020F0502020204030204" pitchFamily="34" charset="0"/>
              </a:rPr>
              <a:t>El</a:t>
            </a:r>
            <a:r>
              <a:rPr lang="es-PY" sz="2400" b="1" dirty="0">
                <a:effectLst/>
                <a:latin typeface="Calibri" panose="020F0502020204030204" pitchFamily="34" charset="0"/>
                <a:ea typeface="Calibri" panose="020F0502020204030204" pitchFamily="34" charset="0"/>
                <a:cs typeface="Calibri" panose="020F0502020204030204" pitchFamily="34" charset="0"/>
              </a:rPr>
              <a:t> </a:t>
            </a:r>
            <a:r>
              <a:rPr lang="es-PY" sz="2400" dirty="0">
                <a:effectLst/>
                <a:latin typeface="Calibri" panose="020F0502020204030204" pitchFamily="34" charset="0"/>
                <a:ea typeface="Calibri" panose="020F0502020204030204" pitchFamily="34" charset="0"/>
                <a:cs typeface="Calibri" panose="020F0502020204030204" pitchFamily="34" charset="0"/>
              </a:rPr>
              <a:t>levantamiento de datos del censo se realizará por autogestión de la comisión de gestión local de cada municipio integrante del “Plan Ruta de la Alfarería”. </a:t>
            </a:r>
          </a:p>
          <a:p>
            <a:pPr marL="114300" indent="0" algn="just">
              <a:lnSpc>
                <a:spcPct val="115000"/>
              </a:lnSpc>
              <a:buNone/>
            </a:pPr>
            <a:r>
              <a:rPr lang="es-PY" sz="2400" dirty="0">
                <a:effectLst/>
                <a:latin typeface="Calibri" panose="020F0502020204030204" pitchFamily="34" charset="0"/>
                <a:ea typeface="Calibri" panose="020F0502020204030204" pitchFamily="34" charset="0"/>
                <a:cs typeface="Calibri" panose="020F0502020204030204" pitchFamily="34" charset="0"/>
              </a:rPr>
              <a:t>El operativo será coordinado por SENATUR sede Areguá y supervisado por los técnicos de la FACEN. </a:t>
            </a:r>
          </a:p>
          <a:p>
            <a:pPr marL="114300" indent="0" algn="just">
              <a:lnSpc>
                <a:spcPct val="115000"/>
              </a:lnSpc>
              <a:buNone/>
            </a:pPr>
            <a:r>
              <a:rPr lang="es-PY" sz="2400" dirty="0">
                <a:effectLst/>
                <a:latin typeface="Calibri" panose="020F0502020204030204" pitchFamily="34" charset="0"/>
                <a:ea typeface="Calibri" panose="020F0502020204030204" pitchFamily="34" charset="0"/>
                <a:cs typeface="Calibri" panose="020F0502020204030204" pitchFamily="34" charset="0"/>
              </a:rPr>
              <a:t>Se involucrará a los estudiantes voluntarios para el levantamiento, codificación y digitalización de datos. </a:t>
            </a:r>
          </a:p>
          <a:p>
            <a:pPr marL="11430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Calibri" panose="020F0502020204030204" pitchFamily="34" charset="0"/>
              </a:rPr>
              <a:t>De la gestión de los datos colectados se encargará el los técnicos de la FACEN. La cantidad de estudiantes a ser convocados dependerá de la carga de trabajo y el plazo o tiempo previsto para cumplir con el operativo.</a:t>
            </a:r>
          </a:p>
          <a:p>
            <a:endParaRPr lang="es-PY" sz="2400" dirty="0"/>
          </a:p>
        </p:txBody>
      </p:sp>
    </p:spTree>
    <p:extLst>
      <p:ext uri="{BB962C8B-B14F-4D97-AF65-F5344CB8AC3E}">
        <p14:creationId xmlns:p14="http://schemas.microsoft.com/office/powerpoint/2010/main" val="223252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FCF249C-FB24-46F5-B956-EA69E02BF941}"/>
              </a:ext>
            </a:extLst>
          </p:cNvPr>
          <p:cNvPicPr>
            <a:picLocks noGrp="1" noChangeAspect="1"/>
          </p:cNvPicPr>
          <p:nvPr>
            <p:ph idx="1"/>
          </p:nvPr>
        </p:nvPicPr>
        <p:blipFill>
          <a:blip r:embed="rId2"/>
          <a:stretch>
            <a:fillRect/>
          </a:stretch>
        </p:blipFill>
        <p:spPr>
          <a:xfrm>
            <a:off x="1172816" y="1538348"/>
            <a:ext cx="9985513" cy="3351704"/>
          </a:xfrm>
        </p:spPr>
      </p:pic>
    </p:spTree>
    <p:extLst>
      <p:ext uri="{BB962C8B-B14F-4D97-AF65-F5344CB8AC3E}">
        <p14:creationId xmlns:p14="http://schemas.microsoft.com/office/powerpoint/2010/main" val="46399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551D0-9198-4577-84E6-236E8BDAF316}"/>
              </a:ext>
            </a:extLst>
          </p:cNvPr>
          <p:cNvSpPr>
            <a:spLocks noGrp="1"/>
          </p:cNvSpPr>
          <p:nvPr>
            <p:ph type="title"/>
          </p:nvPr>
        </p:nvSpPr>
        <p:spPr/>
        <p:txBody>
          <a:bodyPr/>
          <a:lstStyle/>
          <a:p>
            <a:r>
              <a:rPr lang="es-PY" dirty="0"/>
              <a:t>Dimensión social</a:t>
            </a:r>
          </a:p>
        </p:txBody>
      </p:sp>
      <p:pic>
        <p:nvPicPr>
          <p:cNvPr id="29" name="Imagen 28">
            <a:hlinkClick r:id="rId2" action="ppaction://hlinkfile"/>
            <a:extLst>
              <a:ext uri="{FF2B5EF4-FFF2-40B4-BE49-F238E27FC236}">
                <a16:creationId xmlns:a16="http://schemas.microsoft.com/office/drawing/2014/main" id="{87ACEC65-67AA-41E8-ACE8-B95ED51EB9DF}"/>
              </a:ext>
            </a:extLst>
          </p:cNvPr>
          <p:cNvPicPr>
            <a:picLocks noChangeAspect="1"/>
          </p:cNvPicPr>
          <p:nvPr/>
        </p:nvPicPr>
        <p:blipFill>
          <a:blip r:embed="rId3"/>
          <a:stretch>
            <a:fillRect/>
          </a:stretch>
        </p:blipFill>
        <p:spPr>
          <a:xfrm>
            <a:off x="1451579" y="1981199"/>
            <a:ext cx="6939946" cy="4072281"/>
          </a:xfrm>
          <a:prstGeom prst="rect">
            <a:avLst/>
          </a:prstGeom>
        </p:spPr>
      </p:pic>
    </p:spTree>
    <p:extLst>
      <p:ext uri="{BB962C8B-B14F-4D97-AF65-F5344CB8AC3E}">
        <p14:creationId xmlns:p14="http://schemas.microsoft.com/office/powerpoint/2010/main" val="35475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67E0D-2CB4-4D34-A8EA-46BFEA006594}"/>
              </a:ext>
            </a:extLst>
          </p:cNvPr>
          <p:cNvSpPr>
            <a:spLocks noGrp="1"/>
          </p:cNvSpPr>
          <p:nvPr>
            <p:ph type="title"/>
          </p:nvPr>
        </p:nvSpPr>
        <p:spPr/>
        <p:txBody>
          <a:bodyPr/>
          <a:lstStyle/>
          <a:p>
            <a:r>
              <a:rPr lang="es-PY" dirty="0"/>
              <a:t>Dimensión económica</a:t>
            </a:r>
          </a:p>
        </p:txBody>
      </p:sp>
      <p:pic>
        <p:nvPicPr>
          <p:cNvPr id="5" name="Marcador de contenido 4">
            <a:hlinkClick r:id="rId2" action="ppaction://hlinkfile"/>
            <a:extLst>
              <a:ext uri="{FF2B5EF4-FFF2-40B4-BE49-F238E27FC236}">
                <a16:creationId xmlns:a16="http://schemas.microsoft.com/office/drawing/2014/main" id="{0C4340A1-420D-40B0-A340-5235AC93E80E}"/>
              </a:ext>
            </a:extLst>
          </p:cNvPr>
          <p:cNvPicPr>
            <a:picLocks noGrp="1" noChangeAspect="1"/>
          </p:cNvPicPr>
          <p:nvPr>
            <p:ph idx="1"/>
          </p:nvPr>
        </p:nvPicPr>
        <p:blipFill>
          <a:blip r:embed="rId3"/>
          <a:stretch>
            <a:fillRect/>
          </a:stretch>
        </p:blipFill>
        <p:spPr>
          <a:xfrm>
            <a:off x="1590261" y="1853754"/>
            <a:ext cx="6777451" cy="2663477"/>
          </a:xfrm>
        </p:spPr>
      </p:pic>
    </p:spTree>
    <p:extLst>
      <p:ext uri="{BB962C8B-B14F-4D97-AF65-F5344CB8AC3E}">
        <p14:creationId xmlns:p14="http://schemas.microsoft.com/office/powerpoint/2010/main" val="385612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8FDEC-519C-4C8E-8519-DCCCFD6293D1}"/>
              </a:ext>
            </a:extLst>
          </p:cNvPr>
          <p:cNvSpPr>
            <a:spLocks noGrp="1"/>
          </p:cNvSpPr>
          <p:nvPr>
            <p:ph type="title"/>
          </p:nvPr>
        </p:nvSpPr>
        <p:spPr/>
        <p:txBody>
          <a:bodyPr/>
          <a:lstStyle/>
          <a:p>
            <a:r>
              <a:rPr lang="es-PY" dirty="0"/>
              <a:t>Dimensión ambiental</a:t>
            </a:r>
          </a:p>
        </p:txBody>
      </p:sp>
      <p:pic>
        <p:nvPicPr>
          <p:cNvPr id="5" name="Marcador de contenido 4">
            <a:hlinkClick r:id="rId2" action="ppaction://hlinkfile"/>
            <a:extLst>
              <a:ext uri="{FF2B5EF4-FFF2-40B4-BE49-F238E27FC236}">
                <a16:creationId xmlns:a16="http://schemas.microsoft.com/office/drawing/2014/main" id="{E02DF4A9-A1FB-45EE-A34F-DA4C047F8D91}"/>
              </a:ext>
            </a:extLst>
          </p:cNvPr>
          <p:cNvPicPr>
            <a:picLocks noGrp="1" noChangeAspect="1"/>
          </p:cNvPicPr>
          <p:nvPr>
            <p:ph idx="1"/>
          </p:nvPr>
        </p:nvPicPr>
        <p:blipFill>
          <a:blip r:embed="rId3"/>
          <a:stretch>
            <a:fillRect/>
          </a:stretch>
        </p:blipFill>
        <p:spPr>
          <a:xfrm>
            <a:off x="1590262" y="2014331"/>
            <a:ext cx="6934614" cy="2120347"/>
          </a:xfrm>
        </p:spPr>
      </p:pic>
    </p:spTree>
    <p:extLst>
      <p:ext uri="{BB962C8B-B14F-4D97-AF65-F5344CB8AC3E}">
        <p14:creationId xmlns:p14="http://schemas.microsoft.com/office/powerpoint/2010/main" val="278177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DE5CC8-1446-4514-A84D-99C261E04B14}"/>
              </a:ext>
            </a:extLst>
          </p:cNvPr>
          <p:cNvSpPr>
            <a:spLocks noGrp="1"/>
          </p:cNvSpPr>
          <p:nvPr>
            <p:ph idx="1"/>
          </p:nvPr>
        </p:nvSpPr>
        <p:spPr>
          <a:xfrm>
            <a:off x="3092795" y="2915479"/>
            <a:ext cx="8915400" cy="3777622"/>
          </a:xfrm>
        </p:spPr>
        <p:txBody>
          <a:bodyPr>
            <a:normAutofit/>
          </a:bodyPr>
          <a:lstStyle/>
          <a:p>
            <a:pPr marL="0" indent="0">
              <a:buNone/>
            </a:pPr>
            <a:r>
              <a:rPr lang="es-PY" sz="4400" dirty="0"/>
              <a:t>MUCHAS GRACIAS</a:t>
            </a:r>
          </a:p>
        </p:txBody>
      </p:sp>
    </p:spTree>
    <p:extLst>
      <p:ext uri="{BB962C8B-B14F-4D97-AF65-F5344CB8AC3E}">
        <p14:creationId xmlns:p14="http://schemas.microsoft.com/office/powerpoint/2010/main" val="136300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A5D2742-AC23-4A03-826B-61B1A9635923}"/>
              </a:ext>
            </a:extLst>
          </p:cNvPr>
          <p:cNvSpPr txBox="1"/>
          <p:nvPr/>
        </p:nvSpPr>
        <p:spPr>
          <a:xfrm>
            <a:off x="350293" y="232012"/>
            <a:ext cx="11491414" cy="2924070"/>
          </a:xfrm>
          <a:prstGeom prst="rect">
            <a:avLst/>
          </a:prstGeom>
          <a:noFill/>
        </p:spPr>
        <p:txBody>
          <a:bodyPr wrap="square">
            <a:spAutoFit/>
          </a:bodyPr>
          <a:lstStyle/>
          <a:p>
            <a:pPr>
              <a:lnSpc>
                <a:spcPct val="115000"/>
              </a:lnSpc>
              <a:spcBef>
                <a:spcPts val="1200"/>
              </a:spcBef>
              <a:spcAft>
                <a:spcPts val="300"/>
              </a:spcAft>
            </a:pPr>
            <a:r>
              <a:rPr lang="es-PY" sz="2800" b="1" kern="1600" dirty="0">
                <a:effectLst/>
                <a:latin typeface="Calibri" panose="020F0502020204030204" pitchFamily="34" charset="0"/>
                <a:ea typeface="Times New Roman" panose="02020603050405020304" pitchFamily="18" charset="0"/>
                <a:cs typeface="Calibri" panose="020F0502020204030204" pitchFamily="34" charset="0"/>
              </a:rPr>
              <a:t>Origen del Proyecto</a:t>
            </a:r>
            <a:endParaRPr lang="es-PY" sz="2400" b="1" kern="16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pPr>
            <a:r>
              <a:rPr lang="es-PY" sz="2400" dirty="0">
                <a:effectLst/>
                <a:latin typeface="Calibri" panose="020F0502020204030204" pitchFamily="34" charset="0"/>
                <a:ea typeface="Calibri" panose="020F0502020204030204" pitchFamily="34" charset="0"/>
                <a:cs typeface="SimSun" panose="02010600030101010101" pitchFamily="2" charset="-122"/>
              </a:rPr>
              <a:t>El proyecto Ruta Temática de la Alfarería, nace a partir de la idea formulada en el seno de la </a:t>
            </a:r>
            <a:r>
              <a:rPr lang="es-PY" sz="2400" dirty="0">
                <a:latin typeface="Calibri" panose="020F0502020204030204" pitchFamily="34" charset="0"/>
                <a:ea typeface="Calibri" panose="020F0502020204030204" pitchFamily="34" charset="0"/>
                <a:cs typeface="SimSun" panose="02010600030101010101" pitchFamily="2" charset="-122"/>
              </a:rPr>
              <a:t>oficina departamental central de la SENATUR.</a:t>
            </a:r>
            <a:endParaRPr lang="es-PY"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15000"/>
              </a:lnSpc>
              <a:spcAft>
                <a:spcPts val="1000"/>
              </a:spcAft>
            </a:pPr>
            <a:r>
              <a:rPr lang="es-PY" sz="2400" dirty="0">
                <a:effectLst/>
                <a:latin typeface="Calibri" panose="020F0502020204030204" pitchFamily="34" charset="0"/>
                <a:ea typeface="Calibri" panose="020F0502020204030204" pitchFamily="34" charset="0"/>
                <a:cs typeface="SimSun" panose="02010600030101010101" pitchFamily="2" charset="-122"/>
              </a:rPr>
              <a:t>Este proyecto esta enmarcado en las orientaciones </a:t>
            </a:r>
            <a:r>
              <a:rPr lang="es-PY" sz="2400" dirty="0">
                <a:latin typeface="Calibri" panose="020F0502020204030204" pitchFamily="34" charset="0"/>
                <a:ea typeface="Calibri" panose="020F0502020204030204" pitchFamily="34" charset="0"/>
                <a:cs typeface="SimSun" panose="02010600030101010101" pitchFamily="2" charset="-122"/>
              </a:rPr>
              <a:t>del</a:t>
            </a:r>
            <a:r>
              <a:rPr lang="es-PY" sz="2400" dirty="0">
                <a:effectLst/>
                <a:latin typeface="Calibri" panose="020F0502020204030204" pitchFamily="34" charset="0"/>
                <a:ea typeface="Calibri" panose="020F0502020204030204" pitchFamily="34" charset="0"/>
                <a:cs typeface="SimSun" panose="02010600030101010101" pitchFamily="2" charset="-122"/>
              </a:rPr>
              <a:t> Plan Nacional de Desarrollo 2030, que a su vez adopta los principios de Desarrollo Sostenible (ODS) que de modo sintético plantea que todo desarrollo debe estar orientado a: </a:t>
            </a:r>
            <a:endParaRPr lang="es-PY"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7" name="CuadroTexto 6">
            <a:extLst>
              <a:ext uri="{FF2B5EF4-FFF2-40B4-BE49-F238E27FC236}">
                <a16:creationId xmlns:a16="http://schemas.microsoft.com/office/drawing/2014/main" id="{93186B6F-F162-43F9-8D9D-BE4DC544CE4D}"/>
              </a:ext>
            </a:extLst>
          </p:cNvPr>
          <p:cNvSpPr txBox="1"/>
          <p:nvPr/>
        </p:nvSpPr>
        <p:spPr>
          <a:xfrm>
            <a:off x="350293" y="3429000"/>
            <a:ext cx="11364035" cy="2801473"/>
          </a:xfrm>
          <a:prstGeom prst="rect">
            <a:avLst/>
          </a:prstGeom>
          <a:noFill/>
        </p:spPr>
        <p:txBody>
          <a:bodyPr wrap="square">
            <a:spAutoFit/>
          </a:bodyPr>
          <a:lstStyle/>
          <a:p>
            <a:pPr algn="just">
              <a:lnSpc>
                <a:spcPct val="115000"/>
              </a:lnSpc>
              <a:spcAft>
                <a:spcPts val="1000"/>
              </a:spcAft>
            </a:pPr>
            <a:r>
              <a:rPr lang="es-PY" sz="2400" i="1" dirty="0">
                <a:effectLst/>
                <a:latin typeface="Calibri" panose="020F0502020204030204" pitchFamily="34" charset="0"/>
                <a:ea typeface="Calibri" panose="020F0502020204030204" pitchFamily="34" charset="0"/>
                <a:cs typeface="SimSun" panose="02010600030101010101" pitchFamily="2" charset="-122"/>
              </a:rPr>
              <a:t>“Satisfacer las necesidades de las generaciones presentes sin comprometer las posibilidades de las del futuro para atender sus propias necesidades” (Brundtland, 1987)</a:t>
            </a:r>
            <a:endParaRPr lang="es-PY" sz="16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15000"/>
              </a:lnSpc>
              <a:spcAft>
                <a:spcPts val="1000"/>
              </a:spcAft>
            </a:pPr>
            <a:r>
              <a:rPr lang="es-PY" sz="2000" dirty="0">
                <a:effectLst/>
                <a:latin typeface="Calibri" panose="020F0502020204030204" pitchFamily="34" charset="0"/>
                <a:ea typeface="Calibri" panose="020F0502020204030204" pitchFamily="34" charset="0"/>
                <a:cs typeface="SimSun" panose="02010600030101010101" pitchFamily="2" charset="-122"/>
              </a:rPr>
              <a:t> </a:t>
            </a:r>
            <a:endParaRPr lang="es-PY" sz="16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15000"/>
              </a:lnSpc>
              <a:spcAft>
                <a:spcPts val="1000"/>
              </a:spcAft>
            </a:pPr>
            <a:r>
              <a:rPr lang="es-PY" sz="2400" i="1" dirty="0">
                <a:effectLst/>
                <a:latin typeface="Calibri" panose="020F0502020204030204" pitchFamily="34" charset="0"/>
                <a:ea typeface="Calibri" panose="020F0502020204030204" pitchFamily="34" charset="0"/>
                <a:cs typeface="SimSun" panose="02010600030101010101" pitchFamily="2" charset="-122"/>
              </a:rPr>
              <a:t>“El desarrollo debe </a:t>
            </a:r>
            <a:r>
              <a:rPr lang="es-PY" sz="2400" i="1" dirty="0" err="1">
                <a:effectLst/>
                <a:latin typeface="Calibri" panose="020F0502020204030204" pitchFamily="34" charset="0"/>
                <a:ea typeface="Calibri" panose="020F0502020204030204" pitchFamily="34" charset="0"/>
                <a:cs typeface="SimSun" panose="02010600030101010101" pitchFamily="2" charset="-122"/>
              </a:rPr>
              <a:t>ejercerce</a:t>
            </a:r>
            <a:r>
              <a:rPr lang="es-PY" sz="2400" i="1" dirty="0">
                <a:effectLst/>
                <a:latin typeface="Calibri" panose="020F0502020204030204" pitchFamily="34" charset="0"/>
                <a:ea typeface="Calibri" panose="020F0502020204030204" pitchFamily="34" charset="0"/>
                <a:cs typeface="SimSun" panose="02010600030101010101" pitchFamily="2" charset="-122"/>
              </a:rPr>
              <a:t> en forma tal que responda equitativamente a las necesidades de desarrollo y ambientales de las generaciones presentes y futuras” (Cumbre para la tierra de Rio 1992)  </a:t>
            </a:r>
            <a:endParaRPr lang="es-PY" sz="16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72742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97F61-BD1D-467E-AFED-AF5FB73E09F8}"/>
              </a:ext>
            </a:extLst>
          </p:cNvPr>
          <p:cNvSpPr>
            <a:spLocks noGrp="1"/>
          </p:cNvSpPr>
          <p:nvPr>
            <p:ph type="title"/>
          </p:nvPr>
        </p:nvSpPr>
        <p:spPr>
          <a:xfrm>
            <a:off x="1665027" y="931460"/>
            <a:ext cx="9648967" cy="4995079"/>
          </a:xfrm>
        </p:spPr>
        <p:txBody>
          <a:bodyPr>
            <a:noAutofit/>
          </a:bodyPr>
          <a:lstStyle/>
          <a:p>
            <a:pPr algn="just">
              <a:lnSpc>
                <a:spcPct val="115000"/>
              </a:lnSpc>
              <a:spcAft>
                <a:spcPts val="1000"/>
              </a:spcAft>
            </a:pPr>
            <a:r>
              <a:rPr lang="es-PY" sz="2400" dirty="0">
                <a:effectLst/>
                <a:latin typeface="Calibri" panose="020F0502020204030204" pitchFamily="34" charset="0"/>
                <a:ea typeface="Calibri" panose="020F0502020204030204" pitchFamily="34" charset="0"/>
                <a:cs typeface="SimSun" panose="02010600030101010101" pitchFamily="2" charset="-122"/>
              </a:rPr>
              <a:t>Unas de las primeras actividades fue la conformación del grupo gestor integrado por </a:t>
            </a:r>
            <a:r>
              <a:rPr lang="es-PY" sz="2800" dirty="0">
                <a:effectLst/>
                <a:latin typeface="Calibri" panose="020F0502020204030204" pitchFamily="34" charset="0"/>
                <a:ea typeface="Calibri" panose="020F0502020204030204" pitchFamily="34" charset="0"/>
                <a:cs typeface="SimSun" panose="02010600030101010101" pitchFamily="2" charset="-122"/>
              </a:rPr>
              <a:t>los</a:t>
            </a:r>
            <a:r>
              <a:rPr lang="es-PY" sz="2400" dirty="0">
                <a:effectLst/>
                <a:latin typeface="Calibri" panose="020F0502020204030204" pitchFamily="34" charset="0"/>
                <a:ea typeface="Calibri" panose="020F0502020204030204" pitchFamily="34" charset="0"/>
                <a:cs typeface="SimSun" panose="02010600030101010101" pitchFamily="2" charset="-122"/>
              </a:rPr>
              <a:t> representantes de la oficina departamental del Departamento </a:t>
            </a:r>
            <a:r>
              <a:rPr lang="es-PY" sz="2400" dirty="0">
                <a:latin typeface="Calibri" panose="020F0502020204030204" pitchFamily="34" charset="0"/>
                <a:ea typeface="Calibri" panose="020F0502020204030204" pitchFamily="34" charset="0"/>
                <a:cs typeface="SimSun" panose="02010600030101010101" pitchFamily="2" charset="-122"/>
              </a:rPr>
              <a:t>C</a:t>
            </a:r>
            <a:r>
              <a:rPr lang="es-PY" sz="2400" dirty="0">
                <a:effectLst/>
                <a:latin typeface="Calibri" panose="020F0502020204030204" pitchFamily="34" charset="0"/>
                <a:ea typeface="Calibri" panose="020F0502020204030204" pitchFamily="34" charset="0"/>
                <a:cs typeface="SimSun" panose="02010600030101010101" pitchFamily="2" charset="-122"/>
              </a:rPr>
              <a:t>entral SENATUR, IPA filial Areguá, Gobernación del Departamento Central, la Facultad de Ciencias Exactas y Naturales de la UNA y de la municipalidad de Areguá, luego de varias reuniones encontramos algunas necesidades para avanzar en el desarrollo del proyecto.</a:t>
            </a:r>
            <a:br>
              <a:rPr lang="es-PY" sz="2400" dirty="0">
                <a:effectLst/>
                <a:latin typeface="Calibri" panose="020F0502020204030204" pitchFamily="34" charset="0"/>
                <a:ea typeface="Calibri" panose="020F0502020204030204" pitchFamily="34" charset="0"/>
                <a:cs typeface="SimSun" panose="02010600030101010101" pitchFamily="2" charset="-122"/>
              </a:rPr>
            </a:br>
            <a:r>
              <a:rPr lang="es-PY" sz="2400" dirty="0">
                <a:effectLst/>
                <a:latin typeface="Calibri" panose="020F0502020204030204" pitchFamily="34" charset="0"/>
                <a:ea typeface="Calibri" panose="020F0502020204030204" pitchFamily="34" charset="0"/>
                <a:cs typeface="SimSun" panose="02010600030101010101" pitchFamily="2" charset="-122"/>
              </a:rPr>
              <a:t> </a:t>
            </a:r>
            <a:br>
              <a:rPr lang="es-PY" sz="2400" dirty="0">
                <a:effectLst/>
                <a:latin typeface="Calibri" panose="020F0502020204030204" pitchFamily="34" charset="0"/>
                <a:ea typeface="Calibri" panose="020F0502020204030204" pitchFamily="34" charset="0"/>
                <a:cs typeface="SimSun" panose="02010600030101010101" pitchFamily="2" charset="-122"/>
              </a:rPr>
            </a:br>
            <a:r>
              <a:rPr lang="es-PY" sz="2400" dirty="0">
                <a:effectLst/>
                <a:latin typeface="Calibri" panose="020F0502020204030204" pitchFamily="34" charset="0"/>
                <a:ea typeface="Calibri" panose="020F0502020204030204" pitchFamily="34" charset="0"/>
                <a:cs typeface="SimSun" panose="02010600030101010101" pitchFamily="2" charset="-122"/>
              </a:rPr>
              <a:t>La orientación del trabajo estará encaminada en tres etapas en consideración a los tres municipios integrantes del proyecto de la Ruta de la Alfarería que son Areguá, Itá y Tobatí. </a:t>
            </a:r>
            <a:br>
              <a:rPr lang="es-PY" sz="2800" dirty="0">
                <a:effectLst/>
                <a:latin typeface="Calibri" panose="020F0502020204030204" pitchFamily="34" charset="0"/>
                <a:ea typeface="Calibri" panose="020F0502020204030204" pitchFamily="34" charset="0"/>
                <a:cs typeface="SimSun" panose="02010600030101010101" pitchFamily="2" charset="-122"/>
              </a:rPr>
            </a:br>
            <a:endParaRPr lang="es-PY" sz="4400" dirty="0"/>
          </a:p>
        </p:txBody>
      </p:sp>
    </p:spTree>
    <p:extLst>
      <p:ext uri="{BB962C8B-B14F-4D97-AF65-F5344CB8AC3E}">
        <p14:creationId xmlns:p14="http://schemas.microsoft.com/office/powerpoint/2010/main" val="204341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E09051-C699-4906-B8A0-8C526FAF69A5}"/>
              </a:ext>
            </a:extLst>
          </p:cNvPr>
          <p:cNvSpPr>
            <a:spLocks noGrp="1"/>
          </p:cNvSpPr>
          <p:nvPr>
            <p:ph idx="1"/>
          </p:nvPr>
        </p:nvSpPr>
        <p:spPr>
          <a:xfrm>
            <a:off x="1228299" y="1228299"/>
            <a:ext cx="10276313" cy="4682923"/>
          </a:xfrm>
        </p:spPr>
        <p:txBody>
          <a:bodyPr>
            <a:normAutofit/>
          </a:bodyPr>
          <a:lstStyle/>
          <a:p>
            <a:pPr marL="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Unas de las necesidades para avanzar en la ejecución del proyecto es contar con datos que den cuanta del estado actual organizativo y productivo de los Artesanos Alfareros de los tres municipios. </a:t>
            </a:r>
          </a:p>
          <a:p>
            <a:pPr marL="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En tal sentido se decidió iniciar los trabajos con las organizaciones de alfareros, para la realización de un censo de Artesanos en el distrito de Areguá y en la organización de artesanos de Itá para integrarse al proyecto.</a:t>
            </a:r>
          </a:p>
          <a:p>
            <a:pPr marL="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Hoy día nos encontramos ejecutando el proyecto de censo en Areguá, este proyecto está estructurado de la siguiente manera.</a:t>
            </a:r>
          </a:p>
          <a:p>
            <a:endParaRPr lang="es-PY" sz="2400" dirty="0"/>
          </a:p>
        </p:txBody>
      </p:sp>
    </p:spTree>
    <p:extLst>
      <p:ext uri="{BB962C8B-B14F-4D97-AF65-F5344CB8AC3E}">
        <p14:creationId xmlns:p14="http://schemas.microsoft.com/office/powerpoint/2010/main" val="296910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97633EB-0FDB-4AF5-A0D7-8FC59B7A9C81}"/>
              </a:ext>
            </a:extLst>
          </p:cNvPr>
          <p:cNvSpPr txBox="1"/>
          <p:nvPr/>
        </p:nvSpPr>
        <p:spPr>
          <a:xfrm>
            <a:off x="1736034" y="715317"/>
            <a:ext cx="6016487" cy="461665"/>
          </a:xfrm>
          <a:prstGeom prst="rect">
            <a:avLst/>
          </a:prstGeom>
          <a:noFill/>
        </p:spPr>
        <p:txBody>
          <a:bodyPr wrap="square" rtlCol="0">
            <a:spAutoFit/>
          </a:bodyPr>
          <a:lstStyle/>
          <a:p>
            <a:r>
              <a:rPr lang="es-PY" sz="2400" b="1" dirty="0">
                <a:latin typeface="Calibri" panose="020F0502020204030204" pitchFamily="34" charset="0"/>
                <a:cs typeface="Calibri" panose="020F0502020204030204" pitchFamily="34" charset="0"/>
              </a:rPr>
              <a:t>ESTRUCTURA OPERATIVA</a:t>
            </a:r>
          </a:p>
        </p:txBody>
      </p:sp>
      <p:pic>
        <p:nvPicPr>
          <p:cNvPr id="5" name="Marcador de contenido 4">
            <a:extLst>
              <a:ext uri="{FF2B5EF4-FFF2-40B4-BE49-F238E27FC236}">
                <a16:creationId xmlns:a16="http://schemas.microsoft.com/office/drawing/2014/main" id="{49B7BF89-2E9F-433A-86C8-F4E4C43FA275}"/>
              </a:ext>
            </a:extLst>
          </p:cNvPr>
          <p:cNvPicPr>
            <a:picLocks noGrp="1" noChangeAspect="1"/>
          </p:cNvPicPr>
          <p:nvPr>
            <p:ph idx="1"/>
          </p:nvPr>
        </p:nvPicPr>
        <p:blipFill>
          <a:blip r:embed="rId2"/>
          <a:stretch>
            <a:fillRect/>
          </a:stretch>
        </p:blipFill>
        <p:spPr>
          <a:xfrm>
            <a:off x="1311966" y="1176982"/>
            <a:ext cx="10111409" cy="5581627"/>
          </a:xfrm>
        </p:spPr>
      </p:pic>
    </p:spTree>
    <p:extLst>
      <p:ext uri="{BB962C8B-B14F-4D97-AF65-F5344CB8AC3E}">
        <p14:creationId xmlns:p14="http://schemas.microsoft.com/office/powerpoint/2010/main" val="14559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1B04E8-ABBC-479F-90DA-878C67597161}"/>
              </a:ext>
            </a:extLst>
          </p:cNvPr>
          <p:cNvSpPr>
            <a:spLocks noGrp="1"/>
          </p:cNvSpPr>
          <p:nvPr>
            <p:ph idx="1"/>
          </p:nvPr>
        </p:nvSpPr>
        <p:spPr>
          <a:xfrm>
            <a:off x="1272209" y="318053"/>
            <a:ext cx="10232403" cy="6241774"/>
          </a:xfrm>
        </p:spPr>
        <p:txBody>
          <a:bodyPr>
            <a:normAutofit/>
          </a:bodyPr>
          <a:lstStyle/>
          <a:p>
            <a:pPr marL="0" indent="0">
              <a:lnSpc>
                <a:spcPct val="115000"/>
              </a:lnSpc>
              <a:spcBef>
                <a:spcPts val="1200"/>
              </a:spcBef>
              <a:spcAft>
                <a:spcPts val="300"/>
              </a:spcAft>
              <a:buNone/>
            </a:pPr>
            <a:r>
              <a:rPr lang="es-PY" sz="2400" b="1" kern="1600" dirty="0">
                <a:effectLst/>
                <a:latin typeface="Calibri" panose="020F0502020204030204" pitchFamily="34" charset="0"/>
                <a:ea typeface="Times New Roman" panose="02020603050405020304" pitchFamily="18" charset="0"/>
                <a:cs typeface="Calibri" panose="020F0502020204030204" pitchFamily="34" charset="0"/>
              </a:rPr>
              <a:t>Alcance del Operativo </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 </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Se desarrollará un censo de artesanos alfareros en los municipios de Areguá, Itá y Tobatí, integrantes del proyecto Ruta Temática de la Alfarería, para impulsar la creación de una base de datos territorial y una base cartográfica digital para apoyar la gestión del Proyecto Ruta Temática de la Alfarería.</a:t>
            </a:r>
          </a:p>
          <a:p>
            <a:pPr marL="360680" algn="just">
              <a:lnSpc>
                <a:spcPct val="115000"/>
              </a:lnSpc>
            </a:pPr>
            <a:endParaRPr lang="es-PY" sz="2400" dirty="0">
              <a:effectLst/>
              <a:latin typeface="Calibri" panose="020F0502020204030204" pitchFamily="34" charset="0"/>
              <a:ea typeface="Calibri" panose="020F0502020204030204" pitchFamily="34" charset="0"/>
              <a:cs typeface="SimSun" panose="02010600030101010101" pitchFamily="2" charset="-122"/>
            </a:endParaRP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Así mismo, el censo generara la oportunidad de contar datos reales para elaborar proyectos que ayuden a mejorar la calidad de vida de los artesanos alfareros, todo esto en consideración a los Objetivos del Plan de Desarrollo Nacional 2030 del Paraguay, concordante con los Objetivos del Desarrollo Sostenible (ODS).</a:t>
            </a:r>
          </a:p>
          <a:p>
            <a:pPr marL="1778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 </a:t>
            </a:r>
          </a:p>
          <a:p>
            <a:endParaRPr lang="es-PY" sz="2400" dirty="0"/>
          </a:p>
        </p:txBody>
      </p:sp>
    </p:spTree>
    <p:extLst>
      <p:ext uri="{BB962C8B-B14F-4D97-AF65-F5344CB8AC3E}">
        <p14:creationId xmlns:p14="http://schemas.microsoft.com/office/powerpoint/2010/main" val="40689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1C7FCE-0D07-4FE0-AAEC-3A3954124C35}"/>
              </a:ext>
            </a:extLst>
          </p:cNvPr>
          <p:cNvSpPr>
            <a:spLocks noGrp="1"/>
          </p:cNvSpPr>
          <p:nvPr>
            <p:ph idx="1"/>
          </p:nvPr>
        </p:nvSpPr>
        <p:spPr>
          <a:xfrm>
            <a:off x="935665" y="980661"/>
            <a:ext cx="10171381" cy="5102839"/>
          </a:xfrm>
        </p:spPr>
        <p:txBody>
          <a:bodyPr>
            <a:normAutofit/>
          </a:bodyPr>
          <a:lstStyle/>
          <a:p>
            <a:pPr marL="0" indent="0">
              <a:lnSpc>
                <a:spcPct val="115000"/>
              </a:lnSpc>
              <a:spcBef>
                <a:spcPts val="1200"/>
              </a:spcBef>
              <a:spcAft>
                <a:spcPts val="300"/>
              </a:spcAft>
              <a:buNone/>
            </a:pPr>
            <a:r>
              <a:rPr lang="es-PY" sz="2400" b="1" kern="1600" dirty="0">
                <a:effectLst/>
                <a:latin typeface="Calibri" panose="020F0502020204030204" pitchFamily="34" charset="0"/>
                <a:ea typeface="Times New Roman" panose="02020603050405020304" pitchFamily="18" charset="0"/>
                <a:cs typeface="Calibri" panose="020F0502020204030204" pitchFamily="34" charset="0"/>
              </a:rPr>
              <a:t>Ejecución</a:t>
            </a:r>
          </a:p>
          <a:p>
            <a:pPr marL="17780" indent="0" algn="just">
              <a:lnSpc>
                <a:spcPct val="115000"/>
              </a:lnSpc>
              <a:buNone/>
            </a:pPr>
            <a:endParaRPr lang="es-PY" sz="2400" dirty="0">
              <a:effectLst/>
              <a:latin typeface="Calibri" panose="020F0502020204030204" pitchFamily="34" charset="0"/>
              <a:ea typeface="Calibri" panose="020F0502020204030204" pitchFamily="34" charset="0"/>
              <a:cs typeface="SimSun" panose="02010600030101010101" pitchFamily="2" charset="-122"/>
            </a:endParaRP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La ejecución del censo se llevará a cabo en tres fases, primera fase Areguá, segunda fase Itá y la tercera fase Tobatí, cada una de ellas se realizarán atendiendo las características organizativas del territorio.</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 </a:t>
            </a:r>
          </a:p>
          <a:p>
            <a:pPr marL="1778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Para la primera fase se desarrollará en el municipio de Areguá, las acciones a ser llevada a cabo son las siguientes. </a:t>
            </a:r>
          </a:p>
          <a:p>
            <a:endParaRPr lang="es-PY" sz="2400" dirty="0"/>
          </a:p>
        </p:txBody>
      </p:sp>
    </p:spTree>
    <p:extLst>
      <p:ext uri="{BB962C8B-B14F-4D97-AF65-F5344CB8AC3E}">
        <p14:creationId xmlns:p14="http://schemas.microsoft.com/office/powerpoint/2010/main" val="273033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B682B7-A43F-4075-AB9C-0FEA18AC9880}"/>
              </a:ext>
            </a:extLst>
          </p:cNvPr>
          <p:cNvSpPr>
            <a:spLocks noGrp="1"/>
          </p:cNvSpPr>
          <p:nvPr>
            <p:ph idx="1"/>
          </p:nvPr>
        </p:nvSpPr>
        <p:spPr>
          <a:xfrm>
            <a:off x="1736036" y="861391"/>
            <a:ext cx="9781829" cy="5579918"/>
          </a:xfrm>
        </p:spPr>
        <p:txBody>
          <a:bodyPr>
            <a:normAutofit/>
          </a:bodyPr>
          <a:lstStyle/>
          <a:p>
            <a:pPr marL="0" indent="0">
              <a:lnSpc>
                <a:spcPct val="115000"/>
              </a:lnSpc>
              <a:spcBef>
                <a:spcPts val="1200"/>
              </a:spcBef>
              <a:spcAft>
                <a:spcPts val="300"/>
              </a:spcAft>
              <a:buNone/>
            </a:pPr>
            <a:r>
              <a:rPr lang="es-PY" sz="2400" b="1" dirty="0">
                <a:effectLst/>
                <a:latin typeface="Calibri" panose="020F0502020204030204" pitchFamily="34" charset="0"/>
                <a:ea typeface="Times New Roman" panose="02020603050405020304" pitchFamily="18" charset="0"/>
                <a:cs typeface="Calibri" panose="020F0502020204030204" pitchFamily="34" charset="0"/>
              </a:rPr>
              <a:t>Organización y Capacitación de los encuestadores </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La actividad de relevamiento de datos de censo será realizada en base a alumnos becados de la Gobernación Central</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La selección de los candidatos a encuestadores será realizada por la Dirección General de Información y Comunicación de la Gobernación del Departamento Central y la capacitación de los mismos a cargo de la Facultad de Ciencias Exactas y Naturales de la Universidad Nacional de Asunción.</a:t>
            </a:r>
          </a:p>
          <a:p>
            <a:pPr marL="1778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La organización territorial para la encuesta tendrá como base los límites barriales del municipio de Areguá, a las que se les asignará cuadrillas de encuestadores en relación al número de manzanas de cada barrio.</a:t>
            </a:r>
          </a:p>
          <a:p>
            <a:pPr marL="0" indent="0">
              <a:buNone/>
            </a:pPr>
            <a:endParaRPr lang="es-PY" sz="2400" dirty="0"/>
          </a:p>
        </p:txBody>
      </p:sp>
    </p:spTree>
    <p:extLst>
      <p:ext uri="{BB962C8B-B14F-4D97-AF65-F5344CB8AC3E}">
        <p14:creationId xmlns:p14="http://schemas.microsoft.com/office/powerpoint/2010/main" val="367878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7A0729-9C8B-48E1-B917-E947E85ACACA}"/>
              </a:ext>
            </a:extLst>
          </p:cNvPr>
          <p:cNvSpPr>
            <a:spLocks noGrp="1"/>
          </p:cNvSpPr>
          <p:nvPr>
            <p:ph idx="1"/>
          </p:nvPr>
        </p:nvSpPr>
        <p:spPr>
          <a:xfrm>
            <a:off x="556591" y="861390"/>
            <a:ext cx="11635409" cy="5996609"/>
          </a:xfrm>
        </p:spPr>
        <p:txBody>
          <a:bodyPr>
            <a:normAutofit/>
          </a:bodyPr>
          <a:lstStyle/>
          <a:p>
            <a:pPr marL="0" indent="0">
              <a:lnSpc>
                <a:spcPct val="115000"/>
              </a:lnSpc>
              <a:spcBef>
                <a:spcPts val="1200"/>
              </a:spcBef>
              <a:spcAft>
                <a:spcPts val="300"/>
              </a:spcAft>
              <a:buNone/>
            </a:pPr>
            <a:r>
              <a:rPr lang="es-PY" sz="2400" b="1" dirty="0">
                <a:effectLst/>
                <a:latin typeface="Calibri" panose="020F0502020204030204" pitchFamily="34" charset="0"/>
                <a:ea typeface="Times New Roman" panose="02020603050405020304" pitchFamily="18" charset="0"/>
                <a:cs typeface="Calibri" panose="020F0502020204030204" pitchFamily="34" charset="0"/>
              </a:rPr>
              <a:t>Trabajo de Campo</a:t>
            </a:r>
          </a:p>
          <a:p>
            <a:pPr marL="17780" indent="0" algn="just">
              <a:lnSpc>
                <a:spcPct val="115000"/>
              </a:lnSpc>
              <a:spcAft>
                <a:spcPts val="1000"/>
              </a:spcAft>
              <a:buNone/>
            </a:pPr>
            <a:r>
              <a:rPr lang="es-PY" sz="2400" dirty="0">
                <a:effectLst/>
                <a:latin typeface="Calibri" panose="020F0502020204030204" pitchFamily="34" charset="0"/>
                <a:ea typeface="Calibri" panose="020F0502020204030204" pitchFamily="34" charset="0"/>
                <a:cs typeface="SimSun" panose="02010600030101010101" pitchFamily="2" charset="-122"/>
              </a:rPr>
              <a:t>La recolección de los datos se realizará preferentemente de lunes a viernes, a fin de aprovechar la presencia de los alfareros en sus respectivos talleres. La coordinación general del trabajo de campo estará a cargo del representante del IPA, filial Areguá.</a:t>
            </a:r>
          </a:p>
          <a:p>
            <a:pPr marL="0" indent="0">
              <a:lnSpc>
                <a:spcPct val="115000"/>
              </a:lnSpc>
              <a:spcBef>
                <a:spcPts val="1200"/>
              </a:spcBef>
              <a:spcAft>
                <a:spcPts val="300"/>
              </a:spcAft>
              <a:buNone/>
            </a:pPr>
            <a:r>
              <a:rPr lang="es-PY" sz="2400" b="1" dirty="0">
                <a:effectLst/>
                <a:latin typeface="Calibri" panose="020F0502020204030204" pitchFamily="34" charset="0"/>
                <a:ea typeface="Times New Roman" panose="02020603050405020304" pitchFamily="18" charset="0"/>
                <a:cs typeface="Calibri" panose="020F0502020204030204" pitchFamily="34" charset="0"/>
              </a:rPr>
              <a:t>Procesamiento de datos</a:t>
            </a:r>
          </a:p>
          <a:p>
            <a:pPr marL="0" indent="0">
              <a:lnSpc>
                <a:spcPct val="115000"/>
              </a:lnSpc>
              <a:spcBef>
                <a:spcPts val="1200"/>
              </a:spcBef>
              <a:spcAft>
                <a:spcPts val="300"/>
              </a:spcAft>
              <a:buNone/>
            </a:pPr>
            <a:r>
              <a:rPr lang="es-PY" sz="2400" b="1" dirty="0">
                <a:effectLst/>
                <a:latin typeface="Calibri" panose="020F0502020204030204" pitchFamily="34" charset="0"/>
                <a:ea typeface="Times New Roman" panose="02020603050405020304" pitchFamily="18" charset="0"/>
                <a:cs typeface="Calibri" panose="020F0502020204030204" pitchFamily="34" charset="0"/>
              </a:rPr>
              <a:t>Codificación, digitalización y certificación de Datos</a:t>
            </a:r>
          </a:p>
          <a:p>
            <a:pPr marL="17780" indent="0" algn="just">
              <a:lnSpc>
                <a:spcPct val="115000"/>
              </a:lnSpc>
              <a:buNone/>
            </a:pPr>
            <a:r>
              <a:rPr lang="es-PY" sz="2400" dirty="0">
                <a:effectLst/>
                <a:latin typeface="Calibri" panose="020F0502020204030204" pitchFamily="34" charset="0"/>
                <a:ea typeface="Calibri" panose="020F0502020204030204" pitchFamily="34" charset="0"/>
                <a:cs typeface="SimSun" panose="02010600030101010101" pitchFamily="2" charset="-122"/>
              </a:rPr>
              <a:t>La codificación y digitalización de datos estará a cargo de personal designado por la Dirección General de Información y Comunicación de la Gobernación del Departamento Central y el titular de la filial Areguá de la SENATUR.</a:t>
            </a:r>
          </a:p>
          <a:p>
            <a:endParaRPr lang="es-PY" dirty="0"/>
          </a:p>
        </p:txBody>
      </p:sp>
    </p:spTree>
    <p:extLst>
      <p:ext uri="{BB962C8B-B14F-4D97-AF65-F5344CB8AC3E}">
        <p14:creationId xmlns:p14="http://schemas.microsoft.com/office/powerpoint/2010/main" val="383867841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90</TotalTime>
  <Words>1009</Words>
  <Application>Microsoft Office PowerPoint</Application>
  <PresentationFormat>Panorámica</PresentationFormat>
  <Paragraphs>52</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Cambria</vt:lpstr>
      <vt:lpstr>Century Gothic</vt:lpstr>
      <vt:lpstr>Wingdings 3</vt:lpstr>
      <vt:lpstr>Espiral</vt:lpstr>
      <vt:lpstr>Proyecto Ruta Temática de la Alfarería </vt:lpstr>
      <vt:lpstr>Presentación de PowerPoint</vt:lpstr>
      <vt:lpstr>Unas de las primeras actividades fue la conformación del grupo gestor integrado por los representantes de la oficina departamental del Departamento Central SENATUR, IPA filial Areguá, Gobernación del Departamento Central, la Facultad de Ciencias Exactas y Naturales de la UNA y de la municipalidad de Areguá, luego de varias reuniones encontramos algunas necesidades para avanzar en el desarrollo del proyecto.   La orientación del trabajo estará encaminada en tres etapas en consideración a los tres municipios integrantes del proyecto de la Ruta de la Alfarería que son Areguá, Itá y Tobatí.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Dimensión social</vt:lpstr>
      <vt:lpstr>Dimensión económica</vt:lpstr>
      <vt:lpstr>Dimensión ambiental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Martinez</dc:creator>
  <cp:lastModifiedBy>Luis  Martinez</cp:lastModifiedBy>
  <cp:revision>14</cp:revision>
  <dcterms:created xsi:type="dcterms:W3CDTF">2021-09-13T21:30:13Z</dcterms:created>
  <dcterms:modified xsi:type="dcterms:W3CDTF">2021-12-17T13:14:41Z</dcterms:modified>
</cp:coreProperties>
</file>