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a2f669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a2f669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da2f669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da2f669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a2f669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a2f669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a2f669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a2f669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a2f669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a2f669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da2f669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da2f669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a2f669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a2f669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a2f669a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a2f669a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da2f669a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da2f669a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da2f669a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da2f669a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6056991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605699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a2f669a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a2f669a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a2f669a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a2f669a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a2f669a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a2f669a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605699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605699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8de2822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8de2822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6056991f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6056991f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c6056991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c6056991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a2f66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a2f66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a2f669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a2f669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da2f669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da2f669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19.jpg"/><Relationship Id="rId5" Type="http://schemas.openxmlformats.org/officeDocument/2006/relationships/image" Target="../media/image21.jpg"/><Relationship Id="rId6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4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Realizzato da: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Camillo Cristian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Pastore Pier Paolo</a:t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137150" y="533750"/>
            <a:ext cx="5230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Castle Movie Theater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334800" y="993600"/>
            <a:ext cx="5567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900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Introduzione: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introduzione al contenuto del documento di System Design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Architettura software attuale: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descrizione del software preesistente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Architettura software proposta (overview):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breve riassunto di quello che il progetto vuole andare a realizzare e delle tecnologie scelte per l’implementazione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Scomposizione in sottosistemi: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divisione del sistema in sottosistemi e assegnazione delle responsabilità di questi ultimi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Mapping Hardware-Software: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assegnazione dei sottosistemi ai componenti hardware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Gestione dei dati persistenti: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descrizione del database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Gestione degli accessi: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mostra quali tipi di utente possono accedere a quali funzioni del sistema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Condizioni limite: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descrive il comportamento del sistema allo start-up, shut-down ed al presentarsi di errori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286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16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System Design Document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404350"/>
            <a:ext cx="3605175" cy="46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21800" y="2217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Architectural</a:t>
            </a:r>
            <a:r>
              <a:rPr lang="it" sz="1000">
                <a:latin typeface="Lato"/>
                <a:ea typeface="Lato"/>
                <a:cs typeface="Lato"/>
                <a:sym typeface="Lato"/>
              </a:rPr>
              <a:t> Design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49" l="0" r="0" t="49"/>
          <a:stretch/>
        </p:blipFill>
        <p:spPr>
          <a:xfrm>
            <a:off x="3766788" y="404350"/>
            <a:ext cx="4944276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3726975" y="2532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Mapping Hardware-Software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800" y="2335950"/>
            <a:ext cx="5000449" cy="2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3726975" y="199275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Gestione dei dati persistenti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0" y="45122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Gestione degli accessi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750"/>
            <a:ext cx="4315176" cy="32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467575" y="40955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Condizioni Limite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752750"/>
            <a:ext cx="4371624" cy="16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101" y="2491692"/>
            <a:ext cx="4343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3799313" y="217580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Package</a:t>
            </a:r>
            <a:endParaRPr sz="600"/>
          </a:p>
        </p:txBody>
      </p:sp>
      <p:sp>
        <p:nvSpPr>
          <p:cNvPr id="207" name="Google Shape;207;p25"/>
          <p:cNvSpPr/>
          <p:nvPr/>
        </p:nvSpPr>
        <p:spPr>
          <a:xfrm>
            <a:off x="5328675" y="217580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Interfaccia delle classi</a:t>
            </a:r>
            <a:endParaRPr sz="800"/>
          </a:p>
        </p:txBody>
      </p:sp>
      <p:sp>
        <p:nvSpPr>
          <p:cNvPr id="208" name="Google Shape;208;p25"/>
          <p:cNvSpPr/>
          <p:nvPr/>
        </p:nvSpPr>
        <p:spPr>
          <a:xfrm>
            <a:off x="2269950" y="217580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Introduzione</a:t>
            </a:r>
            <a:endParaRPr sz="600"/>
          </a:p>
        </p:txBody>
      </p:sp>
      <p:sp>
        <p:nvSpPr>
          <p:cNvPr id="209" name="Google Shape;209;p25"/>
          <p:cNvSpPr/>
          <p:nvPr/>
        </p:nvSpPr>
        <p:spPr>
          <a:xfrm>
            <a:off x="3391163" y="244910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4937963" y="244910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Object</a:t>
            </a:r>
            <a:r>
              <a:rPr lang="it" sz="2000"/>
              <a:t> Design Document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320075" y="1089650"/>
            <a:ext cx="84738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b="1" lang="it" sz="900">
                <a:latin typeface="Gill Sans"/>
                <a:ea typeface="Gill Sans"/>
                <a:cs typeface="Gill Sans"/>
                <a:sym typeface="Gill Sans"/>
              </a:rPr>
              <a:t>Overview:</a:t>
            </a:r>
            <a:r>
              <a:rPr lang="it" sz="900">
                <a:latin typeface="Gill Sans"/>
                <a:ea typeface="Gill Sans"/>
                <a:cs typeface="Gill Sans"/>
                <a:sym typeface="Gill Sans"/>
              </a:rPr>
              <a:t> introduzione generale al documento, spiega quali trade-off sono stati fatti 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900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Package: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descrive la decomposizione in package del sistema e la distribuzione dei file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900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Interfaccia delle classi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descrive le classi e le loro interfacce pubbliche</a:t>
            </a: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28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26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Object </a:t>
            </a:r>
            <a:r>
              <a:rPr lang="it" sz="2000"/>
              <a:t>Design Document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-81725" y="500550"/>
            <a:ext cx="34308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it" sz="900">
                <a:solidFill>
                  <a:schemeClr val="dk2"/>
                </a:solidFill>
              </a:rPr>
              <a:t>Design </a:t>
            </a:r>
            <a:r>
              <a:rPr lang="it" sz="900">
                <a:solidFill>
                  <a:schemeClr val="dk2"/>
                </a:solidFill>
              </a:rPr>
              <a:t>trade-offs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dk2"/>
                </a:solidFill>
              </a:rPr>
              <a:t>Usabilità vs. Funzionalità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dk2"/>
                </a:solidFill>
              </a:rPr>
              <a:t>	Rapidità di sviluppo vs. Prestazioni</a:t>
            </a:r>
            <a:endParaRPr sz="9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00">
                <a:solidFill>
                  <a:schemeClr val="dk2"/>
                </a:solidFill>
              </a:rPr>
              <a:t>Costi vs. Sicurezza</a:t>
            </a:r>
            <a:endParaRPr sz="900">
              <a:solidFill>
                <a:schemeClr val="dk2"/>
              </a:solidFill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775" y="791700"/>
            <a:ext cx="23431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2705775" y="44850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Package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775" y="2563350"/>
            <a:ext cx="33909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925" y="791700"/>
            <a:ext cx="3714326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675" y="2563350"/>
            <a:ext cx="26665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/>
          <p:nvPr/>
        </p:nvSpPr>
        <p:spPr>
          <a:xfrm>
            <a:off x="2574713" y="15321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Relazioni con altri documenti</a:t>
            </a:r>
            <a:endParaRPr sz="800"/>
          </a:p>
        </p:txBody>
      </p:sp>
      <p:sp>
        <p:nvSpPr>
          <p:cNvPr id="233" name="Google Shape;233;p28"/>
          <p:cNvSpPr/>
          <p:nvPr/>
        </p:nvSpPr>
        <p:spPr>
          <a:xfrm>
            <a:off x="4104075" y="15321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Quadro generale del sistema</a:t>
            </a:r>
            <a:endParaRPr sz="800"/>
          </a:p>
        </p:txBody>
      </p:sp>
      <p:sp>
        <p:nvSpPr>
          <p:cNvPr id="234" name="Google Shape;234;p28"/>
          <p:cNvSpPr/>
          <p:nvPr/>
        </p:nvSpPr>
        <p:spPr>
          <a:xfrm>
            <a:off x="1045350" y="15321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Introduzione</a:t>
            </a:r>
            <a:endParaRPr sz="600"/>
          </a:p>
        </p:txBody>
      </p:sp>
      <p:sp>
        <p:nvSpPr>
          <p:cNvPr id="235" name="Google Shape;235;p28"/>
          <p:cNvSpPr/>
          <p:nvPr/>
        </p:nvSpPr>
        <p:spPr>
          <a:xfrm>
            <a:off x="5633438" y="15321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Funzioni da testare/da non testare</a:t>
            </a:r>
            <a:endParaRPr sz="900"/>
          </a:p>
        </p:txBody>
      </p:sp>
      <p:sp>
        <p:nvSpPr>
          <p:cNvPr id="236" name="Google Shape;236;p28"/>
          <p:cNvSpPr/>
          <p:nvPr/>
        </p:nvSpPr>
        <p:spPr>
          <a:xfrm>
            <a:off x="7162800" y="14998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Criteri per determinare successo/ fallimento</a:t>
            </a:r>
            <a:endParaRPr sz="600"/>
          </a:p>
        </p:txBody>
      </p:sp>
      <p:sp>
        <p:nvSpPr>
          <p:cNvPr id="237" name="Google Shape;237;p28"/>
          <p:cNvSpPr/>
          <p:nvPr/>
        </p:nvSpPr>
        <p:spPr>
          <a:xfrm>
            <a:off x="7162800" y="28168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Approccio</a:t>
            </a:r>
            <a:endParaRPr sz="700"/>
          </a:p>
        </p:txBody>
      </p:sp>
      <p:sp>
        <p:nvSpPr>
          <p:cNvPr id="238" name="Google Shape;238;p28"/>
          <p:cNvSpPr/>
          <p:nvPr/>
        </p:nvSpPr>
        <p:spPr>
          <a:xfrm>
            <a:off x="5651313" y="28168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Sospensione e  Ripresa</a:t>
            </a:r>
            <a:endParaRPr sz="600"/>
          </a:p>
        </p:txBody>
      </p:sp>
      <p:sp>
        <p:nvSpPr>
          <p:cNvPr id="239" name="Google Shape;239;p28"/>
          <p:cNvSpPr/>
          <p:nvPr/>
        </p:nvSpPr>
        <p:spPr>
          <a:xfrm>
            <a:off x="2166563" y="18054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3713363" y="18054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5234000" y="17731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6754638" y="17731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 rot="5400000">
            <a:off x="7528038" y="2424875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 rot="10800000">
            <a:off x="6790898" y="3068450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4104075" y="28466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Risorse di testing</a:t>
            </a:r>
            <a:endParaRPr sz="600"/>
          </a:p>
        </p:txBody>
      </p:sp>
      <p:sp>
        <p:nvSpPr>
          <p:cNvPr id="246" name="Google Shape;246;p28"/>
          <p:cNvSpPr/>
          <p:nvPr/>
        </p:nvSpPr>
        <p:spPr>
          <a:xfrm rot="10800000">
            <a:off x="5259211" y="3098250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2572400" y="28466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Casi di test</a:t>
            </a:r>
            <a:endParaRPr sz="600"/>
          </a:p>
        </p:txBody>
      </p:sp>
      <p:sp>
        <p:nvSpPr>
          <p:cNvPr id="248" name="Google Shape;248;p28"/>
          <p:cNvSpPr/>
          <p:nvPr/>
        </p:nvSpPr>
        <p:spPr>
          <a:xfrm rot="10800000">
            <a:off x="3678123" y="3098250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1027113" y="28466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Scaletta di testing</a:t>
            </a:r>
            <a:endParaRPr sz="600"/>
          </a:p>
        </p:txBody>
      </p:sp>
      <p:sp>
        <p:nvSpPr>
          <p:cNvPr id="250" name="Google Shape;250;p28"/>
          <p:cNvSpPr/>
          <p:nvPr/>
        </p:nvSpPr>
        <p:spPr>
          <a:xfrm rot="10800000">
            <a:off x="2171373" y="3098250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Testing Plan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90225" y="870000"/>
            <a:ext cx="71916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900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Introduzione: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introduzione a quello che è contenuto nel documento di Testing plan, introducendo gli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obiettivi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dei test.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28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900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Relazioni con altri documenti: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spiega le dipendenze del testing plan dai documenti precedentemente prodotti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Quadro generale del sistema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si concentra sull’aspetto strutturale del testing, individuando i componenti da testare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Funzioni da testare/da non testare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si concentra invece sull’aspetto funzionale del testing, decidendo quali funzioni testare e quali no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Criteri per determinare successo/fallimento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i criteri con cui si valutano i test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Approccio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descrive l’approccio generale utilizzato nel testing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Sospensione e ripresa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descrive i criteri per i quali il testing si interrompe, e anche quelli necessari affinché riparta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Risorse di testing: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descrive le risorse utilizzate per il testing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Casi di test: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elenca tutti i casi di test usati nel testing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2860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Scaletta di testing: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definisce le responsabilità e la scaletta di testing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28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29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Testing Plan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/>
        </p:nvSpPr>
        <p:spPr>
          <a:xfrm>
            <a:off x="2364025" y="88027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Funzioni da testare/ da non testare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25" y="1248150"/>
            <a:ext cx="4086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3255613" y="19680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Test Case</a:t>
            </a:r>
            <a:endParaRPr sz="800"/>
          </a:p>
        </p:txBody>
      </p:sp>
      <p:sp>
        <p:nvSpPr>
          <p:cNvPr id="269" name="Google Shape;269;p31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Testing Plan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2419388" y="11393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Scenari</a:t>
            </a:r>
            <a:endParaRPr sz="700"/>
          </a:p>
        </p:txBody>
      </p:sp>
      <p:sp>
        <p:nvSpPr>
          <p:cNvPr id="79" name="Google Shape;79;p14"/>
          <p:cNvSpPr/>
          <p:nvPr/>
        </p:nvSpPr>
        <p:spPr>
          <a:xfrm>
            <a:off x="3948750" y="11393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2"/>
                </a:solidFill>
              </a:rPr>
              <a:t>Requisiti funzionali</a:t>
            </a:r>
            <a:endParaRPr sz="900"/>
          </a:p>
        </p:txBody>
      </p:sp>
      <p:sp>
        <p:nvSpPr>
          <p:cNvPr id="80" name="Google Shape;80;p14"/>
          <p:cNvSpPr/>
          <p:nvPr/>
        </p:nvSpPr>
        <p:spPr>
          <a:xfrm>
            <a:off x="890025" y="11393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Problem Statement</a:t>
            </a:r>
            <a:endParaRPr sz="700"/>
          </a:p>
        </p:txBody>
      </p:sp>
      <p:sp>
        <p:nvSpPr>
          <p:cNvPr id="81" name="Google Shape;81;p14"/>
          <p:cNvSpPr/>
          <p:nvPr/>
        </p:nvSpPr>
        <p:spPr>
          <a:xfrm>
            <a:off x="5478113" y="11393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2"/>
                </a:solidFill>
              </a:rPr>
              <a:t>Requisiti non funzionali</a:t>
            </a:r>
            <a:endParaRPr sz="900"/>
          </a:p>
        </p:txBody>
      </p:sp>
      <p:sp>
        <p:nvSpPr>
          <p:cNvPr id="82" name="Google Shape;82;p14"/>
          <p:cNvSpPr/>
          <p:nvPr/>
        </p:nvSpPr>
        <p:spPr>
          <a:xfrm>
            <a:off x="7007475" y="1107050"/>
            <a:ext cx="11856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2"/>
                </a:solidFill>
              </a:rPr>
              <a:t>Target environment</a:t>
            </a:r>
            <a:endParaRPr sz="700"/>
          </a:p>
        </p:txBody>
      </p:sp>
      <p:sp>
        <p:nvSpPr>
          <p:cNvPr id="83" name="Google Shape;83;p14"/>
          <p:cNvSpPr/>
          <p:nvPr/>
        </p:nvSpPr>
        <p:spPr>
          <a:xfrm>
            <a:off x="7059475" y="2437650"/>
            <a:ext cx="11856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Role diagram</a:t>
            </a:r>
            <a:endParaRPr sz="700"/>
          </a:p>
        </p:txBody>
      </p:sp>
      <p:sp>
        <p:nvSpPr>
          <p:cNvPr id="84" name="Google Shape;84;p14"/>
          <p:cNvSpPr/>
          <p:nvPr/>
        </p:nvSpPr>
        <p:spPr>
          <a:xfrm>
            <a:off x="3913000" y="24376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Eccezioni </a:t>
            </a:r>
            <a:endParaRPr sz="700"/>
          </a:p>
        </p:txBody>
      </p:sp>
      <p:sp>
        <p:nvSpPr>
          <p:cNvPr id="85" name="Google Shape;85;p14"/>
          <p:cNvSpPr/>
          <p:nvPr/>
        </p:nvSpPr>
        <p:spPr>
          <a:xfrm>
            <a:off x="5463275" y="24376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Casi d’uso</a:t>
            </a:r>
            <a:endParaRPr sz="700"/>
          </a:p>
        </p:txBody>
      </p:sp>
      <p:sp>
        <p:nvSpPr>
          <p:cNvPr id="86" name="Google Shape;86;p14"/>
          <p:cNvSpPr/>
          <p:nvPr/>
        </p:nvSpPr>
        <p:spPr>
          <a:xfrm>
            <a:off x="890025" y="24827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Object model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2401513" y="24827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Tabella formati </a:t>
            </a:r>
            <a:endParaRPr sz="700"/>
          </a:p>
        </p:txBody>
      </p:sp>
      <p:sp>
        <p:nvSpPr>
          <p:cNvPr id="88" name="Google Shape;88;p14"/>
          <p:cNvSpPr/>
          <p:nvPr/>
        </p:nvSpPr>
        <p:spPr>
          <a:xfrm>
            <a:off x="997275" y="36924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Class diagram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533550" y="36924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Sequence diagrams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069825" y="3692475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State charts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606100" y="369250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Mock-ups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011238" y="14126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558038" y="14126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078675" y="13803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599313" y="13803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5400000">
            <a:off x="7465813" y="20456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10800000">
            <a:off x="6632436" y="2689225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10800000">
            <a:off x="5096645" y="2689225"/>
            <a:ext cx="300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10800000">
            <a:off x="3553704" y="2710950"/>
            <a:ext cx="310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>
            <a:off x="2011013" y="2710938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133800" y="3965775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676375" y="3965775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209500" y="3933375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5400000">
            <a:off x="1362513" y="3393275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Requirement Analysis Document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ctrTitle"/>
          </p:nvPr>
        </p:nvSpPr>
        <p:spPr>
          <a:xfrm>
            <a:off x="0" y="4514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Testing Case Specification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5" name="Google Shape;275;p32"/>
          <p:cNvSpPr txBox="1"/>
          <p:nvPr/>
        </p:nvSpPr>
        <p:spPr>
          <a:xfrm>
            <a:off x="90225" y="870000"/>
            <a:ext cx="71916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rgbClr val="2A1A00"/>
              </a:buClr>
              <a:buSzPts val="900"/>
              <a:buChar char="•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Test case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definizione dei test case ed instanziamento</a:t>
            </a:r>
            <a:endParaRPr sz="700">
              <a:solidFill>
                <a:schemeClr val="dk2"/>
              </a:solidFill>
            </a:endParaRPr>
          </a:p>
          <a:p>
            <a:pPr indent="-127000" lvl="0" marL="2286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0" y="45122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Test Case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0" y="819150"/>
            <a:ext cx="4810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50" y="2571750"/>
            <a:ext cx="48101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575" y="819149"/>
            <a:ext cx="38766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ctrTitle"/>
          </p:nvPr>
        </p:nvSpPr>
        <p:spPr>
          <a:xfrm>
            <a:off x="3310800" y="1755225"/>
            <a:ext cx="22176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Requirement Analysis Document</a:t>
            </a:r>
            <a:endParaRPr sz="2000"/>
          </a:p>
        </p:txBody>
      </p:sp>
      <p:sp>
        <p:nvSpPr>
          <p:cNvPr id="111" name="Google Shape;111;p15"/>
          <p:cNvSpPr txBox="1"/>
          <p:nvPr/>
        </p:nvSpPr>
        <p:spPr>
          <a:xfrm>
            <a:off x="335100" y="993050"/>
            <a:ext cx="84738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Lato"/>
              <a:buChar char="●"/>
            </a:pPr>
            <a:r>
              <a:rPr b="1" lang="it" sz="900">
                <a:latin typeface="Gill Sans"/>
                <a:ea typeface="Gill Sans"/>
                <a:cs typeface="Gill Sans"/>
                <a:sym typeface="Gill Sans"/>
              </a:rPr>
              <a:t>Problem Statement: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descrizione del problema e delle motivazioni che ci hanno portato a intraprendere questo progetto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900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Scenari: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rappresentazioni in scenari reali del comportamento del sito una volta rilasciato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900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Requisiti funzionali 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principali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obiettivi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e funzionalità del sito</a:t>
            </a: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Pts val="900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Requisiti non funzionali: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obiettivi qualitativi del sito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Target environment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piattaforme di rilascio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Role diagram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: diagramma gerarchico degli utenti del sito</a:t>
            </a:r>
            <a:b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Casi d’uso: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insieme di diagrammi che descrivono il comportamento del sistema quando un attore gli invia un particolare stimolo</a:t>
            </a:r>
            <a:b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Tabella formati: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insieme di </a:t>
            </a: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diagrammi che indicano i formati scelti per i vari campi di input del sito</a:t>
            </a:r>
            <a:b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Object model: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insieme di diagrammi che definisce i vari elementi del sito in modo da prepararsi ad una programmazione Object Oriented</a:t>
            </a:r>
            <a:b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Class diagram: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diagramma statico che definisce le informazioni di cui il sistema deve tenere traccia</a:t>
            </a:r>
            <a:b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Sequence diagrams: 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insieme di diagrammi che definisce l’interazione tra gli oggetti in una sequenza temporale</a:t>
            </a:r>
            <a:b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Statecharts: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insieme di diagrammi che descrive i vari stati possibili delle entità</a:t>
            </a:r>
            <a:b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1"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Gill Sans"/>
              <a:buChar char="●"/>
            </a:pPr>
            <a:r>
              <a:rPr b="1"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Mock-ups:</a:t>
            </a:r>
            <a:r>
              <a:rPr lang="it" sz="9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rappresentazione grafica dell’interfaccia del sito</a:t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4265250" y="35520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Requisiti funzionali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59750" y="35520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Scenari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700" y="679100"/>
            <a:ext cx="3875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5" y="679100"/>
            <a:ext cx="3136250" cy="3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38" y="830150"/>
            <a:ext cx="2827425" cy="1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77775" y="48695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Role Diagram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149" l="0" r="0" t="149"/>
          <a:stretch/>
        </p:blipFill>
        <p:spPr>
          <a:xfrm>
            <a:off x="338275" y="3127650"/>
            <a:ext cx="4491949" cy="14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338275" y="278445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Casi d’uso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475" y="765325"/>
            <a:ext cx="4008975" cy="38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57525" y="46142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Eccezioni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05600" y="293785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88650" y="2312538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Tabella formati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63" y="2690950"/>
            <a:ext cx="4233500" cy="172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50" y="847050"/>
            <a:ext cx="4209700" cy="12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5354700" y="503838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Object Model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112" y="847037"/>
            <a:ext cx="4340838" cy="242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8" y="924750"/>
            <a:ext cx="3048175" cy="3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57525" y="46142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Class Diagram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169" r="169" t="0"/>
          <a:stretch/>
        </p:blipFill>
        <p:spPr>
          <a:xfrm>
            <a:off x="3282600" y="924750"/>
            <a:ext cx="56593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282600" y="527000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Sequence Diagram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282600" y="272497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State Chart Diagram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2588" y="2975400"/>
            <a:ext cx="2542556" cy="1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-148925" y="384775"/>
            <a:ext cx="29421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Lato"/>
              <a:buChar char="●"/>
            </a:pPr>
            <a:r>
              <a:rPr lang="it" sz="1000">
                <a:latin typeface="Lato"/>
                <a:ea typeface="Lato"/>
                <a:cs typeface="Lato"/>
                <a:sym typeface="Lato"/>
              </a:rPr>
              <a:t>Mock-Ups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00" y="467350"/>
            <a:ext cx="4167824" cy="4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225" y="467350"/>
            <a:ext cx="3477775" cy="42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2099688" y="15134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Architettura software attuale</a:t>
            </a:r>
            <a:endParaRPr sz="600"/>
          </a:p>
        </p:txBody>
      </p:sp>
      <p:sp>
        <p:nvSpPr>
          <p:cNvPr id="162" name="Google Shape;162;p21"/>
          <p:cNvSpPr/>
          <p:nvPr/>
        </p:nvSpPr>
        <p:spPr>
          <a:xfrm>
            <a:off x="3629050" y="15134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Architettura software proposta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(overview)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70325" y="15134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Introduzione</a:t>
            </a:r>
            <a:endParaRPr sz="600"/>
          </a:p>
        </p:txBody>
      </p:sp>
      <p:sp>
        <p:nvSpPr>
          <p:cNvPr id="164" name="Google Shape;164;p21"/>
          <p:cNvSpPr/>
          <p:nvPr/>
        </p:nvSpPr>
        <p:spPr>
          <a:xfrm>
            <a:off x="5158413" y="15134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Scomposizione in sottosistemi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687775" y="14811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2"/>
                </a:solidFill>
              </a:rPr>
              <a:t>Mapping hardware software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616275" y="28117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2"/>
                </a:solidFill>
              </a:rPr>
              <a:t>Gestione dati permanenti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104788" y="28117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900">
                <a:solidFill>
                  <a:schemeClr val="dk2"/>
                </a:solidFill>
              </a:rPr>
              <a:t>Gestione de</a:t>
            </a:r>
            <a:r>
              <a:rPr lang="it" sz="900">
                <a:solidFill>
                  <a:schemeClr val="dk2"/>
                </a:solidFill>
              </a:rPr>
              <a:t>g</a:t>
            </a:r>
            <a:r>
              <a:rPr lang="it" sz="900">
                <a:solidFill>
                  <a:schemeClr val="dk2"/>
                </a:solidFill>
              </a:rPr>
              <a:t>li accessi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1691538" y="17867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238338" y="17867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4758975" y="17544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6279613" y="17544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6981513" y="2419750"/>
            <a:ext cx="3729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10800000">
            <a:off x="6244373" y="3063325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606538" y="2841550"/>
            <a:ext cx="1103400" cy="725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</a:rPr>
              <a:t>Condizioni limite</a:t>
            </a:r>
            <a:endParaRPr sz="700"/>
          </a:p>
        </p:txBody>
      </p:sp>
      <p:sp>
        <p:nvSpPr>
          <p:cNvPr id="175" name="Google Shape;175;p21"/>
          <p:cNvSpPr/>
          <p:nvPr/>
        </p:nvSpPr>
        <p:spPr>
          <a:xfrm rot="10800000">
            <a:off x="4746123" y="3093125"/>
            <a:ext cx="322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137150" y="533750"/>
            <a:ext cx="52251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System Design</a:t>
            </a:r>
            <a:r>
              <a:rPr lang="it" sz="2000"/>
              <a:t> Document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