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900"/>
    <a:srgbClr val="003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15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F0B6C-BDD9-9F1E-9825-0D563476A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05E596-139D-82CF-E632-633FA4C41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E4C865-6ED9-FB22-AE44-B956F982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92E61E-9BE9-4596-AAF4-C68D907B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ADA529-5A20-20AC-48AB-395554DB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91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3C104-9003-D2A8-360F-E665BBA7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9F772E-0670-4CB0-FB6A-7E9BE9C1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AEF339-CAF7-0660-D791-45A79CBF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2FAD43-FFC8-FCAB-49ED-217E5C1C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19D9E-58D2-7B33-FEAA-C2E5B64E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8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2433D2-572D-DCF6-AD68-3FE84A16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65E286-BC28-5B62-D863-13B4E35C2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1A298F-B1D9-5D86-034A-84283031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3DD640-7F64-8437-9D9D-5D97F020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72E468-DFAC-FCC1-998C-00408DA7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5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04F08-2EF3-20A4-9E1A-05D7C3C6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F0CD00-741F-F181-A367-73EA6B56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C8396-B137-F63C-C03E-9084F03A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700532-6F3E-60AF-6217-F8C61B0C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951ED1-7EAA-96A1-6FE5-A4CB7291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6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361E7-428C-6E8A-ED5E-C8403520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A4F8C9-B19A-A4C7-8242-7FB07EF9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D8B04F-B6A3-599E-DC64-427DA0B5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358D8C-FA63-9CB9-3077-E70AF7A5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09463D-87CF-66F1-2B40-E81D123E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70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13761-1831-0662-9B16-99A1709E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1934DE-062E-9BDF-85FF-A307402C5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69E11D-DA9D-9E22-309D-4A389FD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27385F-B2AD-4418-6E52-D3F6B05A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E7CC2B-0567-8F4E-231E-18BCBEAA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9AEDFA-3EF4-BB0B-902E-49B153B4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8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C1541-FCB2-EEF9-F9A7-6633A2DA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964E55-ED22-DC7D-A9FA-B146FC4F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CD9208-4F8E-1AA9-B646-C70486E1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C076C4-E145-A4AB-B5E2-460F4EA8B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8B8E0B-21AB-B02E-33C9-F16B2EA21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4F88DB-8809-FD20-014E-96C290E0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878F2C-E5DD-9938-C119-61314DFD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3BA6C3-9811-3708-F414-0E933755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60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F880B-5328-6AD2-0163-7D0CC2ED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C2286F-B3B0-3707-7D18-3E35D0FD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90FF5C-3E42-10F9-E35E-42831DF8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DB2ED5-AD3D-1AD5-D98F-62A82933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12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A6486E-BF12-A1DB-95FF-14022187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9D6F37-2E33-A2C8-1EF9-27DBDC8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C48343-4D69-B583-5371-43540A28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03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B3B68-921C-2593-B4E5-DD225DF8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E7C11B-17A5-7E2C-5931-E9E5264C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45B017-FED9-B443-C974-E08782213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A34E9D-2B9D-D54F-C644-4AEF28C0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5502DE-4FC2-2455-A06D-0065BD2D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AFAC28-C149-7791-78B9-31EF2E5B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56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9DDB6-A931-1F44-9E12-B10A8F72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106C1F-5085-100A-B3FE-6A009A2C0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18C9CE-6421-89DD-D82B-E2B101E7D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A80BD8-8D47-F089-52BD-C833233E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4406BE-5B7F-EA57-1676-2AC085BD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495BC4-30A0-3AC0-9129-B257CB1A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7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8BB5A6-1FBE-114A-0204-6456F8A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A9B0D8-3281-3A7A-E74A-E74F3294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8812DD-48E3-8905-97EF-14F561D4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CF6D-3CF4-467F-8977-437D3968EAE4}" type="datetimeFigureOut">
              <a:rPr lang="it-IT" smtClean="0"/>
              <a:t>18/02/2023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FE83FC-EABC-7852-777F-D2F6D1A6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AEB70C-D5B3-01F3-5E4C-6D5B7AA40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4F21-60CF-41F5-A438-DE17403CB2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6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ompletezza%20funzionale_frontend.xlsx" TargetMode="External"/><Relationship Id="rId2" Type="http://schemas.openxmlformats.org/officeDocument/2006/relationships/hyperlink" Target="completezza%20funzionale_backend.xl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43">
            <a:extLst>
              <a:ext uri="{FF2B5EF4-FFF2-40B4-BE49-F238E27FC236}">
                <a16:creationId xmlns:a16="http://schemas.microsoft.com/office/drawing/2014/main" id="{A460BA3E-1458-55E2-4880-D5B0A90492CE}"/>
              </a:ext>
            </a:extLst>
          </p:cNvPr>
          <p:cNvCxnSpPr/>
          <p:nvPr/>
        </p:nvCxnSpPr>
        <p:spPr>
          <a:xfrm>
            <a:off x="6175088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3">
            <a:extLst>
              <a:ext uri="{FF2B5EF4-FFF2-40B4-BE49-F238E27FC236}">
                <a16:creationId xmlns:a16="http://schemas.microsoft.com/office/drawing/2014/main" id="{330B476E-68DA-3792-F0C9-77FF72CB1B82}"/>
              </a:ext>
            </a:extLst>
          </p:cNvPr>
          <p:cNvCxnSpPr/>
          <p:nvPr/>
        </p:nvCxnSpPr>
        <p:spPr>
          <a:xfrm>
            <a:off x="8413015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7">
            <a:extLst>
              <a:ext uri="{FF2B5EF4-FFF2-40B4-BE49-F238E27FC236}">
                <a16:creationId xmlns:a16="http://schemas.microsoft.com/office/drawing/2014/main" id="{78569517-BD3D-AF41-2620-7DD82228ECA1}"/>
              </a:ext>
            </a:extLst>
          </p:cNvPr>
          <p:cNvCxnSpPr/>
          <p:nvPr/>
        </p:nvCxnSpPr>
        <p:spPr>
          <a:xfrm>
            <a:off x="3911339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8">
            <a:extLst>
              <a:ext uri="{FF2B5EF4-FFF2-40B4-BE49-F238E27FC236}">
                <a16:creationId xmlns:a16="http://schemas.microsoft.com/office/drawing/2014/main" id="{55BCA4DF-4CFA-3383-1AAD-F44DD6E1AE50}"/>
              </a:ext>
            </a:extLst>
          </p:cNvPr>
          <p:cNvCxnSpPr/>
          <p:nvPr/>
        </p:nvCxnSpPr>
        <p:spPr>
          <a:xfrm>
            <a:off x="1657906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10">
            <a:extLst>
              <a:ext uri="{FF2B5EF4-FFF2-40B4-BE49-F238E27FC236}">
                <a16:creationId xmlns:a16="http://schemas.microsoft.com/office/drawing/2014/main" id="{ADAB09A8-566B-C015-58F4-6F49DE08A099}"/>
              </a:ext>
            </a:extLst>
          </p:cNvPr>
          <p:cNvSpPr/>
          <p:nvPr/>
        </p:nvSpPr>
        <p:spPr>
          <a:xfrm>
            <a:off x="1150597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6">
            <a:extLst>
              <a:ext uri="{FF2B5EF4-FFF2-40B4-BE49-F238E27FC236}">
                <a16:creationId xmlns:a16="http://schemas.microsoft.com/office/drawing/2014/main" id="{B4E5E22E-95AF-B4CD-DD2F-8570D27E4D95}"/>
              </a:ext>
            </a:extLst>
          </p:cNvPr>
          <p:cNvCxnSpPr>
            <a:cxnSpLocks/>
          </p:cNvCxnSpPr>
          <p:nvPr/>
        </p:nvCxnSpPr>
        <p:spPr>
          <a:xfrm>
            <a:off x="0" y="37667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7">
            <a:extLst>
              <a:ext uri="{FF2B5EF4-FFF2-40B4-BE49-F238E27FC236}">
                <a16:creationId xmlns:a16="http://schemas.microsoft.com/office/drawing/2014/main" id="{C3D57FD1-BAD6-668B-441D-F2C0CD8A0A71}"/>
              </a:ext>
            </a:extLst>
          </p:cNvPr>
          <p:cNvSpPr/>
          <p:nvPr/>
        </p:nvSpPr>
        <p:spPr>
          <a:xfrm>
            <a:off x="1514928" y="36714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ircle: Hollow 8">
            <a:extLst>
              <a:ext uri="{FF2B5EF4-FFF2-40B4-BE49-F238E27FC236}">
                <a16:creationId xmlns:a16="http://schemas.microsoft.com/office/drawing/2014/main" id="{52D08345-2303-E011-5BCB-3FDA07E858F3}"/>
              </a:ext>
            </a:extLst>
          </p:cNvPr>
          <p:cNvSpPr/>
          <p:nvPr/>
        </p:nvSpPr>
        <p:spPr>
          <a:xfrm>
            <a:off x="1395865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ircle: Hollow 9">
            <a:extLst>
              <a:ext uri="{FF2B5EF4-FFF2-40B4-BE49-F238E27FC236}">
                <a16:creationId xmlns:a16="http://schemas.microsoft.com/office/drawing/2014/main" id="{CA8B9A70-B289-DDA7-4BA5-B40FCCD0855A}"/>
              </a:ext>
            </a:extLst>
          </p:cNvPr>
          <p:cNvSpPr/>
          <p:nvPr/>
        </p:nvSpPr>
        <p:spPr>
          <a:xfrm>
            <a:off x="1262993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8" name="Straight Connector 11">
            <a:extLst>
              <a:ext uri="{FF2B5EF4-FFF2-40B4-BE49-F238E27FC236}">
                <a16:creationId xmlns:a16="http://schemas.microsoft.com/office/drawing/2014/main" id="{21CEF56B-85B4-DCB6-92E3-23DDCFBAB59F}"/>
              </a:ext>
            </a:extLst>
          </p:cNvPr>
          <p:cNvCxnSpPr>
            <a:cxnSpLocks/>
          </p:cNvCxnSpPr>
          <p:nvPr/>
        </p:nvCxnSpPr>
        <p:spPr>
          <a:xfrm flipV="1">
            <a:off x="1610179" y="41139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13">
            <a:extLst>
              <a:ext uri="{FF2B5EF4-FFF2-40B4-BE49-F238E27FC236}">
                <a16:creationId xmlns:a16="http://schemas.microsoft.com/office/drawing/2014/main" id="{097DD848-C24B-E472-4B61-EACB4F59F477}"/>
              </a:ext>
            </a:extLst>
          </p:cNvPr>
          <p:cNvSpPr/>
          <p:nvPr/>
        </p:nvSpPr>
        <p:spPr>
          <a:xfrm>
            <a:off x="1548058" y="51221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6">
            <a:extLst>
              <a:ext uri="{FF2B5EF4-FFF2-40B4-BE49-F238E27FC236}">
                <a16:creationId xmlns:a16="http://schemas.microsoft.com/office/drawing/2014/main" id="{45237A06-8D8A-28D7-B4F2-466586AF176C}"/>
              </a:ext>
            </a:extLst>
          </p:cNvPr>
          <p:cNvSpPr txBox="1"/>
          <p:nvPr/>
        </p:nvSpPr>
        <p:spPr>
          <a:xfrm>
            <a:off x="593626" y="5493846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ANALISI E SPECIFICA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DEI REQUISITI</a:t>
            </a:r>
          </a:p>
        </p:txBody>
      </p:sp>
      <p:sp>
        <p:nvSpPr>
          <p:cNvPr id="102" name="Arc 17">
            <a:extLst>
              <a:ext uri="{FF2B5EF4-FFF2-40B4-BE49-F238E27FC236}">
                <a16:creationId xmlns:a16="http://schemas.microsoft.com/office/drawing/2014/main" id="{3145F743-EF79-A444-5448-19BA1BAA8542}"/>
              </a:ext>
            </a:extLst>
          </p:cNvPr>
          <p:cNvSpPr/>
          <p:nvPr/>
        </p:nvSpPr>
        <p:spPr>
          <a:xfrm rot="5400000">
            <a:off x="3389075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9">
            <a:extLst>
              <a:ext uri="{FF2B5EF4-FFF2-40B4-BE49-F238E27FC236}">
                <a16:creationId xmlns:a16="http://schemas.microsoft.com/office/drawing/2014/main" id="{1608E6A3-A8FA-4CF0-3C9E-E24C5A77CEC9}"/>
              </a:ext>
            </a:extLst>
          </p:cNvPr>
          <p:cNvSpPr/>
          <p:nvPr/>
        </p:nvSpPr>
        <p:spPr>
          <a:xfrm>
            <a:off x="3753406" y="36714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ircle: Hollow 20">
            <a:extLst>
              <a:ext uri="{FF2B5EF4-FFF2-40B4-BE49-F238E27FC236}">
                <a16:creationId xmlns:a16="http://schemas.microsoft.com/office/drawing/2014/main" id="{0240828C-AD0A-0F35-73F6-D80D65191047}"/>
              </a:ext>
            </a:extLst>
          </p:cNvPr>
          <p:cNvSpPr/>
          <p:nvPr/>
        </p:nvSpPr>
        <p:spPr>
          <a:xfrm>
            <a:off x="3634343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ircle: Hollow 21">
            <a:extLst>
              <a:ext uri="{FF2B5EF4-FFF2-40B4-BE49-F238E27FC236}">
                <a16:creationId xmlns:a16="http://schemas.microsoft.com/office/drawing/2014/main" id="{EC3B0F28-7C63-02EE-A97F-7B5B5E65AD95}"/>
              </a:ext>
            </a:extLst>
          </p:cNvPr>
          <p:cNvSpPr/>
          <p:nvPr/>
        </p:nvSpPr>
        <p:spPr>
          <a:xfrm>
            <a:off x="3501471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Straight Connector 22">
            <a:extLst>
              <a:ext uri="{FF2B5EF4-FFF2-40B4-BE49-F238E27FC236}">
                <a16:creationId xmlns:a16="http://schemas.microsoft.com/office/drawing/2014/main" id="{7E9A9958-C81E-46BA-3908-FEFC0F4FD921}"/>
              </a:ext>
            </a:extLst>
          </p:cNvPr>
          <p:cNvCxnSpPr>
            <a:cxnSpLocks/>
          </p:cNvCxnSpPr>
          <p:nvPr/>
        </p:nvCxnSpPr>
        <p:spPr>
          <a:xfrm flipV="1">
            <a:off x="3848657" y="23861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23">
            <a:extLst>
              <a:ext uri="{FF2B5EF4-FFF2-40B4-BE49-F238E27FC236}">
                <a16:creationId xmlns:a16="http://schemas.microsoft.com/office/drawing/2014/main" id="{1FF08888-38A4-1872-0B84-B43DE914A7DE}"/>
              </a:ext>
            </a:extLst>
          </p:cNvPr>
          <p:cNvSpPr/>
          <p:nvPr/>
        </p:nvSpPr>
        <p:spPr>
          <a:xfrm>
            <a:off x="3786536" y="23397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c 26">
            <a:extLst>
              <a:ext uri="{FF2B5EF4-FFF2-40B4-BE49-F238E27FC236}">
                <a16:creationId xmlns:a16="http://schemas.microsoft.com/office/drawing/2014/main" id="{8DAF3A18-9B09-81E2-D345-1021A5A666DC}"/>
              </a:ext>
            </a:extLst>
          </p:cNvPr>
          <p:cNvSpPr/>
          <p:nvPr/>
        </p:nvSpPr>
        <p:spPr>
          <a:xfrm>
            <a:off x="5642508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28">
            <a:extLst>
              <a:ext uri="{FF2B5EF4-FFF2-40B4-BE49-F238E27FC236}">
                <a16:creationId xmlns:a16="http://schemas.microsoft.com/office/drawing/2014/main" id="{2C0BBEE5-1598-E3B4-EA8C-8DEE51793CAB}"/>
              </a:ext>
            </a:extLst>
          </p:cNvPr>
          <p:cNvSpPr/>
          <p:nvPr/>
        </p:nvSpPr>
        <p:spPr>
          <a:xfrm>
            <a:off x="6006839" y="36714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ircle: Hollow 29">
            <a:extLst>
              <a:ext uri="{FF2B5EF4-FFF2-40B4-BE49-F238E27FC236}">
                <a16:creationId xmlns:a16="http://schemas.microsoft.com/office/drawing/2014/main" id="{BA966EDC-41DB-B644-8426-F704FAE13830}"/>
              </a:ext>
            </a:extLst>
          </p:cNvPr>
          <p:cNvSpPr/>
          <p:nvPr/>
        </p:nvSpPr>
        <p:spPr>
          <a:xfrm>
            <a:off x="5887776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le: Hollow 30">
            <a:extLst>
              <a:ext uri="{FF2B5EF4-FFF2-40B4-BE49-F238E27FC236}">
                <a16:creationId xmlns:a16="http://schemas.microsoft.com/office/drawing/2014/main" id="{4419158F-E18D-39F6-296E-F80E168D2B8F}"/>
              </a:ext>
            </a:extLst>
          </p:cNvPr>
          <p:cNvSpPr/>
          <p:nvPr/>
        </p:nvSpPr>
        <p:spPr>
          <a:xfrm>
            <a:off x="5754904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Straight Connector 31">
            <a:extLst>
              <a:ext uri="{FF2B5EF4-FFF2-40B4-BE49-F238E27FC236}">
                <a16:creationId xmlns:a16="http://schemas.microsoft.com/office/drawing/2014/main" id="{1893C9E3-FCAB-3880-3D94-471672FC537F}"/>
              </a:ext>
            </a:extLst>
          </p:cNvPr>
          <p:cNvCxnSpPr>
            <a:cxnSpLocks/>
          </p:cNvCxnSpPr>
          <p:nvPr/>
        </p:nvCxnSpPr>
        <p:spPr>
          <a:xfrm flipV="1">
            <a:off x="6102090" y="41139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32">
            <a:extLst>
              <a:ext uri="{FF2B5EF4-FFF2-40B4-BE49-F238E27FC236}">
                <a16:creationId xmlns:a16="http://schemas.microsoft.com/office/drawing/2014/main" id="{151D7265-2023-4D84-9166-A930F92308AA}"/>
              </a:ext>
            </a:extLst>
          </p:cNvPr>
          <p:cNvSpPr/>
          <p:nvPr/>
        </p:nvSpPr>
        <p:spPr>
          <a:xfrm>
            <a:off x="6039969" y="51221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44">
            <a:extLst>
              <a:ext uri="{FF2B5EF4-FFF2-40B4-BE49-F238E27FC236}">
                <a16:creationId xmlns:a16="http://schemas.microsoft.com/office/drawing/2014/main" id="{B1C9B84C-9B56-7959-B226-4F0954C4BA27}"/>
              </a:ext>
            </a:extLst>
          </p:cNvPr>
          <p:cNvSpPr/>
          <p:nvPr/>
        </p:nvSpPr>
        <p:spPr>
          <a:xfrm rot="5400000">
            <a:off x="7906257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45">
            <a:extLst>
              <a:ext uri="{FF2B5EF4-FFF2-40B4-BE49-F238E27FC236}">
                <a16:creationId xmlns:a16="http://schemas.microsoft.com/office/drawing/2014/main" id="{D18503A3-F86F-6526-0FD6-29226B7D281E}"/>
              </a:ext>
            </a:extLst>
          </p:cNvPr>
          <p:cNvSpPr/>
          <p:nvPr/>
        </p:nvSpPr>
        <p:spPr>
          <a:xfrm>
            <a:off x="8270588" y="36714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ircle: Hollow 46">
            <a:extLst>
              <a:ext uri="{FF2B5EF4-FFF2-40B4-BE49-F238E27FC236}">
                <a16:creationId xmlns:a16="http://schemas.microsoft.com/office/drawing/2014/main" id="{F7F027C1-3083-8E30-DFBC-E20704271FC8}"/>
              </a:ext>
            </a:extLst>
          </p:cNvPr>
          <p:cNvSpPr/>
          <p:nvPr/>
        </p:nvSpPr>
        <p:spPr>
          <a:xfrm>
            <a:off x="8151525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ircle: Hollow 47">
            <a:extLst>
              <a:ext uri="{FF2B5EF4-FFF2-40B4-BE49-F238E27FC236}">
                <a16:creationId xmlns:a16="http://schemas.microsoft.com/office/drawing/2014/main" id="{A973D9F2-6829-2AB9-8C6B-C95435E19B7B}"/>
              </a:ext>
            </a:extLst>
          </p:cNvPr>
          <p:cNvSpPr/>
          <p:nvPr/>
        </p:nvSpPr>
        <p:spPr>
          <a:xfrm>
            <a:off x="8018653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48">
            <a:extLst>
              <a:ext uri="{FF2B5EF4-FFF2-40B4-BE49-F238E27FC236}">
                <a16:creationId xmlns:a16="http://schemas.microsoft.com/office/drawing/2014/main" id="{F57A9240-0CD3-412F-DCFF-E8B7DB265CAE}"/>
              </a:ext>
            </a:extLst>
          </p:cNvPr>
          <p:cNvCxnSpPr>
            <a:cxnSpLocks/>
          </p:cNvCxnSpPr>
          <p:nvPr/>
        </p:nvCxnSpPr>
        <p:spPr>
          <a:xfrm flipV="1">
            <a:off x="8365839" y="23861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49">
            <a:extLst>
              <a:ext uri="{FF2B5EF4-FFF2-40B4-BE49-F238E27FC236}">
                <a16:creationId xmlns:a16="http://schemas.microsoft.com/office/drawing/2014/main" id="{8446DBE2-0681-3AFE-527E-A145E5DF3F72}"/>
              </a:ext>
            </a:extLst>
          </p:cNvPr>
          <p:cNvSpPr/>
          <p:nvPr/>
        </p:nvSpPr>
        <p:spPr>
          <a:xfrm>
            <a:off x="8303718" y="23397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c 52">
            <a:extLst>
              <a:ext uri="{FF2B5EF4-FFF2-40B4-BE49-F238E27FC236}">
                <a16:creationId xmlns:a16="http://schemas.microsoft.com/office/drawing/2014/main" id="{3FE76494-DA83-8079-172D-17F861E8AE35}"/>
              </a:ext>
            </a:extLst>
          </p:cNvPr>
          <p:cNvSpPr/>
          <p:nvPr/>
        </p:nvSpPr>
        <p:spPr>
          <a:xfrm>
            <a:off x="10144184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54">
            <a:extLst>
              <a:ext uri="{FF2B5EF4-FFF2-40B4-BE49-F238E27FC236}">
                <a16:creationId xmlns:a16="http://schemas.microsoft.com/office/drawing/2014/main" id="{86A4C896-2E0A-46AF-6E03-563E0A2F1E6B}"/>
              </a:ext>
            </a:extLst>
          </p:cNvPr>
          <p:cNvSpPr/>
          <p:nvPr/>
        </p:nvSpPr>
        <p:spPr>
          <a:xfrm>
            <a:off x="10508515" y="36714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ircle: Hollow 55">
            <a:extLst>
              <a:ext uri="{FF2B5EF4-FFF2-40B4-BE49-F238E27FC236}">
                <a16:creationId xmlns:a16="http://schemas.microsoft.com/office/drawing/2014/main" id="{52CF0DCD-5738-E808-017C-C3735EE5B796}"/>
              </a:ext>
            </a:extLst>
          </p:cNvPr>
          <p:cNvSpPr/>
          <p:nvPr/>
        </p:nvSpPr>
        <p:spPr>
          <a:xfrm>
            <a:off x="10389452" y="35524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ircle: Hollow 56">
            <a:extLst>
              <a:ext uri="{FF2B5EF4-FFF2-40B4-BE49-F238E27FC236}">
                <a16:creationId xmlns:a16="http://schemas.microsoft.com/office/drawing/2014/main" id="{5C82BB40-0DA7-CE6F-1D0C-004128F1D5D8}"/>
              </a:ext>
            </a:extLst>
          </p:cNvPr>
          <p:cNvSpPr/>
          <p:nvPr/>
        </p:nvSpPr>
        <p:spPr>
          <a:xfrm>
            <a:off x="10256580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F34FA1C1-92CD-CC9F-3F33-6E4374937DA7}"/>
              </a:ext>
            </a:extLst>
          </p:cNvPr>
          <p:cNvCxnSpPr>
            <a:cxnSpLocks/>
          </p:cNvCxnSpPr>
          <p:nvPr/>
        </p:nvCxnSpPr>
        <p:spPr>
          <a:xfrm flipV="1">
            <a:off x="10603766" y="41139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58">
            <a:extLst>
              <a:ext uri="{FF2B5EF4-FFF2-40B4-BE49-F238E27FC236}">
                <a16:creationId xmlns:a16="http://schemas.microsoft.com/office/drawing/2014/main" id="{80A3DAE3-5AC4-41F6-15F5-E9AD6A5B536C}"/>
              </a:ext>
            </a:extLst>
          </p:cNvPr>
          <p:cNvSpPr/>
          <p:nvPr/>
        </p:nvSpPr>
        <p:spPr>
          <a:xfrm>
            <a:off x="10541645" y="51221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63">
            <a:extLst>
              <a:ext uri="{FF2B5EF4-FFF2-40B4-BE49-F238E27FC236}">
                <a16:creationId xmlns:a16="http://schemas.microsoft.com/office/drawing/2014/main" id="{43C0C9E9-9DB9-531B-2D6E-07098CDDBA6D}"/>
              </a:ext>
            </a:extLst>
          </p:cNvPr>
          <p:cNvCxnSpPr>
            <a:cxnSpLocks/>
          </p:cNvCxnSpPr>
          <p:nvPr/>
        </p:nvCxnSpPr>
        <p:spPr>
          <a:xfrm>
            <a:off x="651657" y="59837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65">
            <a:extLst>
              <a:ext uri="{FF2B5EF4-FFF2-40B4-BE49-F238E27FC236}">
                <a16:creationId xmlns:a16="http://schemas.microsoft.com/office/drawing/2014/main" id="{FC9EB9B0-EBEF-76F0-E484-9F51869BE70F}"/>
              </a:ext>
            </a:extLst>
          </p:cNvPr>
          <p:cNvCxnSpPr>
            <a:cxnSpLocks/>
          </p:cNvCxnSpPr>
          <p:nvPr/>
        </p:nvCxnSpPr>
        <p:spPr>
          <a:xfrm>
            <a:off x="5131605" y="59837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66">
            <a:extLst>
              <a:ext uri="{FF2B5EF4-FFF2-40B4-BE49-F238E27FC236}">
                <a16:creationId xmlns:a16="http://schemas.microsoft.com/office/drawing/2014/main" id="{B22E1444-5CCB-9444-EF8B-CC47E02D3AD6}"/>
              </a:ext>
            </a:extLst>
          </p:cNvPr>
          <p:cNvCxnSpPr>
            <a:cxnSpLocks/>
          </p:cNvCxnSpPr>
          <p:nvPr/>
        </p:nvCxnSpPr>
        <p:spPr>
          <a:xfrm>
            <a:off x="9674582" y="1609519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67">
            <a:extLst>
              <a:ext uri="{FF2B5EF4-FFF2-40B4-BE49-F238E27FC236}">
                <a16:creationId xmlns:a16="http://schemas.microsoft.com/office/drawing/2014/main" id="{84B0F0CC-8FD9-2DD1-1969-9A27DDF3FB55}"/>
              </a:ext>
            </a:extLst>
          </p:cNvPr>
          <p:cNvCxnSpPr>
            <a:cxnSpLocks/>
          </p:cNvCxnSpPr>
          <p:nvPr/>
        </p:nvCxnSpPr>
        <p:spPr>
          <a:xfrm>
            <a:off x="2807969" y="16067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68">
            <a:extLst>
              <a:ext uri="{FF2B5EF4-FFF2-40B4-BE49-F238E27FC236}">
                <a16:creationId xmlns:a16="http://schemas.microsoft.com/office/drawing/2014/main" id="{B2F982C6-2F12-61BB-A850-B6310A7E4F91}"/>
              </a:ext>
            </a:extLst>
          </p:cNvPr>
          <p:cNvCxnSpPr>
            <a:cxnSpLocks/>
          </p:cNvCxnSpPr>
          <p:nvPr/>
        </p:nvCxnSpPr>
        <p:spPr>
          <a:xfrm>
            <a:off x="7328027" y="16067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6">
            <a:extLst>
              <a:ext uri="{FF2B5EF4-FFF2-40B4-BE49-F238E27FC236}">
                <a16:creationId xmlns:a16="http://schemas.microsoft.com/office/drawing/2014/main" id="{AE98DBF7-BE7A-23A3-CDC0-E3C1A1DF9275}"/>
              </a:ext>
            </a:extLst>
          </p:cNvPr>
          <p:cNvSpPr txBox="1"/>
          <p:nvPr/>
        </p:nvSpPr>
        <p:spPr>
          <a:xfrm>
            <a:off x="2707715" y="880321"/>
            <a:ext cx="3201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PROTOTIPAZIONE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FIGMA E VALUTAZIONE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DEL PROTOTIPO</a:t>
            </a: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C34482B2-A787-55E9-33B2-6D81BD30BCD0}"/>
              </a:ext>
            </a:extLst>
          </p:cNvPr>
          <p:cNvSpPr txBox="1"/>
          <p:nvPr/>
        </p:nvSpPr>
        <p:spPr>
          <a:xfrm>
            <a:off x="5037774" y="5669902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DESIGN DEL SISTEMA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25825FA0-7644-D561-0EE4-4E6F63900AD1}"/>
              </a:ext>
            </a:extLst>
          </p:cNvPr>
          <p:cNvSpPr txBox="1"/>
          <p:nvPr/>
        </p:nvSpPr>
        <p:spPr>
          <a:xfrm>
            <a:off x="7224897" y="1123838"/>
            <a:ext cx="202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REALIZZAZIONE DEL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SISTEMA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1AC2A0F7-5B4A-0B16-0FA3-780D0F3931B8}"/>
              </a:ext>
            </a:extLst>
          </p:cNvPr>
          <p:cNvSpPr txBox="1"/>
          <p:nvPr/>
        </p:nvSpPr>
        <p:spPr>
          <a:xfrm>
            <a:off x="9742573" y="5830816"/>
            <a:ext cx="102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TESTING</a:t>
            </a:r>
          </a:p>
        </p:txBody>
      </p:sp>
      <p:cxnSp>
        <p:nvCxnSpPr>
          <p:cNvPr id="38" name="Straight Connector 57">
            <a:extLst>
              <a:ext uri="{FF2B5EF4-FFF2-40B4-BE49-F238E27FC236}">
                <a16:creationId xmlns:a16="http://schemas.microsoft.com/office/drawing/2014/main" id="{1EB7E477-2B17-3FE3-6D06-3DE108BD68C2}"/>
              </a:ext>
            </a:extLst>
          </p:cNvPr>
          <p:cNvCxnSpPr>
            <a:cxnSpLocks/>
          </p:cNvCxnSpPr>
          <p:nvPr/>
        </p:nvCxnSpPr>
        <p:spPr>
          <a:xfrm flipV="1">
            <a:off x="10603766" y="2386147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58">
            <a:extLst>
              <a:ext uri="{FF2B5EF4-FFF2-40B4-BE49-F238E27FC236}">
                <a16:creationId xmlns:a16="http://schemas.microsoft.com/office/drawing/2014/main" id="{D3D88EC4-7F79-39F2-7BAD-15A1F28B1008}"/>
              </a:ext>
            </a:extLst>
          </p:cNvPr>
          <p:cNvSpPr/>
          <p:nvPr/>
        </p:nvSpPr>
        <p:spPr>
          <a:xfrm>
            <a:off x="10541645" y="2380944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66">
            <a:extLst>
              <a:ext uri="{FF2B5EF4-FFF2-40B4-BE49-F238E27FC236}">
                <a16:creationId xmlns:a16="http://schemas.microsoft.com/office/drawing/2014/main" id="{CD2190E0-A62D-7D8F-AD10-58FDDE0FC735}"/>
              </a:ext>
            </a:extLst>
          </p:cNvPr>
          <p:cNvCxnSpPr>
            <a:cxnSpLocks/>
          </p:cNvCxnSpPr>
          <p:nvPr/>
        </p:nvCxnSpPr>
        <p:spPr>
          <a:xfrm>
            <a:off x="9807500" y="61361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>
            <a:extLst>
              <a:ext uri="{FF2B5EF4-FFF2-40B4-BE49-F238E27FC236}">
                <a16:creationId xmlns:a16="http://schemas.microsoft.com/office/drawing/2014/main" id="{25F9568A-E519-3A1B-2379-5F04641D2D23}"/>
              </a:ext>
            </a:extLst>
          </p:cNvPr>
          <p:cNvSpPr txBox="1"/>
          <p:nvPr/>
        </p:nvSpPr>
        <p:spPr>
          <a:xfrm>
            <a:off x="9589887" y="1120763"/>
            <a:ext cx="202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STUDIO USABILITÀ SUL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CAMPO</a:t>
            </a:r>
          </a:p>
        </p:txBody>
      </p:sp>
    </p:spTree>
    <p:extLst>
      <p:ext uri="{BB962C8B-B14F-4D97-AF65-F5344CB8AC3E}">
        <p14:creationId xmlns:p14="http://schemas.microsoft.com/office/powerpoint/2010/main" val="38612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9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6" grpId="0" animBg="1"/>
      <p:bldP spid="97" grpId="0" animBg="1"/>
      <p:bldP spid="99" grpId="0" animBg="1"/>
      <p:bldP spid="101" grpId="0"/>
      <p:bldP spid="102" grpId="0" animBg="1"/>
      <p:bldP spid="103" grpId="0" animBg="1"/>
      <p:bldP spid="104" grpId="0" animBg="1"/>
      <p:bldP spid="105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2" grpId="0"/>
      <p:bldP spid="6" grpId="0"/>
      <p:bldP spid="7" grpId="0"/>
      <p:bldP spid="19" grpId="0"/>
      <p:bldP spid="39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D57449-5BF1-12C0-3469-B5B4DA3B1DC8}"/>
              </a:ext>
            </a:extLst>
          </p:cNvPr>
          <p:cNvSpPr txBox="1"/>
          <p:nvPr/>
        </p:nvSpPr>
        <p:spPr>
          <a:xfrm>
            <a:off x="1772966" y="105006"/>
            <a:ext cx="896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CENNI A COME E’ AVVENUTA L’ORGANIZZAZIONE DEL LAVORO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33357F-ECAE-9C18-98FE-0924063D19FC}"/>
              </a:ext>
            </a:extLst>
          </p:cNvPr>
          <p:cNvSpPr txBox="1"/>
          <p:nvPr/>
        </p:nvSpPr>
        <p:spPr>
          <a:xfrm>
            <a:off x="508000" y="740228"/>
            <a:ext cx="114925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Come sistema di </a:t>
            </a:r>
            <a:r>
              <a:rPr lang="it-IT" dirty="0" err="1"/>
              <a:t>versioning</a:t>
            </a:r>
            <a:r>
              <a:rPr lang="it-IT" dirty="0"/>
              <a:t> abbiamo usato </a:t>
            </a:r>
            <a:r>
              <a:rPr lang="it-IT" dirty="0" err="1"/>
              <a:t>Git</a:t>
            </a:r>
            <a:r>
              <a:rPr lang="it-IT" dirty="0"/>
              <a:t> mediante l’utilizzo però di GitHub Desktop che aiuta ad interfacciarsi</a:t>
            </a:r>
          </a:p>
          <a:p>
            <a:r>
              <a:rPr lang="it-IT" dirty="0"/>
              <a:t>in modo facile alla repository </a:t>
            </a:r>
            <a:r>
              <a:rPr lang="it-IT" dirty="0" err="1"/>
              <a:t>hostata</a:t>
            </a:r>
            <a:r>
              <a:rPr lang="it-IT" dirty="0"/>
              <a:t> su GitHub.</a:t>
            </a:r>
          </a:p>
          <a:p>
            <a:endParaRPr lang="it-IT" dirty="0"/>
          </a:p>
          <a:p>
            <a:r>
              <a:rPr lang="it-IT" dirty="0"/>
              <a:t>Per avere un idea del lavoro che l’altro membro del gruppo stava portando avanti abbiamo deciso di usare dei file </a:t>
            </a:r>
            <a:r>
              <a:rPr lang="it-IT" dirty="0" err="1"/>
              <a:t>excel</a:t>
            </a:r>
            <a:endParaRPr lang="it-IT" dirty="0"/>
          </a:p>
          <a:p>
            <a:r>
              <a:rPr lang="it-IT" dirty="0"/>
              <a:t>come «tabelle di completezza funzionale (</a:t>
            </a:r>
            <a:r>
              <a:rPr lang="it-IT" dirty="0">
                <a:hlinkClick r:id="rId2" action="ppaction://hlinkfile"/>
              </a:rPr>
              <a:t>tabella1</a:t>
            </a:r>
            <a:r>
              <a:rPr lang="it-IT" dirty="0"/>
              <a:t>, </a:t>
            </a:r>
            <a:r>
              <a:rPr lang="it-IT" dirty="0">
                <a:hlinkClick r:id="rId3" action="ppaction://hlinkfile"/>
              </a:rPr>
              <a:t>tabella2</a:t>
            </a:r>
            <a:r>
              <a:rPr lang="it-IT" dirty="0"/>
              <a:t>)» e di segnare gli update per ogni funzionalità che andavamo </a:t>
            </a:r>
          </a:p>
          <a:p>
            <a:r>
              <a:rPr lang="it-IT" dirty="0"/>
              <a:t>a sviluppare in modo verticale.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50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3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EBE25C-170C-040C-4276-C2BA393D1EE7}"/>
              </a:ext>
            </a:extLst>
          </p:cNvPr>
          <p:cNvSpPr txBox="1"/>
          <p:nvPr/>
        </p:nvSpPr>
        <p:spPr>
          <a:xfrm>
            <a:off x="3563256" y="200407"/>
            <a:ext cx="5065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ANALISI E SPECIFICA DEI REQUISITI</a:t>
            </a:r>
          </a:p>
        </p:txBody>
      </p:sp>
    </p:spTree>
    <p:extLst>
      <p:ext uri="{BB962C8B-B14F-4D97-AF65-F5344CB8AC3E}">
        <p14:creationId xmlns:p14="http://schemas.microsoft.com/office/powerpoint/2010/main" val="3207674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CARRELLA</dc:creator>
  <cp:lastModifiedBy>CRISTIAN CARRELLA</cp:lastModifiedBy>
  <cp:revision>7</cp:revision>
  <dcterms:created xsi:type="dcterms:W3CDTF">2023-02-17T09:06:04Z</dcterms:created>
  <dcterms:modified xsi:type="dcterms:W3CDTF">2023-02-18T09:53:24Z</dcterms:modified>
</cp:coreProperties>
</file>