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4"/>
  </p:sldMasterIdLst>
  <p:sldIdLst>
    <p:sldId id="266" r:id="rId5"/>
    <p:sldId id="256" r:id="rId6"/>
    <p:sldId id="258" r:id="rId7"/>
    <p:sldId id="257" r:id="rId8"/>
    <p:sldId id="261" r:id="rId9"/>
    <p:sldId id="270" r:id="rId10"/>
    <p:sldId id="269" r:id="rId11"/>
    <p:sldId id="262" r:id="rId12"/>
    <p:sldId id="272" r:id="rId13"/>
    <p:sldId id="264" r:id="rId14"/>
    <p:sldId id="265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900"/>
    <a:srgbClr val="003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56B5F0-1D4F-AECB-BC21-53EA079EB6BA}" v="59" dt="2023-02-20T14:09:36.444"/>
    <p1510:client id="{2BEA77DA-EE22-4397-A663-740DE220D25E}" v="3543" dt="2023-02-19T20:16:33.371"/>
    <p1510:client id="{36DDC722-205D-49A6-B156-C0BD2B6CB764}" v="374" dt="2023-02-19T20:32:15.173"/>
    <p1510:client id="{61144D7F-C686-0402-3779-813CCC355F2F}" v="3400" dt="2023-02-20T16:11:11.832"/>
    <p1510:client id="{6306925F-E378-0B81-6088-8EC292CD6AD6}" v="93" dt="2023-02-20T15:43:00.505"/>
    <p1510:client id="{99806E45-17D3-F71C-742C-7B882BD7CCB5}" v="10" dt="2023-02-19T18:53:00.550"/>
    <p1510:client id="{E674E487-F747-09D7-7B09-DA7720E48263}" v="941" dt="2023-02-20T10:42:08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i.imgur.com/JedanhQ.png" TargetMode="External"/><Relationship Id="rId2" Type="http://schemas.openxmlformats.org/officeDocument/2006/relationships/hyperlink" Target="https://i.imgur.com/5kbQEPH.png" TargetMode="External"/><Relationship Id="rId1" Type="http://schemas.openxmlformats.org/officeDocument/2006/relationships/hyperlink" Target="https://www.figma.com/file/Gqb3q5h4LC6YxmiPSLhISC/Progetto-INGSW?node-id=0%3A1&amp;t=LFP47rJu606E2Nv1-1" TargetMode="External"/><Relationship Id="rId4" Type="http://schemas.openxmlformats.org/officeDocument/2006/relationships/hyperlink" Target="https://pdfhost.io/v/fqh1o44qu_System_Documentation_Template#page=29" TargetMode="Externa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pdfhost.io/v/fqh1o44qu_System_Documentation_Template#page=51" TargetMode="External"/><Relationship Id="rId1" Type="http://schemas.openxmlformats.org/officeDocument/2006/relationships/hyperlink" Target="https://pdfhost.io/v/fqh1o44qu_System_Documentation_Template#page=48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i.imgur.com/JedanhQ.png" TargetMode="External"/><Relationship Id="rId2" Type="http://schemas.openxmlformats.org/officeDocument/2006/relationships/hyperlink" Target="https://i.imgur.com/5kbQEPH.png" TargetMode="External"/><Relationship Id="rId1" Type="http://schemas.openxmlformats.org/officeDocument/2006/relationships/hyperlink" Target="https://www.figma.com/file/Gqb3q5h4LC6YxmiPSLhISC/Progetto-INGSW?node-id=0%3A1&amp;t=LFP47rJu606E2Nv1-1" TargetMode="External"/><Relationship Id="rId4" Type="http://schemas.openxmlformats.org/officeDocument/2006/relationships/hyperlink" Target="https://pdfhost.io/v/fqh1o44qu_System_Documentation_Template#page=29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pdfhost.io/v/fqh1o44qu_System_Documentation_Template#page=51" TargetMode="External"/><Relationship Id="rId1" Type="http://schemas.openxmlformats.org/officeDocument/2006/relationships/hyperlink" Target="https://pdfhost.io/v/fqh1o44qu_System_Documentation_Template#page=48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796D36-7977-4D28-8689-648ED75F36C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500E04-2EE9-481E-8228-D0537ED37542}">
      <dgm:prSet/>
      <dgm:spPr/>
      <dgm:t>
        <a:bodyPr/>
        <a:lstStyle/>
        <a:p>
          <a:pPr rtl="0"/>
          <a:r>
            <a:rPr lang="it-IT" dirty="0"/>
            <a:t>Come sistema di </a:t>
          </a:r>
          <a:r>
            <a:rPr lang="it-IT" dirty="0" err="1"/>
            <a:t>versioning</a:t>
          </a:r>
          <a:r>
            <a:rPr lang="it-IT" dirty="0"/>
            <a:t> abbiamo usato </a:t>
          </a:r>
          <a:r>
            <a:rPr lang="it-IT" dirty="0" err="1"/>
            <a:t>Git</a:t>
          </a:r>
          <a:r>
            <a:rPr lang="it-IT" dirty="0"/>
            <a:t> mediante l’utilizzo però di GitHub Desktop che aiuta ad </a:t>
          </a:r>
          <a:r>
            <a:rPr lang="it-IT" dirty="0">
              <a:latin typeface="Tw Cen MT Condensed" panose="020B0606020104020203"/>
            </a:rPr>
            <a:t>interfacciarsi in</a:t>
          </a:r>
          <a:r>
            <a:rPr lang="it-IT" dirty="0"/>
            <a:t> modo facile alla repository </a:t>
          </a:r>
          <a:r>
            <a:rPr lang="it-IT" dirty="0" err="1"/>
            <a:t>hostata</a:t>
          </a:r>
          <a:r>
            <a:rPr lang="it-IT" dirty="0"/>
            <a:t> su GitHub.</a:t>
          </a:r>
          <a:endParaRPr lang="en-US" dirty="0"/>
        </a:p>
      </dgm:t>
    </dgm:pt>
    <dgm:pt modelId="{67A2B39B-A543-439D-AD6E-A93D90975A85}" type="parTrans" cxnId="{701441CB-1FC9-46E1-A2D2-CE42F88A8F67}">
      <dgm:prSet/>
      <dgm:spPr/>
      <dgm:t>
        <a:bodyPr/>
        <a:lstStyle/>
        <a:p>
          <a:endParaRPr lang="en-US"/>
        </a:p>
      </dgm:t>
    </dgm:pt>
    <dgm:pt modelId="{C879F177-5166-4E79-9109-C42D6A707F4F}" type="sibTrans" cxnId="{701441CB-1FC9-46E1-A2D2-CE42F88A8F67}">
      <dgm:prSet/>
      <dgm:spPr/>
      <dgm:t>
        <a:bodyPr/>
        <a:lstStyle/>
        <a:p>
          <a:endParaRPr lang="en-US"/>
        </a:p>
      </dgm:t>
    </dgm:pt>
    <dgm:pt modelId="{401F3AB9-75DC-4BBE-9B93-76607BB50939}">
      <dgm:prSet/>
      <dgm:spPr/>
      <dgm:t>
        <a:bodyPr/>
        <a:lstStyle/>
        <a:p>
          <a:pPr rtl="0"/>
          <a:r>
            <a:rPr lang="it-IT" dirty="0"/>
            <a:t>Per avere un idea del lavoro che l’altro membro del gruppo stava portando avanti abbiamo deciso di usare dei file </a:t>
          </a:r>
          <a:r>
            <a:rPr lang="it-IT" dirty="0" err="1">
              <a:latin typeface="Tw Cen MT Condensed" panose="020B0606020104020203"/>
            </a:rPr>
            <a:t>excel</a:t>
          </a:r>
          <a:r>
            <a:rPr lang="it-IT" dirty="0">
              <a:latin typeface="Tw Cen MT Condensed" panose="020B0606020104020203"/>
            </a:rPr>
            <a:t> come</a:t>
          </a:r>
          <a:r>
            <a:rPr lang="it-IT" dirty="0"/>
            <a:t> «tabelle di completezza funzionale (tabella1, tabella2)» e di segnare gli update per ogni funzionalità che andavamo a sviluppare in modo verticale.</a:t>
          </a:r>
        </a:p>
      </dgm:t>
    </dgm:pt>
    <dgm:pt modelId="{7C3F0C5E-7783-48B5-8237-E6E552DDE1A5}" type="parTrans" cxnId="{A1D6258B-8F53-4B1D-AB0C-FECE4F9D17EF}">
      <dgm:prSet/>
      <dgm:spPr/>
      <dgm:t>
        <a:bodyPr/>
        <a:lstStyle/>
        <a:p>
          <a:endParaRPr lang="en-US"/>
        </a:p>
      </dgm:t>
    </dgm:pt>
    <dgm:pt modelId="{F5E1F6F1-84A3-4954-A376-CF5D840E6B4A}" type="sibTrans" cxnId="{A1D6258B-8F53-4B1D-AB0C-FECE4F9D17EF}">
      <dgm:prSet/>
      <dgm:spPr/>
      <dgm:t>
        <a:bodyPr/>
        <a:lstStyle/>
        <a:p>
          <a:endParaRPr lang="en-US"/>
        </a:p>
      </dgm:t>
    </dgm:pt>
    <dgm:pt modelId="{7FF9886A-0F36-485D-A996-527A362D3E86}">
      <dgm:prSet phldr="0"/>
      <dgm:spPr/>
      <dgm:t>
        <a:bodyPr/>
        <a:lstStyle/>
        <a:p>
          <a:pPr rtl="0"/>
          <a:r>
            <a:rPr lang="it-IT" dirty="0">
              <a:latin typeface="Tw Cen MT Condensed" panose="020B0606020104020203"/>
            </a:rPr>
            <a:t>Abbiamo schedulato il lavoro approssimativamente con un diagramma di </a:t>
          </a:r>
          <a:r>
            <a:rPr lang="it-IT" dirty="0" err="1">
              <a:latin typeface="Tw Cen MT Condensed" panose="020B0606020104020203"/>
            </a:rPr>
            <a:t>Gantt</a:t>
          </a:r>
          <a:r>
            <a:rPr lang="it-IT" dirty="0">
              <a:latin typeface="Tw Cen MT Condensed" panose="020B0606020104020203"/>
            </a:rPr>
            <a:t> che non ha rispettato del tutto le previsioni.</a:t>
          </a:r>
        </a:p>
      </dgm:t>
    </dgm:pt>
    <dgm:pt modelId="{5ED24F72-947B-4793-AF85-FE06D3135903}" type="parTrans" cxnId="{6CD3B9AB-4D8D-4C24-B00B-DB77D09C2FD8}">
      <dgm:prSet/>
      <dgm:spPr/>
    </dgm:pt>
    <dgm:pt modelId="{50F5DD29-FA03-4775-8726-9B2C53F5D1C7}" type="sibTrans" cxnId="{6CD3B9AB-4D8D-4C24-B00B-DB77D09C2FD8}">
      <dgm:prSet/>
      <dgm:spPr/>
    </dgm:pt>
    <dgm:pt modelId="{5EDD5E8E-7236-4461-89F4-3BA523B36230}" type="pres">
      <dgm:prSet presAssocID="{9A796D36-7977-4D28-8689-648ED75F36C4}" presName="linear" presStyleCnt="0">
        <dgm:presLayoutVars>
          <dgm:animLvl val="lvl"/>
          <dgm:resizeHandles val="exact"/>
        </dgm:presLayoutVars>
      </dgm:prSet>
      <dgm:spPr/>
    </dgm:pt>
    <dgm:pt modelId="{E996A22F-64BE-4B4B-BF57-A9B3F02F9319}" type="pres">
      <dgm:prSet presAssocID="{01500E04-2EE9-481E-8228-D0537ED3754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F25D03F-CAE6-4972-894A-D41FF41E987C}" type="pres">
      <dgm:prSet presAssocID="{C879F177-5166-4E79-9109-C42D6A707F4F}" presName="spacer" presStyleCnt="0"/>
      <dgm:spPr/>
    </dgm:pt>
    <dgm:pt modelId="{937AEE77-AF1E-4C9B-BD1D-72509248866B}" type="pres">
      <dgm:prSet presAssocID="{401F3AB9-75DC-4BBE-9B93-76607BB5093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924945-0360-4AE7-809E-4BC0031874EA}" type="pres">
      <dgm:prSet presAssocID="{F5E1F6F1-84A3-4954-A376-CF5D840E6B4A}" presName="spacer" presStyleCnt="0"/>
      <dgm:spPr/>
    </dgm:pt>
    <dgm:pt modelId="{EF362E93-3918-47E3-B3D1-2A054B37871F}" type="pres">
      <dgm:prSet presAssocID="{7FF9886A-0F36-485D-A996-527A362D3E8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9088402-83E6-42C6-A325-C39CE3E8886B}" type="presOf" srcId="{7FF9886A-0F36-485D-A996-527A362D3E86}" destId="{EF362E93-3918-47E3-B3D1-2A054B37871F}" srcOrd="0" destOrd="0" presId="urn:microsoft.com/office/officeart/2005/8/layout/vList2"/>
    <dgm:cxn modelId="{58AE4B19-A061-46BA-8541-4B2A65B42C2D}" type="presOf" srcId="{401F3AB9-75DC-4BBE-9B93-76607BB50939}" destId="{937AEE77-AF1E-4C9B-BD1D-72509248866B}" srcOrd="0" destOrd="0" presId="urn:microsoft.com/office/officeart/2005/8/layout/vList2"/>
    <dgm:cxn modelId="{C64C7331-6B40-4F11-AFAD-9AC249342B09}" type="presOf" srcId="{9A796D36-7977-4D28-8689-648ED75F36C4}" destId="{5EDD5E8E-7236-4461-89F4-3BA523B36230}" srcOrd="0" destOrd="0" presId="urn:microsoft.com/office/officeart/2005/8/layout/vList2"/>
    <dgm:cxn modelId="{A1D6258B-8F53-4B1D-AB0C-FECE4F9D17EF}" srcId="{9A796D36-7977-4D28-8689-648ED75F36C4}" destId="{401F3AB9-75DC-4BBE-9B93-76607BB50939}" srcOrd="1" destOrd="0" parTransId="{7C3F0C5E-7783-48B5-8237-E6E552DDE1A5}" sibTransId="{F5E1F6F1-84A3-4954-A376-CF5D840E6B4A}"/>
    <dgm:cxn modelId="{6CD3B9AB-4D8D-4C24-B00B-DB77D09C2FD8}" srcId="{9A796D36-7977-4D28-8689-648ED75F36C4}" destId="{7FF9886A-0F36-485D-A996-527A362D3E86}" srcOrd="2" destOrd="0" parTransId="{5ED24F72-947B-4793-AF85-FE06D3135903}" sibTransId="{50F5DD29-FA03-4775-8726-9B2C53F5D1C7}"/>
    <dgm:cxn modelId="{2CCE7CC5-01D1-494B-BEA6-5E5C4E852995}" type="presOf" srcId="{01500E04-2EE9-481E-8228-D0537ED37542}" destId="{E996A22F-64BE-4B4B-BF57-A9B3F02F9319}" srcOrd="0" destOrd="0" presId="urn:microsoft.com/office/officeart/2005/8/layout/vList2"/>
    <dgm:cxn modelId="{701441CB-1FC9-46E1-A2D2-CE42F88A8F67}" srcId="{9A796D36-7977-4D28-8689-648ED75F36C4}" destId="{01500E04-2EE9-481E-8228-D0537ED37542}" srcOrd="0" destOrd="0" parTransId="{67A2B39B-A543-439D-AD6E-A93D90975A85}" sibTransId="{C879F177-5166-4E79-9109-C42D6A707F4F}"/>
    <dgm:cxn modelId="{C5424275-7BBB-4D87-9045-9F7B1B8FD4EE}" type="presParOf" srcId="{5EDD5E8E-7236-4461-89F4-3BA523B36230}" destId="{E996A22F-64BE-4B4B-BF57-A9B3F02F9319}" srcOrd="0" destOrd="0" presId="urn:microsoft.com/office/officeart/2005/8/layout/vList2"/>
    <dgm:cxn modelId="{FDE372CE-3875-4833-97D9-8F4F476E474B}" type="presParOf" srcId="{5EDD5E8E-7236-4461-89F4-3BA523B36230}" destId="{7F25D03F-CAE6-4972-894A-D41FF41E987C}" srcOrd="1" destOrd="0" presId="urn:microsoft.com/office/officeart/2005/8/layout/vList2"/>
    <dgm:cxn modelId="{82116FED-049C-436A-B8DC-C4A7DBAF19E0}" type="presParOf" srcId="{5EDD5E8E-7236-4461-89F4-3BA523B36230}" destId="{937AEE77-AF1E-4C9B-BD1D-72509248866B}" srcOrd="2" destOrd="0" presId="urn:microsoft.com/office/officeart/2005/8/layout/vList2"/>
    <dgm:cxn modelId="{886B888D-2938-479A-9600-B85E641B530E}" type="presParOf" srcId="{5EDD5E8E-7236-4461-89F4-3BA523B36230}" destId="{A4924945-0360-4AE7-809E-4BC0031874EA}" srcOrd="3" destOrd="0" presId="urn:microsoft.com/office/officeart/2005/8/layout/vList2"/>
    <dgm:cxn modelId="{AC4BDCD1-A67D-412D-AA5D-627F8DBFFBCB}" type="presParOf" srcId="{5EDD5E8E-7236-4461-89F4-3BA523B36230}" destId="{EF362E93-3918-47E3-B3D1-2A054B37871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B05948-738C-44B4-842D-76174535045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87DB62-DA91-40C6-A2F7-25ECE9A6147B}">
      <dgm:prSet/>
      <dgm:spPr/>
      <dgm:t>
        <a:bodyPr/>
        <a:lstStyle/>
        <a:p>
          <a:pPr rtl="0"/>
          <a:r>
            <a:rPr lang="it-IT" dirty="0">
              <a:latin typeface="Tw Cen MT Condensed" panose="020B0606020104020203"/>
            </a:rPr>
            <a:t>Prototipazione</a:t>
          </a:r>
          <a:r>
            <a:rPr lang="it-IT" dirty="0"/>
            <a:t> con </a:t>
          </a:r>
          <a:r>
            <a:rPr lang="it-IT" dirty="0">
              <a:solidFill>
                <a:srgbClr val="7030A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Figma</a:t>
          </a:r>
          <a:r>
            <a:rPr lang="it-IT" dirty="0"/>
            <a:t>.</a:t>
          </a:r>
          <a:r>
            <a:rPr lang="it-IT" dirty="0">
              <a:latin typeface="Tw Cen MT Condensed" panose="020B0606020104020203"/>
            </a:rPr>
            <a:t> </a:t>
          </a:r>
          <a:br>
            <a:rPr lang="it-IT" dirty="0">
              <a:latin typeface="Tw Cen MT Condensed" panose="020B0606020104020203"/>
            </a:rPr>
          </a:br>
          <a:r>
            <a:rPr lang="en-US" dirty="0"/>
            <a:t>Il prototipo figma è stato pensato secondo le 8 Golen Rules di Shneiderman e i criteri della Gestalt.</a:t>
          </a:r>
          <a:endParaRPr lang="it-IT" dirty="0">
            <a:latin typeface="Tw Cen MT Condensed" panose="020B0606020104020203"/>
          </a:endParaRPr>
        </a:p>
      </dgm:t>
    </dgm:pt>
    <dgm:pt modelId="{820B8D90-C4A3-4F59-9A52-275D5AB39135}" type="parTrans" cxnId="{77002F94-125C-46EC-ABD6-CEEA452B682B}">
      <dgm:prSet/>
      <dgm:spPr/>
      <dgm:t>
        <a:bodyPr/>
        <a:lstStyle/>
        <a:p>
          <a:endParaRPr lang="en-US"/>
        </a:p>
      </dgm:t>
    </dgm:pt>
    <dgm:pt modelId="{D7773B2F-B8EE-4522-B8AD-8F1B86C8AFF0}" type="sibTrans" cxnId="{77002F94-125C-46EC-ABD6-CEEA452B682B}">
      <dgm:prSet/>
      <dgm:spPr/>
      <dgm:t>
        <a:bodyPr/>
        <a:lstStyle/>
        <a:p>
          <a:endParaRPr lang="en-US"/>
        </a:p>
      </dgm:t>
    </dgm:pt>
    <dgm:pt modelId="{9D19C1B5-E40F-494C-8876-4084D1BEEB5F}">
      <dgm:prSet/>
      <dgm:spPr/>
      <dgm:t>
        <a:bodyPr/>
        <a:lstStyle/>
        <a:p>
          <a:pPr rtl="0"/>
          <a:r>
            <a:rPr lang="it-IT" dirty="0">
              <a:latin typeface="Tw Cen MT Condensed" panose="020B0606020104020203"/>
            </a:rPr>
            <a:t>Realizzazione degli </a:t>
          </a:r>
          <a:r>
            <a:rPr lang="it-IT" dirty="0" err="1"/>
            <a:t>statechart</a:t>
          </a:r>
          <a:r>
            <a:rPr lang="it-IT" dirty="0"/>
            <a:t> di funzionamento dell'interfaccia grafica</a:t>
          </a:r>
          <a:r>
            <a:rPr lang="it-IT" dirty="0">
              <a:latin typeface="Tw Cen MT Condensed" panose="020B0606020104020203"/>
            </a:rPr>
            <a:t> (delle funzionalità di </a:t>
          </a:r>
          <a:r>
            <a:rPr lang="it-IT" dirty="0">
              <a:solidFill>
                <a:srgbClr val="7030A0"/>
              </a:solidFill>
              <a:latin typeface="Tw Cen MT Condensed" panose="020B0606020104020203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gestione della dispensa</a:t>
          </a:r>
          <a:r>
            <a:rPr lang="it-IT" dirty="0">
              <a:latin typeface="Tw Cen MT Condensed" panose="020B0606020104020203"/>
            </a:rPr>
            <a:t> e </a:t>
          </a:r>
          <a:r>
            <a:rPr lang="it-IT" dirty="0">
              <a:solidFill>
                <a:srgbClr val="7030A0"/>
              </a:solidFill>
              <a:latin typeface="Tw Cen MT Condensed" panose="020B0606020104020203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gestione del menù</a:t>
          </a:r>
          <a:r>
            <a:rPr lang="it-IT" dirty="0">
              <a:latin typeface="Tw Cen MT Condensed" panose="020B0606020104020203"/>
            </a:rPr>
            <a:t>).</a:t>
          </a:r>
          <a:endParaRPr lang="en-US" dirty="0"/>
        </a:p>
      </dgm:t>
    </dgm:pt>
    <dgm:pt modelId="{8AD7BA42-D598-423F-838E-C9B2BCC1463C}" type="parTrans" cxnId="{012A4705-CFBD-469B-B9D9-481FAC3E7B29}">
      <dgm:prSet/>
      <dgm:spPr/>
      <dgm:t>
        <a:bodyPr/>
        <a:lstStyle/>
        <a:p>
          <a:endParaRPr lang="en-US"/>
        </a:p>
      </dgm:t>
    </dgm:pt>
    <dgm:pt modelId="{B3F0BF47-B247-423C-BF1F-279715D88AC4}" type="sibTrans" cxnId="{012A4705-CFBD-469B-B9D9-481FAC3E7B29}">
      <dgm:prSet/>
      <dgm:spPr/>
      <dgm:t>
        <a:bodyPr/>
        <a:lstStyle/>
        <a:p>
          <a:endParaRPr lang="en-US"/>
        </a:p>
      </dgm:t>
    </dgm:pt>
    <dgm:pt modelId="{DBA7C0AC-8294-4042-BFC1-80F314F7316A}">
      <dgm:prSet/>
      <dgm:spPr/>
      <dgm:t>
        <a:bodyPr/>
        <a:lstStyle/>
        <a:p>
          <a:r>
            <a:rPr lang="it-IT" dirty="0">
              <a:latin typeface="Tw Cen MT Condensed" panose="020B0606020104020203"/>
            </a:rPr>
            <a:t>Studio</a:t>
          </a:r>
          <a:r>
            <a:rPr lang="it-IT" dirty="0"/>
            <a:t> di</a:t>
          </a:r>
          <a:r>
            <a:rPr lang="it-IT" dirty="0">
              <a:solidFill>
                <a:srgbClr val="7030A0"/>
              </a:solidFill>
            </a:rPr>
            <a:t> </a:t>
          </a:r>
          <a:r>
            <a:rPr lang="it-IT" dirty="0">
              <a:solidFill>
                <a:srgbClr val="7030A0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usabilità a priori</a:t>
          </a:r>
          <a:r>
            <a:rPr lang="it-IT" dirty="0"/>
            <a:t> mediante ISO 9241.</a:t>
          </a:r>
          <a:endParaRPr lang="en-US" dirty="0"/>
        </a:p>
      </dgm:t>
    </dgm:pt>
    <dgm:pt modelId="{77D41426-898E-4596-A130-7067E22F72C0}" type="parTrans" cxnId="{C2E87B2F-46FE-4159-86AD-7EA99664A461}">
      <dgm:prSet/>
      <dgm:spPr/>
      <dgm:t>
        <a:bodyPr/>
        <a:lstStyle/>
        <a:p>
          <a:endParaRPr lang="en-US"/>
        </a:p>
      </dgm:t>
    </dgm:pt>
    <dgm:pt modelId="{77C29171-6E27-488F-B0DC-0F5653D5A420}" type="sibTrans" cxnId="{C2E87B2F-46FE-4159-86AD-7EA99664A461}">
      <dgm:prSet/>
      <dgm:spPr/>
      <dgm:t>
        <a:bodyPr/>
        <a:lstStyle/>
        <a:p>
          <a:endParaRPr lang="en-US"/>
        </a:p>
      </dgm:t>
    </dgm:pt>
    <dgm:pt modelId="{AD895706-9C2E-45A2-A1BE-104AAAB1BAA0}">
      <dgm:prSet/>
      <dgm:spPr/>
      <dgm:t>
        <a:bodyPr/>
        <a:lstStyle/>
        <a:p>
          <a:r>
            <a:rPr lang="it-IT" dirty="0">
              <a:latin typeface="Tw Cen MT Condensed" panose="020B0606020104020203"/>
            </a:rPr>
            <a:t>Test</a:t>
          </a:r>
          <a:r>
            <a:rPr lang="it-IT" dirty="0"/>
            <a:t> di usabilità e studio di usabilità a priori utilizzando dei tester per lo svolgimento di specifici compiti e valutazione dei risultati ottenuti.</a:t>
          </a:r>
          <a:endParaRPr lang="en-US" dirty="0"/>
        </a:p>
      </dgm:t>
    </dgm:pt>
    <dgm:pt modelId="{8FC70CBA-8152-4D55-A660-352972007C4C}" type="parTrans" cxnId="{64005593-9812-436B-8157-C6F94B2BA85F}">
      <dgm:prSet/>
      <dgm:spPr/>
      <dgm:t>
        <a:bodyPr/>
        <a:lstStyle/>
        <a:p>
          <a:endParaRPr lang="en-US"/>
        </a:p>
      </dgm:t>
    </dgm:pt>
    <dgm:pt modelId="{2E3E0684-4330-415E-80F9-A08C7CB37CDC}" type="sibTrans" cxnId="{64005593-9812-436B-8157-C6F94B2BA85F}">
      <dgm:prSet/>
      <dgm:spPr/>
      <dgm:t>
        <a:bodyPr/>
        <a:lstStyle/>
        <a:p>
          <a:endParaRPr lang="en-US"/>
        </a:p>
      </dgm:t>
    </dgm:pt>
    <dgm:pt modelId="{17B85E2F-9D9F-4402-939B-AAE37D907D97}" type="pres">
      <dgm:prSet presAssocID="{20B05948-738C-44B4-842D-761745350453}" presName="outerComposite" presStyleCnt="0">
        <dgm:presLayoutVars>
          <dgm:chMax val="5"/>
          <dgm:dir/>
          <dgm:resizeHandles val="exact"/>
        </dgm:presLayoutVars>
      </dgm:prSet>
      <dgm:spPr/>
    </dgm:pt>
    <dgm:pt modelId="{C76154AE-8327-4B31-AF43-7127E3CEC08C}" type="pres">
      <dgm:prSet presAssocID="{20B05948-738C-44B4-842D-761745350453}" presName="dummyMaxCanvas" presStyleCnt="0">
        <dgm:presLayoutVars/>
      </dgm:prSet>
      <dgm:spPr/>
    </dgm:pt>
    <dgm:pt modelId="{0C9BC5DE-C10B-4F7A-8541-4E4F0C473F15}" type="pres">
      <dgm:prSet presAssocID="{20B05948-738C-44B4-842D-761745350453}" presName="FourNodes_1" presStyleLbl="node1" presStyleIdx="0" presStyleCnt="4">
        <dgm:presLayoutVars>
          <dgm:bulletEnabled val="1"/>
        </dgm:presLayoutVars>
      </dgm:prSet>
      <dgm:spPr/>
    </dgm:pt>
    <dgm:pt modelId="{1684B54B-3DD7-4926-BF7C-F229026CDE3D}" type="pres">
      <dgm:prSet presAssocID="{20B05948-738C-44B4-842D-761745350453}" presName="FourNodes_2" presStyleLbl="node1" presStyleIdx="1" presStyleCnt="4">
        <dgm:presLayoutVars>
          <dgm:bulletEnabled val="1"/>
        </dgm:presLayoutVars>
      </dgm:prSet>
      <dgm:spPr/>
    </dgm:pt>
    <dgm:pt modelId="{DE20DB44-6368-4B3F-A941-681B06047C4B}" type="pres">
      <dgm:prSet presAssocID="{20B05948-738C-44B4-842D-761745350453}" presName="FourNodes_3" presStyleLbl="node1" presStyleIdx="2" presStyleCnt="4">
        <dgm:presLayoutVars>
          <dgm:bulletEnabled val="1"/>
        </dgm:presLayoutVars>
      </dgm:prSet>
      <dgm:spPr/>
    </dgm:pt>
    <dgm:pt modelId="{CC918C28-EEF3-4AA8-AA0C-CA6F17F73A11}" type="pres">
      <dgm:prSet presAssocID="{20B05948-738C-44B4-842D-761745350453}" presName="FourNodes_4" presStyleLbl="node1" presStyleIdx="3" presStyleCnt="4">
        <dgm:presLayoutVars>
          <dgm:bulletEnabled val="1"/>
        </dgm:presLayoutVars>
      </dgm:prSet>
      <dgm:spPr/>
    </dgm:pt>
    <dgm:pt modelId="{9CA27592-4802-4001-B06E-0CDBC2949F9D}" type="pres">
      <dgm:prSet presAssocID="{20B05948-738C-44B4-842D-761745350453}" presName="FourConn_1-2" presStyleLbl="fgAccFollowNode1" presStyleIdx="0" presStyleCnt="3">
        <dgm:presLayoutVars>
          <dgm:bulletEnabled val="1"/>
        </dgm:presLayoutVars>
      </dgm:prSet>
      <dgm:spPr/>
    </dgm:pt>
    <dgm:pt modelId="{9CF9D281-A768-41D0-9569-08CB3F52DE8F}" type="pres">
      <dgm:prSet presAssocID="{20B05948-738C-44B4-842D-761745350453}" presName="FourConn_2-3" presStyleLbl="fgAccFollowNode1" presStyleIdx="1" presStyleCnt="3">
        <dgm:presLayoutVars>
          <dgm:bulletEnabled val="1"/>
        </dgm:presLayoutVars>
      </dgm:prSet>
      <dgm:spPr/>
    </dgm:pt>
    <dgm:pt modelId="{C5481621-F52A-48A0-8019-968C43FF6181}" type="pres">
      <dgm:prSet presAssocID="{20B05948-738C-44B4-842D-761745350453}" presName="FourConn_3-4" presStyleLbl="fgAccFollowNode1" presStyleIdx="2" presStyleCnt="3">
        <dgm:presLayoutVars>
          <dgm:bulletEnabled val="1"/>
        </dgm:presLayoutVars>
      </dgm:prSet>
      <dgm:spPr/>
    </dgm:pt>
    <dgm:pt modelId="{76D696CB-0FBC-4664-90E9-A6629C93E601}" type="pres">
      <dgm:prSet presAssocID="{20B05948-738C-44B4-842D-761745350453}" presName="FourNodes_1_text" presStyleLbl="node1" presStyleIdx="3" presStyleCnt="4">
        <dgm:presLayoutVars>
          <dgm:bulletEnabled val="1"/>
        </dgm:presLayoutVars>
      </dgm:prSet>
      <dgm:spPr/>
    </dgm:pt>
    <dgm:pt modelId="{7AE65BE4-C7F0-4364-ADB8-49A18F1A51EF}" type="pres">
      <dgm:prSet presAssocID="{20B05948-738C-44B4-842D-761745350453}" presName="FourNodes_2_text" presStyleLbl="node1" presStyleIdx="3" presStyleCnt="4">
        <dgm:presLayoutVars>
          <dgm:bulletEnabled val="1"/>
        </dgm:presLayoutVars>
      </dgm:prSet>
      <dgm:spPr/>
    </dgm:pt>
    <dgm:pt modelId="{2E2598B9-EC5E-4790-A028-8295E3E242C0}" type="pres">
      <dgm:prSet presAssocID="{20B05948-738C-44B4-842D-761745350453}" presName="FourNodes_3_text" presStyleLbl="node1" presStyleIdx="3" presStyleCnt="4">
        <dgm:presLayoutVars>
          <dgm:bulletEnabled val="1"/>
        </dgm:presLayoutVars>
      </dgm:prSet>
      <dgm:spPr/>
    </dgm:pt>
    <dgm:pt modelId="{F2C6772F-D783-4C67-A1A0-DBD55991AA8C}" type="pres">
      <dgm:prSet presAssocID="{20B05948-738C-44B4-842D-76174535045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12A4705-CFBD-469B-B9D9-481FAC3E7B29}" srcId="{20B05948-738C-44B4-842D-761745350453}" destId="{9D19C1B5-E40F-494C-8876-4084D1BEEB5F}" srcOrd="1" destOrd="0" parTransId="{8AD7BA42-D598-423F-838E-C9B2BCC1463C}" sibTransId="{B3F0BF47-B247-423C-BF1F-279715D88AC4}"/>
    <dgm:cxn modelId="{2D34DB07-F212-4626-B3F9-696C5AE6F443}" type="presOf" srcId="{C487DB62-DA91-40C6-A2F7-25ECE9A6147B}" destId="{0C9BC5DE-C10B-4F7A-8541-4E4F0C473F15}" srcOrd="0" destOrd="0" presId="urn:microsoft.com/office/officeart/2005/8/layout/vProcess5"/>
    <dgm:cxn modelId="{6F599E1D-C0A4-4184-8AF0-A0BCA98833FE}" type="presOf" srcId="{DBA7C0AC-8294-4042-BFC1-80F314F7316A}" destId="{DE20DB44-6368-4B3F-A941-681B06047C4B}" srcOrd="0" destOrd="0" presId="urn:microsoft.com/office/officeart/2005/8/layout/vProcess5"/>
    <dgm:cxn modelId="{C2E87B2F-46FE-4159-86AD-7EA99664A461}" srcId="{20B05948-738C-44B4-842D-761745350453}" destId="{DBA7C0AC-8294-4042-BFC1-80F314F7316A}" srcOrd="2" destOrd="0" parTransId="{77D41426-898E-4596-A130-7067E22F72C0}" sibTransId="{77C29171-6E27-488F-B0DC-0F5653D5A420}"/>
    <dgm:cxn modelId="{A1F46C38-C2C0-45F9-9D00-E4B27DFAEFFD}" type="presOf" srcId="{77C29171-6E27-488F-B0DC-0F5653D5A420}" destId="{C5481621-F52A-48A0-8019-968C43FF6181}" srcOrd="0" destOrd="0" presId="urn:microsoft.com/office/officeart/2005/8/layout/vProcess5"/>
    <dgm:cxn modelId="{8A63CF40-EE8C-4F92-8E41-F15B565C60BF}" type="presOf" srcId="{B3F0BF47-B247-423C-BF1F-279715D88AC4}" destId="{9CF9D281-A768-41D0-9569-08CB3F52DE8F}" srcOrd="0" destOrd="0" presId="urn:microsoft.com/office/officeart/2005/8/layout/vProcess5"/>
    <dgm:cxn modelId="{BB637D49-D9AF-4735-B3F0-B6F1968B684E}" type="presOf" srcId="{20B05948-738C-44B4-842D-761745350453}" destId="{17B85E2F-9D9F-4402-939B-AAE37D907D97}" srcOrd="0" destOrd="0" presId="urn:microsoft.com/office/officeart/2005/8/layout/vProcess5"/>
    <dgm:cxn modelId="{0F7DA76A-0F4C-43CC-8041-93632F07CF80}" type="presOf" srcId="{AD895706-9C2E-45A2-A1BE-104AAAB1BAA0}" destId="{CC918C28-EEF3-4AA8-AA0C-CA6F17F73A11}" srcOrd="0" destOrd="0" presId="urn:microsoft.com/office/officeart/2005/8/layout/vProcess5"/>
    <dgm:cxn modelId="{B4DBFA6B-2F35-4E32-B99C-B229120C306B}" type="presOf" srcId="{D7773B2F-B8EE-4522-B8AD-8F1B86C8AFF0}" destId="{9CA27592-4802-4001-B06E-0CDBC2949F9D}" srcOrd="0" destOrd="0" presId="urn:microsoft.com/office/officeart/2005/8/layout/vProcess5"/>
    <dgm:cxn modelId="{7D04E68D-E19E-4367-A3C2-ACE8AC0B2CBB}" type="presOf" srcId="{C487DB62-DA91-40C6-A2F7-25ECE9A6147B}" destId="{76D696CB-0FBC-4664-90E9-A6629C93E601}" srcOrd="1" destOrd="0" presId="urn:microsoft.com/office/officeart/2005/8/layout/vProcess5"/>
    <dgm:cxn modelId="{64005593-9812-436B-8157-C6F94B2BA85F}" srcId="{20B05948-738C-44B4-842D-761745350453}" destId="{AD895706-9C2E-45A2-A1BE-104AAAB1BAA0}" srcOrd="3" destOrd="0" parTransId="{8FC70CBA-8152-4D55-A660-352972007C4C}" sibTransId="{2E3E0684-4330-415E-80F9-A08C7CB37CDC}"/>
    <dgm:cxn modelId="{77002F94-125C-46EC-ABD6-CEEA452B682B}" srcId="{20B05948-738C-44B4-842D-761745350453}" destId="{C487DB62-DA91-40C6-A2F7-25ECE9A6147B}" srcOrd="0" destOrd="0" parTransId="{820B8D90-C4A3-4F59-9A52-275D5AB39135}" sibTransId="{D7773B2F-B8EE-4522-B8AD-8F1B86C8AFF0}"/>
    <dgm:cxn modelId="{2442949C-A3C2-4375-8416-19168E470C83}" type="presOf" srcId="{AD895706-9C2E-45A2-A1BE-104AAAB1BAA0}" destId="{F2C6772F-D783-4C67-A1A0-DBD55991AA8C}" srcOrd="1" destOrd="0" presId="urn:microsoft.com/office/officeart/2005/8/layout/vProcess5"/>
    <dgm:cxn modelId="{38F2C7EA-5F0C-4A7B-945B-E76B22EC161B}" type="presOf" srcId="{9D19C1B5-E40F-494C-8876-4084D1BEEB5F}" destId="{1684B54B-3DD7-4926-BF7C-F229026CDE3D}" srcOrd="0" destOrd="0" presId="urn:microsoft.com/office/officeart/2005/8/layout/vProcess5"/>
    <dgm:cxn modelId="{08E65EF1-FC9B-45E0-848E-B1B8042D74F4}" type="presOf" srcId="{9D19C1B5-E40F-494C-8876-4084D1BEEB5F}" destId="{7AE65BE4-C7F0-4364-ADB8-49A18F1A51EF}" srcOrd="1" destOrd="0" presId="urn:microsoft.com/office/officeart/2005/8/layout/vProcess5"/>
    <dgm:cxn modelId="{9DEA55F1-72D2-4193-B146-584F94174019}" type="presOf" srcId="{DBA7C0AC-8294-4042-BFC1-80F314F7316A}" destId="{2E2598B9-EC5E-4790-A028-8295E3E242C0}" srcOrd="1" destOrd="0" presId="urn:microsoft.com/office/officeart/2005/8/layout/vProcess5"/>
    <dgm:cxn modelId="{06DF79CB-0328-4B55-8CF8-B10C933EDFF3}" type="presParOf" srcId="{17B85E2F-9D9F-4402-939B-AAE37D907D97}" destId="{C76154AE-8327-4B31-AF43-7127E3CEC08C}" srcOrd="0" destOrd="0" presId="urn:microsoft.com/office/officeart/2005/8/layout/vProcess5"/>
    <dgm:cxn modelId="{AE21E4E2-3E96-49A9-8639-3AAC2AFEBEB9}" type="presParOf" srcId="{17B85E2F-9D9F-4402-939B-AAE37D907D97}" destId="{0C9BC5DE-C10B-4F7A-8541-4E4F0C473F15}" srcOrd="1" destOrd="0" presId="urn:microsoft.com/office/officeart/2005/8/layout/vProcess5"/>
    <dgm:cxn modelId="{2ED2B9D0-BDFF-4CAE-888F-6C0BBACB4963}" type="presParOf" srcId="{17B85E2F-9D9F-4402-939B-AAE37D907D97}" destId="{1684B54B-3DD7-4926-BF7C-F229026CDE3D}" srcOrd="2" destOrd="0" presId="urn:microsoft.com/office/officeart/2005/8/layout/vProcess5"/>
    <dgm:cxn modelId="{3A16C52B-4C2A-4032-BA9E-439EA41E96FD}" type="presParOf" srcId="{17B85E2F-9D9F-4402-939B-AAE37D907D97}" destId="{DE20DB44-6368-4B3F-A941-681B06047C4B}" srcOrd="3" destOrd="0" presId="urn:microsoft.com/office/officeart/2005/8/layout/vProcess5"/>
    <dgm:cxn modelId="{7E3F076C-2C58-4AAF-98F0-9BD72AAAFDD8}" type="presParOf" srcId="{17B85E2F-9D9F-4402-939B-AAE37D907D97}" destId="{CC918C28-EEF3-4AA8-AA0C-CA6F17F73A11}" srcOrd="4" destOrd="0" presId="urn:microsoft.com/office/officeart/2005/8/layout/vProcess5"/>
    <dgm:cxn modelId="{AB53E722-C1BA-4FE1-8855-E8F4550F610B}" type="presParOf" srcId="{17B85E2F-9D9F-4402-939B-AAE37D907D97}" destId="{9CA27592-4802-4001-B06E-0CDBC2949F9D}" srcOrd="5" destOrd="0" presId="urn:microsoft.com/office/officeart/2005/8/layout/vProcess5"/>
    <dgm:cxn modelId="{4B98BA32-23B7-433B-89A4-D98735AE3846}" type="presParOf" srcId="{17B85E2F-9D9F-4402-939B-AAE37D907D97}" destId="{9CF9D281-A768-41D0-9569-08CB3F52DE8F}" srcOrd="6" destOrd="0" presId="urn:microsoft.com/office/officeart/2005/8/layout/vProcess5"/>
    <dgm:cxn modelId="{EEB082CD-540F-4008-95CC-B1403B4F3224}" type="presParOf" srcId="{17B85E2F-9D9F-4402-939B-AAE37D907D97}" destId="{C5481621-F52A-48A0-8019-968C43FF6181}" srcOrd="7" destOrd="0" presId="urn:microsoft.com/office/officeart/2005/8/layout/vProcess5"/>
    <dgm:cxn modelId="{31AB8231-5B80-4EEF-8E89-B4B69292DD8F}" type="presParOf" srcId="{17B85E2F-9D9F-4402-939B-AAE37D907D97}" destId="{76D696CB-0FBC-4664-90E9-A6629C93E601}" srcOrd="8" destOrd="0" presId="urn:microsoft.com/office/officeart/2005/8/layout/vProcess5"/>
    <dgm:cxn modelId="{43FADC7C-0EE5-4C36-AD9D-CAA077F04A5D}" type="presParOf" srcId="{17B85E2F-9D9F-4402-939B-AAE37D907D97}" destId="{7AE65BE4-C7F0-4364-ADB8-49A18F1A51EF}" srcOrd="9" destOrd="0" presId="urn:microsoft.com/office/officeart/2005/8/layout/vProcess5"/>
    <dgm:cxn modelId="{713423BF-2822-46A3-8CF8-AFBB60EC0903}" type="presParOf" srcId="{17B85E2F-9D9F-4402-939B-AAE37D907D97}" destId="{2E2598B9-EC5E-4790-A028-8295E3E242C0}" srcOrd="10" destOrd="0" presId="urn:microsoft.com/office/officeart/2005/8/layout/vProcess5"/>
    <dgm:cxn modelId="{DA237D17-9725-4330-A146-CC96CFBECDF1}" type="presParOf" srcId="{17B85E2F-9D9F-4402-939B-AAE37D907D97}" destId="{F2C6772F-D783-4C67-A1A0-DBD55991AA8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C7E0B6-2EB1-4A54-A9C6-53ACA22F4C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3F035D-6882-4EA1-A5C2-B29049663A47}">
      <dgm:prSet phldr="0"/>
      <dgm:spPr/>
      <dgm:t>
        <a:bodyPr/>
        <a:lstStyle/>
        <a:p>
          <a:pPr rtl="0"/>
          <a:r>
            <a:rPr lang="it-IT" dirty="0"/>
            <a:t>- Scelta i criteri di design in base a Performance, Affidabilità, Costi, Mantenimento e Usabilità: abbiamo deciso sacrificare performance, tempo iniziale di progettazione e di non usare denaro per favorire maggiore affidabilità, mantenimento e una buona usabilità.</a:t>
          </a:r>
        </a:p>
      </dgm:t>
    </dgm:pt>
    <dgm:pt modelId="{8F40C108-67BD-4A12-AC5E-9A8CBC320E6F}" type="parTrans" cxnId="{7F319B65-C15F-4B30-8C0B-A09FA65C3200}">
      <dgm:prSet/>
      <dgm:spPr/>
      <dgm:t>
        <a:bodyPr/>
        <a:lstStyle/>
        <a:p>
          <a:endParaRPr lang="en-US"/>
        </a:p>
      </dgm:t>
    </dgm:pt>
    <dgm:pt modelId="{36A9C8E7-A9FF-4CBC-A73D-2B84607B8EFC}" type="sibTrans" cxnId="{7F319B65-C15F-4B30-8C0B-A09FA65C3200}">
      <dgm:prSet/>
      <dgm:spPr/>
      <dgm:t>
        <a:bodyPr/>
        <a:lstStyle/>
        <a:p>
          <a:endParaRPr lang="en-US"/>
        </a:p>
      </dgm:t>
    </dgm:pt>
    <dgm:pt modelId="{3CFBCDE9-C122-4F30-9206-BCBA0D59DBA9}">
      <dgm:prSet/>
      <dgm:spPr/>
      <dgm:t>
        <a:bodyPr/>
        <a:lstStyle/>
        <a:p>
          <a:r>
            <a:rPr lang="it-IT" dirty="0"/>
            <a:t>- Per la definizione dell'architettura abbiamo optato per la Three-</a:t>
          </a:r>
          <a:r>
            <a:rPr lang="it-IT" dirty="0" err="1"/>
            <a:t>Tier</a:t>
          </a:r>
          <a:r>
            <a:rPr lang="it-IT" dirty="0"/>
            <a:t> per poter tenere separati, ma soprattutto ben gestiti, i livelli frontend, backend e database</a:t>
          </a:r>
          <a:endParaRPr lang="en-US" dirty="0"/>
        </a:p>
      </dgm:t>
    </dgm:pt>
    <dgm:pt modelId="{5A61A606-7795-4CFD-B493-B61F27CA8B8F}" type="parTrans" cxnId="{9012E6AC-000F-41A3-B5AA-DA7B54F08559}">
      <dgm:prSet/>
      <dgm:spPr/>
      <dgm:t>
        <a:bodyPr/>
        <a:lstStyle/>
        <a:p>
          <a:endParaRPr lang="en-US"/>
        </a:p>
      </dgm:t>
    </dgm:pt>
    <dgm:pt modelId="{7868DFB2-3FE5-4430-ADC7-AFD9E87199BA}" type="sibTrans" cxnId="{9012E6AC-000F-41A3-B5AA-DA7B54F08559}">
      <dgm:prSet/>
      <dgm:spPr/>
      <dgm:t>
        <a:bodyPr/>
        <a:lstStyle/>
        <a:p>
          <a:endParaRPr lang="en-US"/>
        </a:p>
      </dgm:t>
    </dgm:pt>
    <dgm:pt modelId="{FDB2B61F-B6EE-41AC-B26E-1F48B9AB1517}">
      <dgm:prSet/>
      <dgm:spPr/>
      <dgm:t>
        <a:bodyPr/>
        <a:lstStyle/>
        <a:p>
          <a:pPr rtl="0"/>
          <a:r>
            <a:rPr lang="it-IT" dirty="0"/>
            <a:t>- Realizzazione dei </a:t>
          </a:r>
          <a:r>
            <a:rPr lang="it-IT" dirty="0">
              <a:solidFill>
                <a:srgbClr val="7030A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Class</a:t>
          </a:r>
          <a:r>
            <a:rPr lang="it-IT" dirty="0">
              <a:solidFill>
                <a:srgbClr val="7030A0"/>
              </a:solidFill>
              <a:latin typeface="Tw Cen MT Condensed" panose="020B0606020104020203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it-IT" dirty="0">
              <a:solidFill>
                <a:srgbClr val="7030A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Diagram</a:t>
          </a:r>
          <a:r>
            <a:rPr lang="it-IT" dirty="0">
              <a:solidFill>
                <a:srgbClr val="7030A0"/>
              </a:solidFill>
            </a:rPr>
            <a:t> </a:t>
          </a:r>
          <a:r>
            <a:rPr lang="it-IT" dirty="0"/>
            <a:t>di design</a:t>
          </a:r>
          <a:r>
            <a:rPr lang="it-IT" dirty="0">
              <a:latin typeface="Tw Cen MT Condensed" panose="020B0606020104020203"/>
            </a:rPr>
            <a:t> </a:t>
          </a:r>
          <a:r>
            <a:rPr lang="it-IT" dirty="0"/>
            <a:t>utilizzando il pattern Model-View-Controller (MVC</a:t>
          </a:r>
          <a:r>
            <a:rPr lang="it-IT" dirty="0">
              <a:latin typeface="Tw Cen MT Condensed" panose="020B0606020104020203"/>
            </a:rPr>
            <a:t>), </a:t>
          </a:r>
          <a:r>
            <a:rPr lang="it-IT" dirty="0"/>
            <a:t>DAO e</a:t>
          </a:r>
          <a:r>
            <a:rPr lang="it-IT" dirty="0">
              <a:latin typeface="Tw Cen MT Condensed" panose="020B0606020104020203"/>
            </a:rPr>
            <a:t> </a:t>
          </a:r>
          <a:r>
            <a:rPr lang="it-IT" dirty="0"/>
            <a:t>Singleton</a:t>
          </a:r>
        </a:p>
      </dgm:t>
    </dgm:pt>
    <dgm:pt modelId="{8A446092-01BA-4F5B-BBB2-6E95462C64BF}" type="parTrans" cxnId="{48CD35FA-88D9-4864-85DF-4CD4E3CAA446}">
      <dgm:prSet/>
      <dgm:spPr/>
      <dgm:t>
        <a:bodyPr/>
        <a:lstStyle/>
        <a:p>
          <a:endParaRPr lang="en-US"/>
        </a:p>
      </dgm:t>
    </dgm:pt>
    <dgm:pt modelId="{06C1E13F-C55C-4616-8EEF-8A4840D768FC}" type="sibTrans" cxnId="{48CD35FA-88D9-4864-85DF-4CD4E3CAA446}">
      <dgm:prSet/>
      <dgm:spPr/>
      <dgm:t>
        <a:bodyPr/>
        <a:lstStyle/>
        <a:p>
          <a:endParaRPr lang="en-US"/>
        </a:p>
      </dgm:t>
    </dgm:pt>
    <dgm:pt modelId="{34D3C023-2683-422A-AE38-4317D81AAAD6}">
      <dgm:prSet phldr="0"/>
      <dgm:spPr/>
      <dgm:t>
        <a:bodyPr/>
        <a:lstStyle/>
        <a:p>
          <a:pPr rtl="0"/>
          <a:r>
            <a:rPr lang="it-IT" dirty="0"/>
            <a:t>- Realizzazione dei </a:t>
          </a:r>
          <a:r>
            <a:rPr lang="it-IT" dirty="0">
              <a:solidFill>
                <a:srgbClr val="7030A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Sequence</a:t>
          </a:r>
          <a:r>
            <a:rPr lang="it-IT" dirty="0">
              <a:solidFill>
                <a:srgbClr val="7030A0"/>
              </a:solidFill>
              <a:latin typeface="Tw Cen MT Condensed" panose="020B0606020104020203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it-IT" dirty="0">
              <a:solidFill>
                <a:srgbClr val="7030A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Diagram</a:t>
          </a:r>
          <a:r>
            <a:rPr lang="it-IT" dirty="0"/>
            <a:t> di design dei casi d'uso analizzati nel template di Cockburn</a:t>
          </a:r>
        </a:p>
      </dgm:t>
    </dgm:pt>
    <dgm:pt modelId="{9ADA37AF-9C19-458F-9BAF-FFD763E73AB2}" type="parTrans" cxnId="{393880CD-F00B-4533-80D2-455C48F9EAA7}">
      <dgm:prSet/>
      <dgm:spPr/>
    </dgm:pt>
    <dgm:pt modelId="{DA18D731-AE65-4605-99E5-CE1D13E48BD0}" type="sibTrans" cxnId="{393880CD-F00B-4533-80D2-455C48F9EAA7}">
      <dgm:prSet/>
      <dgm:spPr/>
    </dgm:pt>
    <dgm:pt modelId="{52BDC689-C974-42A2-AD74-6B07F45ADD3C}">
      <dgm:prSet phldr="0"/>
      <dgm:spPr/>
      <dgm:t>
        <a:bodyPr/>
        <a:lstStyle/>
        <a:p>
          <a:pPr rtl="0"/>
          <a:r>
            <a:rPr lang="it-IT" dirty="0"/>
            <a:t>- REST API e messa in sicurezza</a:t>
          </a:r>
          <a:endParaRPr lang="it-IT" dirty="0">
            <a:latin typeface="Tw Cen MT Condensed" panose="020B0606020104020203"/>
          </a:endParaRPr>
        </a:p>
      </dgm:t>
    </dgm:pt>
    <dgm:pt modelId="{4B950EDC-E645-4F54-B0F0-CA4054B692A2}" type="parTrans" cxnId="{F9D562BD-1C1D-40C0-B0AA-F8BD71AEC249}">
      <dgm:prSet/>
      <dgm:spPr/>
    </dgm:pt>
    <dgm:pt modelId="{C78476A9-1691-4EBD-81E3-F23A9F55FA76}" type="sibTrans" cxnId="{F9D562BD-1C1D-40C0-B0AA-F8BD71AEC249}">
      <dgm:prSet/>
      <dgm:spPr/>
    </dgm:pt>
    <dgm:pt modelId="{AF25D997-B23D-42BB-9C9E-B804C107334E}">
      <dgm:prSet phldr="0"/>
      <dgm:spPr/>
      <dgm:t>
        <a:bodyPr/>
        <a:lstStyle/>
        <a:p>
          <a:pPr rtl="0"/>
          <a:r>
            <a:rPr lang="it-IT" dirty="0"/>
            <a:t>- Scelta tipo di hosting: abbiamo optato per la macchina virtuale AWS gratuita per 750 ore EC2 (IaaS) in modo da avere completo accesso 24/7 sul quale abbiamo caricato in docker container il nostro applicativo di backend.</a:t>
          </a:r>
        </a:p>
      </dgm:t>
    </dgm:pt>
    <dgm:pt modelId="{6BFFD9DD-4D7D-4517-8FBE-29CA9B268410}" type="parTrans" cxnId="{935770F9-0C48-4E7E-9443-1FFF5D34A91C}">
      <dgm:prSet/>
      <dgm:spPr/>
    </dgm:pt>
    <dgm:pt modelId="{86B7CBEB-70E7-4312-9D37-609073CF453C}" type="sibTrans" cxnId="{935770F9-0C48-4E7E-9443-1FFF5D34A91C}">
      <dgm:prSet/>
      <dgm:spPr/>
    </dgm:pt>
    <dgm:pt modelId="{2C24FA8B-23B9-466B-87B5-892939539F64}" type="pres">
      <dgm:prSet presAssocID="{3EC7E0B6-2EB1-4A54-A9C6-53ACA22F4C3E}" presName="linear" presStyleCnt="0">
        <dgm:presLayoutVars>
          <dgm:animLvl val="lvl"/>
          <dgm:resizeHandles val="exact"/>
        </dgm:presLayoutVars>
      </dgm:prSet>
      <dgm:spPr/>
    </dgm:pt>
    <dgm:pt modelId="{B28ED058-D540-46BC-A8B4-611179F4C337}" type="pres">
      <dgm:prSet presAssocID="{563F035D-6882-4EA1-A5C2-B29049663A4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9F6DFAC-F493-4851-B729-97EFD3B43C08}" type="pres">
      <dgm:prSet presAssocID="{36A9C8E7-A9FF-4CBC-A73D-2B84607B8EFC}" presName="spacer" presStyleCnt="0"/>
      <dgm:spPr/>
    </dgm:pt>
    <dgm:pt modelId="{184D2A37-D620-4A91-B07E-7559EEAA25A1}" type="pres">
      <dgm:prSet presAssocID="{3CFBCDE9-C122-4F30-9206-BCBA0D59DBA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1F70BB2-335C-45AC-A1D4-1307C06584BA}" type="pres">
      <dgm:prSet presAssocID="{7868DFB2-3FE5-4430-ADC7-AFD9E87199BA}" presName="spacer" presStyleCnt="0"/>
      <dgm:spPr/>
    </dgm:pt>
    <dgm:pt modelId="{88A042D5-5D7F-4029-8F2B-4DA5EEBBD970}" type="pres">
      <dgm:prSet presAssocID="{FDB2B61F-B6EE-41AC-B26E-1F48B9AB151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0158E49-C529-447A-A829-F1DF0F5CF589}" type="pres">
      <dgm:prSet presAssocID="{06C1E13F-C55C-4616-8EEF-8A4840D768FC}" presName="spacer" presStyleCnt="0"/>
      <dgm:spPr/>
    </dgm:pt>
    <dgm:pt modelId="{7D5E89D1-2274-4D61-92B6-6595B6400E0D}" type="pres">
      <dgm:prSet presAssocID="{34D3C023-2683-422A-AE38-4317D81AAAD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83E332E-6745-43E6-993A-1C7EF85FEDC3}" type="pres">
      <dgm:prSet presAssocID="{DA18D731-AE65-4605-99E5-CE1D13E48BD0}" presName="spacer" presStyleCnt="0"/>
      <dgm:spPr/>
    </dgm:pt>
    <dgm:pt modelId="{85C03D0C-D8DB-42AD-B6F3-529CB5E23D3E}" type="pres">
      <dgm:prSet presAssocID="{52BDC689-C974-42A2-AD74-6B07F45ADD3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B17C481-F820-4192-AE8B-F08E503BDEFB}" type="pres">
      <dgm:prSet presAssocID="{C78476A9-1691-4EBD-81E3-F23A9F55FA76}" presName="spacer" presStyleCnt="0"/>
      <dgm:spPr/>
    </dgm:pt>
    <dgm:pt modelId="{9D9F9B99-17D1-4527-9D2A-DF7928EBB124}" type="pres">
      <dgm:prSet presAssocID="{AF25D997-B23D-42BB-9C9E-B804C107334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484893B-794C-4664-ABA8-61DD01C4ED20}" type="presOf" srcId="{52BDC689-C974-42A2-AD74-6B07F45ADD3C}" destId="{85C03D0C-D8DB-42AD-B6F3-529CB5E23D3E}" srcOrd="0" destOrd="0" presId="urn:microsoft.com/office/officeart/2005/8/layout/vList2"/>
    <dgm:cxn modelId="{7F319B65-C15F-4B30-8C0B-A09FA65C3200}" srcId="{3EC7E0B6-2EB1-4A54-A9C6-53ACA22F4C3E}" destId="{563F035D-6882-4EA1-A5C2-B29049663A47}" srcOrd="0" destOrd="0" parTransId="{8F40C108-67BD-4A12-AC5E-9A8CBC320E6F}" sibTransId="{36A9C8E7-A9FF-4CBC-A73D-2B84607B8EFC}"/>
    <dgm:cxn modelId="{D5822667-273E-45FC-B2F3-CEA3343D9748}" type="presOf" srcId="{3CFBCDE9-C122-4F30-9206-BCBA0D59DBA9}" destId="{184D2A37-D620-4A91-B07E-7559EEAA25A1}" srcOrd="0" destOrd="0" presId="urn:microsoft.com/office/officeart/2005/8/layout/vList2"/>
    <dgm:cxn modelId="{766B1573-ACC4-4A70-A1F2-ABE8470B8FC9}" type="presOf" srcId="{563F035D-6882-4EA1-A5C2-B29049663A47}" destId="{B28ED058-D540-46BC-A8B4-611179F4C337}" srcOrd="0" destOrd="0" presId="urn:microsoft.com/office/officeart/2005/8/layout/vList2"/>
    <dgm:cxn modelId="{BDC8AB53-0DB9-40E9-AC28-15B5F54345BB}" type="presOf" srcId="{3EC7E0B6-2EB1-4A54-A9C6-53ACA22F4C3E}" destId="{2C24FA8B-23B9-466B-87B5-892939539F64}" srcOrd="0" destOrd="0" presId="urn:microsoft.com/office/officeart/2005/8/layout/vList2"/>
    <dgm:cxn modelId="{463EE590-7884-47E7-B273-D2AA3C1F33F3}" type="presOf" srcId="{FDB2B61F-B6EE-41AC-B26E-1F48B9AB1517}" destId="{88A042D5-5D7F-4029-8F2B-4DA5EEBBD970}" srcOrd="0" destOrd="0" presId="urn:microsoft.com/office/officeart/2005/8/layout/vList2"/>
    <dgm:cxn modelId="{9519D098-591F-43CB-B217-D0155411053E}" type="presOf" srcId="{AF25D997-B23D-42BB-9C9E-B804C107334E}" destId="{9D9F9B99-17D1-4527-9D2A-DF7928EBB124}" srcOrd="0" destOrd="0" presId="urn:microsoft.com/office/officeart/2005/8/layout/vList2"/>
    <dgm:cxn modelId="{2A1019A3-9EED-4538-9862-08D48002B5F3}" type="presOf" srcId="{34D3C023-2683-422A-AE38-4317D81AAAD6}" destId="{7D5E89D1-2274-4D61-92B6-6595B6400E0D}" srcOrd="0" destOrd="0" presId="urn:microsoft.com/office/officeart/2005/8/layout/vList2"/>
    <dgm:cxn modelId="{9012E6AC-000F-41A3-B5AA-DA7B54F08559}" srcId="{3EC7E0B6-2EB1-4A54-A9C6-53ACA22F4C3E}" destId="{3CFBCDE9-C122-4F30-9206-BCBA0D59DBA9}" srcOrd="1" destOrd="0" parTransId="{5A61A606-7795-4CFD-B493-B61F27CA8B8F}" sibTransId="{7868DFB2-3FE5-4430-ADC7-AFD9E87199BA}"/>
    <dgm:cxn modelId="{F9D562BD-1C1D-40C0-B0AA-F8BD71AEC249}" srcId="{3EC7E0B6-2EB1-4A54-A9C6-53ACA22F4C3E}" destId="{52BDC689-C974-42A2-AD74-6B07F45ADD3C}" srcOrd="4" destOrd="0" parTransId="{4B950EDC-E645-4F54-B0F0-CA4054B692A2}" sibTransId="{C78476A9-1691-4EBD-81E3-F23A9F55FA76}"/>
    <dgm:cxn modelId="{393880CD-F00B-4533-80D2-455C48F9EAA7}" srcId="{3EC7E0B6-2EB1-4A54-A9C6-53ACA22F4C3E}" destId="{34D3C023-2683-422A-AE38-4317D81AAAD6}" srcOrd="3" destOrd="0" parTransId="{9ADA37AF-9C19-458F-9BAF-FFD763E73AB2}" sibTransId="{DA18D731-AE65-4605-99E5-CE1D13E48BD0}"/>
    <dgm:cxn modelId="{935770F9-0C48-4E7E-9443-1FFF5D34A91C}" srcId="{3EC7E0B6-2EB1-4A54-A9C6-53ACA22F4C3E}" destId="{AF25D997-B23D-42BB-9C9E-B804C107334E}" srcOrd="5" destOrd="0" parTransId="{6BFFD9DD-4D7D-4517-8FBE-29CA9B268410}" sibTransId="{86B7CBEB-70E7-4312-9D37-609073CF453C}"/>
    <dgm:cxn modelId="{48CD35FA-88D9-4864-85DF-4CD4E3CAA446}" srcId="{3EC7E0B6-2EB1-4A54-A9C6-53ACA22F4C3E}" destId="{FDB2B61F-B6EE-41AC-B26E-1F48B9AB1517}" srcOrd="2" destOrd="0" parTransId="{8A446092-01BA-4F5B-BBB2-6E95462C64BF}" sibTransId="{06C1E13F-C55C-4616-8EEF-8A4840D768FC}"/>
    <dgm:cxn modelId="{912151D7-5563-46E9-8D80-F49C2674FDEA}" type="presParOf" srcId="{2C24FA8B-23B9-466B-87B5-892939539F64}" destId="{B28ED058-D540-46BC-A8B4-611179F4C337}" srcOrd="0" destOrd="0" presId="urn:microsoft.com/office/officeart/2005/8/layout/vList2"/>
    <dgm:cxn modelId="{D4E77967-086D-46C5-9B55-FC72E4C30728}" type="presParOf" srcId="{2C24FA8B-23B9-466B-87B5-892939539F64}" destId="{B9F6DFAC-F493-4851-B729-97EFD3B43C08}" srcOrd="1" destOrd="0" presId="urn:microsoft.com/office/officeart/2005/8/layout/vList2"/>
    <dgm:cxn modelId="{46B78A52-B216-4992-BE18-58B5C8792C7F}" type="presParOf" srcId="{2C24FA8B-23B9-466B-87B5-892939539F64}" destId="{184D2A37-D620-4A91-B07E-7559EEAA25A1}" srcOrd="2" destOrd="0" presId="urn:microsoft.com/office/officeart/2005/8/layout/vList2"/>
    <dgm:cxn modelId="{8835E1C2-BD9E-45E5-BEF9-C7DEE3B68F1E}" type="presParOf" srcId="{2C24FA8B-23B9-466B-87B5-892939539F64}" destId="{C1F70BB2-335C-45AC-A1D4-1307C06584BA}" srcOrd="3" destOrd="0" presId="urn:microsoft.com/office/officeart/2005/8/layout/vList2"/>
    <dgm:cxn modelId="{AF90B6A7-25C6-4D1B-A2E8-846A2B8909B6}" type="presParOf" srcId="{2C24FA8B-23B9-466B-87B5-892939539F64}" destId="{88A042D5-5D7F-4029-8F2B-4DA5EEBBD970}" srcOrd="4" destOrd="0" presId="urn:microsoft.com/office/officeart/2005/8/layout/vList2"/>
    <dgm:cxn modelId="{9C728EBA-563E-4299-8AE5-D38F6AFFF2CA}" type="presParOf" srcId="{2C24FA8B-23B9-466B-87B5-892939539F64}" destId="{20158E49-C529-447A-A829-F1DF0F5CF589}" srcOrd="5" destOrd="0" presId="urn:microsoft.com/office/officeart/2005/8/layout/vList2"/>
    <dgm:cxn modelId="{426F730D-F756-4C60-8D6A-C792593529DE}" type="presParOf" srcId="{2C24FA8B-23B9-466B-87B5-892939539F64}" destId="{7D5E89D1-2274-4D61-92B6-6595B6400E0D}" srcOrd="6" destOrd="0" presId="urn:microsoft.com/office/officeart/2005/8/layout/vList2"/>
    <dgm:cxn modelId="{EC880DE9-08DA-4FF0-B90A-EF9BAFE65957}" type="presParOf" srcId="{2C24FA8B-23B9-466B-87B5-892939539F64}" destId="{083E332E-6745-43E6-993A-1C7EF85FEDC3}" srcOrd="7" destOrd="0" presId="urn:microsoft.com/office/officeart/2005/8/layout/vList2"/>
    <dgm:cxn modelId="{8DF057B7-4533-49ED-BD12-9F5AF6E111B1}" type="presParOf" srcId="{2C24FA8B-23B9-466B-87B5-892939539F64}" destId="{85C03D0C-D8DB-42AD-B6F3-529CB5E23D3E}" srcOrd="8" destOrd="0" presId="urn:microsoft.com/office/officeart/2005/8/layout/vList2"/>
    <dgm:cxn modelId="{BA36B4AA-C1C8-4994-AA97-9085DF0CCC81}" type="presParOf" srcId="{2C24FA8B-23B9-466B-87B5-892939539F64}" destId="{2B17C481-F820-4192-AE8B-F08E503BDEFB}" srcOrd="9" destOrd="0" presId="urn:microsoft.com/office/officeart/2005/8/layout/vList2"/>
    <dgm:cxn modelId="{4BF3BE85-E386-4934-B8E3-21070D139B91}" type="presParOf" srcId="{2C24FA8B-23B9-466B-87B5-892939539F64}" destId="{9D9F9B99-17D1-4527-9D2A-DF7928EBB12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0111A3-BC55-41C1-917A-E80998D5F63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E63CA3-7F23-4021-9A69-D880B465C623}">
      <dgm:prSet/>
      <dgm:spPr/>
      <dgm:t>
        <a:bodyPr/>
        <a:lstStyle/>
        <a:p>
          <a:r>
            <a:rPr lang="it-IT" dirty="0"/>
            <a:t>WHITE BOX: definito il CFG</a:t>
          </a:r>
          <a:endParaRPr lang="en-US" dirty="0"/>
        </a:p>
      </dgm:t>
    </dgm:pt>
    <dgm:pt modelId="{D0ECB8E4-3136-41A4-B377-DD776B21AE01}" type="parTrans" cxnId="{1AA8D617-808A-4F20-A942-D1EC717337B6}">
      <dgm:prSet/>
      <dgm:spPr/>
      <dgm:t>
        <a:bodyPr/>
        <a:lstStyle/>
        <a:p>
          <a:endParaRPr lang="en-US"/>
        </a:p>
      </dgm:t>
    </dgm:pt>
    <dgm:pt modelId="{8DE2BD4A-84A9-4491-83AE-96969C896F49}" type="sibTrans" cxnId="{1AA8D617-808A-4F20-A942-D1EC717337B6}">
      <dgm:prSet/>
      <dgm:spPr/>
      <dgm:t>
        <a:bodyPr/>
        <a:lstStyle/>
        <a:p>
          <a:endParaRPr lang="en-US"/>
        </a:p>
      </dgm:t>
    </dgm:pt>
    <dgm:pt modelId="{8EE6A0DC-FB44-40C7-8D36-59A03ABEFDAC}">
      <dgm:prSet/>
      <dgm:spPr/>
      <dgm:t>
        <a:bodyPr/>
        <a:lstStyle/>
        <a:p>
          <a:r>
            <a:rPr lang="it-IT" dirty="0" err="1"/>
            <a:t>Node</a:t>
          </a:r>
          <a:r>
            <a:rPr lang="it-IT" dirty="0"/>
            <a:t> coverage</a:t>
          </a:r>
          <a:endParaRPr lang="en-US" dirty="0"/>
        </a:p>
      </dgm:t>
    </dgm:pt>
    <dgm:pt modelId="{4E1637F4-0C07-4B78-B326-0A2CF67A40A4}" type="parTrans" cxnId="{6D6325A9-0B1D-4E64-9750-507C9BD88EA0}">
      <dgm:prSet/>
      <dgm:spPr/>
      <dgm:t>
        <a:bodyPr/>
        <a:lstStyle/>
        <a:p>
          <a:endParaRPr lang="en-US"/>
        </a:p>
      </dgm:t>
    </dgm:pt>
    <dgm:pt modelId="{679B8091-5692-46C0-AD96-4FCD7797F908}" type="sibTrans" cxnId="{6D6325A9-0B1D-4E64-9750-507C9BD88EA0}">
      <dgm:prSet/>
      <dgm:spPr/>
      <dgm:t>
        <a:bodyPr/>
        <a:lstStyle/>
        <a:p>
          <a:endParaRPr lang="en-US"/>
        </a:p>
      </dgm:t>
    </dgm:pt>
    <dgm:pt modelId="{D293069C-0DDA-4F06-829C-2E9739A2FDFF}">
      <dgm:prSet/>
      <dgm:spPr/>
      <dgm:t>
        <a:bodyPr/>
        <a:lstStyle/>
        <a:p>
          <a:r>
            <a:rPr lang="it-IT" dirty="0" err="1"/>
            <a:t>Branch</a:t>
          </a:r>
          <a:r>
            <a:rPr lang="it-IT" dirty="0"/>
            <a:t> coverage</a:t>
          </a:r>
          <a:endParaRPr lang="en-US" dirty="0"/>
        </a:p>
      </dgm:t>
    </dgm:pt>
    <dgm:pt modelId="{E3CBD54D-5447-4C47-9C8F-4FC105DB7A53}" type="parTrans" cxnId="{F4A2CF2A-61F0-445E-A3CD-3DBE588E574F}">
      <dgm:prSet/>
      <dgm:spPr/>
      <dgm:t>
        <a:bodyPr/>
        <a:lstStyle/>
        <a:p>
          <a:endParaRPr lang="en-US"/>
        </a:p>
      </dgm:t>
    </dgm:pt>
    <dgm:pt modelId="{2AF0D445-D621-4945-A6AB-D1C205A336B3}" type="sibTrans" cxnId="{F4A2CF2A-61F0-445E-A3CD-3DBE588E574F}">
      <dgm:prSet/>
      <dgm:spPr/>
      <dgm:t>
        <a:bodyPr/>
        <a:lstStyle/>
        <a:p>
          <a:endParaRPr lang="en-US"/>
        </a:p>
      </dgm:t>
    </dgm:pt>
    <dgm:pt modelId="{290E1E7A-912B-46E4-8146-D9FDDE6127A8}">
      <dgm:prSet/>
      <dgm:spPr/>
      <dgm:t>
        <a:bodyPr/>
        <a:lstStyle/>
        <a:p>
          <a:r>
            <a:rPr lang="it-IT" dirty="0" err="1"/>
            <a:t>Condition</a:t>
          </a:r>
          <a:r>
            <a:rPr lang="it-IT" dirty="0"/>
            <a:t> </a:t>
          </a:r>
          <a:r>
            <a:rPr lang="it-IT" dirty="0" err="1"/>
            <a:t>modified</a:t>
          </a:r>
          <a:r>
            <a:rPr lang="it-IT" dirty="0"/>
            <a:t> coverage</a:t>
          </a:r>
          <a:endParaRPr lang="en-US" dirty="0"/>
        </a:p>
      </dgm:t>
    </dgm:pt>
    <dgm:pt modelId="{612C773F-651A-48CC-AD11-BAF620EC7C79}" type="parTrans" cxnId="{DCA73A7B-41DB-47A7-BE0A-4A4C1D431612}">
      <dgm:prSet/>
      <dgm:spPr/>
      <dgm:t>
        <a:bodyPr/>
        <a:lstStyle/>
        <a:p>
          <a:endParaRPr lang="en-US"/>
        </a:p>
      </dgm:t>
    </dgm:pt>
    <dgm:pt modelId="{80F695F2-63B8-437E-B080-F2C7DEF35E6F}" type="sibTrans" cxnId="{DCA73A7B-41DB-47A7-BE0A-4A4C1D431612}">
      <dgm:prSet/>
      <dgm:spPr/>
      <dgm:t>
        <a:bodyPr/>
        <a:lstStyle/>
        <a:p>
          <a:endParaRPr lang="en-US"/>
        </a:p>
      </dgm:t>
    </dgm:pt>
    <dgm:pt modelId="{B5A6935A-4688-4610-9757-36AA30556DE4}">
      <dgm:prSet/>
      <dgm:spPr/>
      <dgm:t>
        <a:bodyPr/>
        <a:lstStyle/>
        <a:p>
          <a:r>
            <a:rPr lang="it-IT" dirty="0"/>
            <a:t>BLACK BOX: </a:t>
          </a:r>
          <a:endParaRPr lang="en-US" dirty="0"/>
        </a:p>
      </dgm:t>
    </dgm:pt>
    <dgm:pt modelId="{C66625BD-DA89-4888-9EFD-EF6139BAA927}" type="parTrans" cxnId="{75D02B8B-E206-468C-B92A-6A2F9F301BA0}">
      <dgm:prSet/>
      <dgm:spPr/>
      <dgm:t>
        <a:bodyPr/>
        <a:lstStyle/>
        <a:p>
          <a:endParaRPr lang="en-US"/>
        </a:p>
      </dgm:t>
    </dgm:pt>
    <dgm:pt modelId="{0C12D005-664D-4954-B8D1-444850FBC99B}" type="sibTrans" cxnId="{75D02B8B-E206-468C-B92A-6A2F9F301BA0}">
      <dgm:prSet/>
      <dgm:spPr/>
      <dgm:t>
        <a:bodyPr/>
        <a:lstStyle/>
        <a:p>
          <a:endParaRPr lang="en-US"/>
        </a:p>
      </dgm:t>
    </dgm:pt>
    <dgm:pt modelId="{86A0B5A8-4B9F-4433-B607-F31A46A3C7D3}">
      <dgm:prSet/>
      <dgm:spPr/>
      <dgm:t>
        <a:bodyPr/>
        <a:lstStyle/>
        <a:p>
          <a:r>
            <a:rPr lang="it-IT" dirty="0"/>
            <a:t>Definito le classi di equivalenza</a:t>
          </a:r>
          <a:endParaRPr lang="en-US" dirty="0"/>
        </a:p>
      </dgm:t>
    </dgm:pt>
    <dgm:pt modelId="{C92D4B9B-927F-4489-B37A-0FEA05C86AA7}" type="parTrans" cxnId="{877876CF-B771-4488-B990-442049822538}">
      <dgm:prSet/>
      <dgm:spPr/>
      <dgm:t>
        <a:bodyPr/>
        <a:lstStyle/>
        <a:p>
          <a:endParaRPr lang="en-US"/>
        </a:p>
      </dgm:t>
    </dgm:pt>
    <dgm:pt modelId="{E8E6C69D-54A6-42D0-8932-87DC8697B5BA}" type="sibTrans" cxnId="{877876CF-B771-4488-B990-442049822538}">
      <dgm:prSet/>
      <dgm:spPr/>
      <dgm:t>
        <a:bodyPr/>
        <a:lstStyle/>
        <a:p>
          <a:endParaRPr lang="en-US"/>
        </a:p>
      </dgm:t>
    </dgm:pt>
    <dgm:pt modelId="{6F531C34-33D3-4646-94AA-AF0FBAB92B66}">
      <dgm:prSet/>
      <dgm:spPr/>
      <dgm:t>
        <a:bodyPr/>
        <a:lstStyle/>
        <a:p>
          <a:r>
            <a:rPr lang="it-IT" dirty="0"/>
            <a:t>Definito le strategie (WECT O SECT)</a:t>
          </a:r>
          <a:endParaRPr lang="en-US" dirty="0"/>
        </a:p>
      </dgm:t>
    </dgm:pt>
    <dgm:pt modelId="{B5960D45-BBE5-44F4-A57A-C6691DAD4E5E}" type="parTrans" cxnId="{83714B96-2507-4490-9B3E-1088245CE5CB}">
      <dgm:prSet/>
      <dgm:spPr/>
      <dgm:t>
        <a:bodyPr/>
        <a:lstStyle/>
        <a:p>
          <a:endParaRPr lang="en-US"/>
        </a:p>
      </dgm:t>
    </dgm:pt>
    <dgm:pt modelId="{B2643BCE-07FE-40F6-9249-2E3B0CA4F524}" type="sibTrans" cxnId="{83714B96-2507-4490-9B3E-1088245CE5CB}">
      <dgm:prSet/>
      <dgm:spPr/>
      <dgm:t>
        <a:bodyPr/>
        <a:lstStyle/>
        <a:p>
          <a:endParaRPr lang="en-US"/>
        </a:p>
      </dgm:t>
    </dgm:pt>
    <dgm:pt modelId="{575E957A-C672-45C3-B10C-3E8F4091A243}">
      <dgm:prSet/>
      <dgm:spPr/>
      <dgm:t>
        <a:bodyPr/>
        <a:lstStyle/>
        <a:p>
          <a:r>
            <a:rPr lang="it-IT" dirty="0"/>
            <a:t>Definito e test case</a:t>
          </a:r>
          <a:endParaRPr lang="en-US" dirty="0"/>
        </a:p>
      </dgm:t>
    </dgm:pt>
    <dgm:pt modelId="{595F4098-E9D2-4C6F-B3AB-B2514FB0DF35}" type="parTrans" cxnId="{30CB85DD-E266-4048-956F-4D22A0B455A8}">
      <dgm:prSet/>
      <dgm:spPr/>
      <dgm:t>
        <a:bodyPr/>
        <a:lstStyle/>
        <a:p>
          <a:endParaRPr lang="en-US"/>
        </a:p>
      </dgm:t>
    </dgm:pt>
    <dgm:pt modelId="{7B028A93-3EB5-4B07-98C4-3FF734F585CF}" type="sibTrans" cxnId="{30CB85DD-E266-4048-956F-4D22A0B455A8}">
      <dgm:prSet/>
      <dgm:spPr/>
      <dgm:t>
        <a:bodyPr/>
        <a:lstStyle/>
        <a:p>
          <a:endParaRPr lang="en-US"/>
        </a:p>
      </dgm:t>
    </dgm:pt>
    <dgm:pt modelId="{5CCD772B-1484-43AB-B091-60DD00F02F0E}">
      <dgm:prSet/>
      <dgm:spPr/>
      <dgm:t>
        <a:bodyPr/>
        <a:lstStyle/>
        <a:p>
          <a:r>
            <a:rPr lang="it-IT"/>
            <a:t> Effettuato i test su codice mediante JUnit</a:t>
          </a:r>
          <a:endParaRPr lang="en-US"/>
        </a:p>
      </dgm:t>
    </dgm:pt>
    <dgm:pt modelId="{05B782EC-175B-4EA6-8AC1-3316509BF5BE}" type="parTrans" cxnId="{4C68A132-8594-424A-9533-5B366A54A278}">
      <dgm:prSet/>
      <dgm:spPr/>
      <dgm:t>
        <a:bodyPr/>
        <a:lstStyle/>
        <a:p>
          <a:endParaRPr lang="en-US"/>
        </a:p>
      </dgm:t>
    </dgm:pt>
    <dgm:pt modelId="{12CD373C-9148-4E73-BFFE-709CF7F9860D}" type="sibTrans" cxnId="{4C68A132-8594-424A-9533-5B366A54A278}">
      <dgm:prSet/>
      <dgm:spPr/>
      <dgm:t>
        <a:bodyPr/>
        <a:lstStyle/>
        <a:p>
          <a:endParaRPr lang="en-US"/>
        </a:p>
      </dgm:t>
    </dgm:pt>
    <dgm:pt modelId="{ECE72B5F-B2DB-4858-996D-9B0B7A644465}">
      <dgm:prSet phldr="0"/>
      <dgm:spPr/>
      <dgm:t>
        <a:bodyPr/>
        <a:lstStyle/>
        <a:p>
          <a:r>
            <a:rPr lang="it-IT"/>
            <a:t>Definito le strategie di testing (white box e black box)</a:t>
          </a:r>
          <a:endParaRPr lang="en-US"/>
        </a:p>
      </dgm:t>
    </dgm:pt>
    <dgm:pt modelId="{061AEBF0-44B5-41D0-BCDA-0F366991B26B}" type="parTrans" cxnId="{8AA93D0A-1013-406C-A4D5-6589890F87EF}">
      <dgm:prSet/>
      <dgm:spPr/>
    </dgm:pt>
    <dgm:pt modelId="{4449CDB1-1E6A-4B76-A36D-015486BDFF1A}" type="sibTrans" cxnId="{8AA93D0A-1013-406C-A4D5-6589890F87EF}">
      <dgm:prSet/>
      <dgm:spPr/>
    </dgm:pt>
    <dgm:pt modelId="{F4C5DE12-2144-4364-8D62-02AA94AB9BFA}">
      <dgm:prSet phldr="0"/>
      <dgm:spPr/>
      <dgm:t>
        <a:bodyPr/>
        <a:lstStyle/>
        <a:p>
          <a:r>
            <a:rPr lang="it-IT"/>
            <a:t>Circa 41 sono i metodi di test per le due funzioni prese in consideraizone</a:t>
          </a:r>
          <a:endParaRPr lang="en-US"/>
        </a:p>
      </dgm:t>
    </dgm:pt>
    <dgm:pt modelId="{FE6D4087-600E-45B1-99D6-77827FE98180}" type="parTrans" cxnId="{21DF8A0B-823B-42A7-8E32-A530239C531F}">
      <dgm:prSet/>
      <dgm:spPr/>
    </dgm:pt>
    <dgm:pt modelId="{BF888B6C-11BF-4F03-9E9C-F5A655D0B96D}" type="sibTrans" cxnId="{21DF8A0B-823B-42A7-8E32-A530239C531F}">
      <dgm:prSet/>
      <dgm:spPr/>
    </dgm:pt>
    <dgm:pt modelId="{2503C061-D8C0-4C1D-BC41-FCB0C78C713A}">
      <dgm:prSet phldr="0"/>
      <dgm:spPr/>
      <dgm:t>
        <a:bodyPr/>
        <a:lstStyle/>
        <a:p>
          <a:r>
            <a:rPr lang="it-IT"/>
            <a:t>Allo scopo di provare le nuove strategie abbiamo scelto di applicare sia la WECT che la SECT</a:t>
          </a:r>
          <a:endParaRPr lang="en-US"/>
        </a:p>
      </dgm:t>
    </dgm:pt>
    <dgm:pt modelId="{F1C5DE30-0E5C-4081-8F51-BFE556E625E5}" type="parTrans" cxnId="{965441F2-7E6A-4570-8B93-EE1D8B0CA281}">
      <dgm:prSet/>
      <dgm:spPr/>
    </dgm:pt>
    <dgm:pt modelId="{6AA128D3-E709-4712-9452-D3F3DC91FE45}" type="sibTrans" cxnId="{965441F2-7E6A-4570-8B93-EE1D8B0CA281}">
      <dgm:prSet/>
      <dgm:spPr/>
    </dgm:pt>
    <dgm:pt modelId="{769A082D-6CFB-4FF9-A5CE-16C1F840398F}" type="pres">
      <dgm:prSet presAssocID="{F30111A3-BC55-41C1-917A-E80998D5F63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4ABB97-EB1E-417C-BFAB-473DCAF2594E}" type="pres">
      <dgm:prSet presAssocID="{ECE72B5F-B2DB-4858-996D-9B0B7A644465}" presName="root" presStyleCnt="0"/>
      <dgm:spPr/>
    </dgm:pt>
    <dgm:pt modelId="{CAC73590-2BA5-471B-B741-178B83FBB016}" type="pres">
      <dgm:prSet presAssocID="{ECE72B5F-B2DB-4858-996D-9B0B7A644465}" presName="rootComposite" presStyleCnt="0"/>
      <dgm:spPr/>
    </dgm:pt>
    <dgm:pt modelId="{745B6344-7AF0-4A1E-9B3F-5E6F9CCE9DF2}" type="pres">
      <dgm:prSet presAssocID="{ECE72B5F-B2DB-4858-996D-9B0B7A644465}" presName="rootText" presStyleLbl="node1" presStyleIdx="0" presStyleCnt="2"/>
      <dgm:spPr/>
    </dgm:pt>
    <dgm:pt modelId="{1F221856-1013-4DA6-A1B0-455CAC0E044D}" type="pres">
      <dgm:prSet presAssocID="{ECE72B5F-B2DB-4858-996D-9B0B7A644465}" presName="rootConnector" presStyleLbl="node1" presStyleIdx="0" presStyleCnt="2"/>
      <dgm:spPr/>
    </dgm:pt>
    <dgm:pt modelId="{8097A694-7598-4749-8B4C-8AC4CBB250F4}" type="pres">
      <dgm:prSet presAssocID="{ECE72B5F-B2DB-4858-996D-9B0B7A644465}" presName="childShape" presStyleCnt="0"/>
      <dgm:spPr/>
    </dgm:pt>
    <dgm:pt modelId="{8BC10263-99BD-4B9E-90B1-037227B9B572}" type="pres">
      <dgm:prSet presAssocID="{D0ECB8E4-3136-41A4-B377-DD776B21AE01}" presName="Name13" presStyleLbl="parChTrans1D2" presStyleIdx="0" presStyleCnt="4"/>
      <dgm:spPr/>
    </dgm:pt>
    <dgm:pt modelId="{24D9BFA1-0247-4EB1-BC2C-0AC822E77382}" type="pres">
      <dgm:prSet presAssocID="{1CE63CA3-7F23-4021-9A69-D880B465C623}" presName="childText" presStyleLbl="bgAcc1" presStyleIdx="0" presStyleCnt="4">
        <dgm:presLayoutVars>
          <dgm:bulletEnabled val="1"/>
        </dgm:presLayoutVars>
      </dgm:prSet>
      <dgm:spPr/>
    </dgm:pt>
    <dgm:pt modelId="{55C3FFA9-D508-492C-A446-FBE65D4F04B1}" type="pres">
      <dgm:prSet presAssocID="{C66625BD-DA89-4888-9EFD-EF6139BAA927}" presName="Name13" presStyleLbl="parChTrans1D2" presStyleIdx="1" presStyleCnt="4"/>
      <dgm:spPr/>
    </dgm:pt>
    <dgm:pt modelId="{9780BDB3-4F65-48FF-9B64-446ED2E16633}" type="pres">
      <dgm:prSet presAssocID="{B5A6935A-4688-4610-9757-36AA30556DE4}" presName="childText" presStyleLbl="bgAcc1" presStyleIdx="1" presStyleCnt="4">
        <dgm:presLayoutVars>
          <dgm:bulletEnabled val="1"/>
        </dgm:presLayoutVars>
      </dgm:prSet>
      <dgm:spPr/>
    </dgm:pt>
    <dgm:pt modelId="{572A9F3B-F251-4C29-AB53-C15BB71043AE}" type="pres">
      <dgm:prSet presAssocID="{5CCD772B-1484-43AB-B091-60DD00F02F0E}" presName="root" presStyleCnt="0"/>
      <dgm:spPr/>
    </dgm:pt>
    <dgm:pt modelId="{62298BFB-93E7-48D6-B66E-8E39148EAA05}" type="pres">
      <dgm:prSet presAssocID="{5CCD772B-1484-43AB-B091-60DD00F02F0E}" presName="rootComposite" presStyleCnt="0"/>
      <dgm:spPr/>
    </dgm:pt>
    <dgm:pt modelId="{F765362C-C4F5-4420-A95D-168C03EED689}" type="pres">
      <dgm:prSet presAssocID="{5CCD772B-1484-43AB-B091-60DD00F02F0E}" presName="rootText" presStyleLbl="node1" presStyleIdx="1" presStyleCnt="2"/>
      <dgm:spPr/>
    </dgm:pt>
    <dgm:pt modelId="{6FEFA965-65D6-4ECC-8AE9-CB8F17C817ED}" type="pres">
      <dgm:prSet presAssocID="{5CCD772B-1484-43AB-B091-60DD00F02F0E}" presName="rootConnector" presStyleLbl="node1" presStyleIdx="1" presStyleCnt="2"/>
      <dgm:spPr/>
    </dgm:pt>
    <dgm:pt modelId="{1D615B5D-786A-4D79-97C7-A5C2AC9BE93B}" type="pres">
      <dgm:prSet presAssocID="{5CCD772B-1484-43AB-B091-60DD00F02F0E}" presName="childShape" presStyleCnt="0"/>
      <dgm:spPr/>
    </dgm:pt>
    <dgm:pt modelId="{7681E7EE-9772-448B-910B-C644059B65E8}" type="pres">
      <dgm:prSet presAssocID="{FE6D4087-600E-45B1-99D6-77827FE98180}" presName="Name13" presStyleLbl="parChTrans1D2" presStyleIdx="2" presStyleCnt="4"/>
      <dgm:spPr/>
    </dgm:pt>
    <dgm:pt modelId="{FBE4B08C-BBDD-4DF2-BD89-FFA1A83A402A}" type="pres">
      <dgm:prSet presAssocID="{F4C5DE12-2144-4364-8D62-02AA94AB9BFA}" presName="childText" presStyleLbl="bgAcc1" presStyleIdx="2" presStyleCnt="4">
        <dgm:presLayoutVars>
          <dgm:bulletEnabled val="1"/>
        </dgm:presLayoutVars>
      </dgm:prSet>
      <dgm:spPr/>
    </dgm:pt>
    <dgm:pt modelId="{998DA332-5C06-432A-9552-5068A1FC046D}" type="pres">
      <dgm:prSet presAssocID="{F1C5DE30-0E5C-4081-8F51-BFE556E625E5}" presName="Name13" presStyleLbl="parChTrans1D2" presStyleIdx="3" presStyleCnt="4"/>
      <dgm:spPr/>
    </dgm:pt>
    <dgm:pt modelId="{31698219-70A7-498B-9BFB-96CFBA17ECE8}" type="pres">
      <dgm:prSet presAssocID="{2503C061-D8C0-4C1D-BC41-FCB0C78C713A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76C68106-973E-4A06-8B29-2F1A8A09FB03}" type="presOf" srcId="{F1C5DE30-0E5C-4081-8F51-BFE556E625E5}" destId="{998DA332-5C06-432A-9552-5068A1FC046D}" srcOrd="0" destOrd="0" presId="urn:microsoft.com/office/officeart/2005/8/layout/hierarchy3"/>
    <dgm:cxn modelId="{B1A94508-9D1F-4368-92A8-8FCFCA8381A0}" type="presOf" srcId="{8EE6A0DC-FB44-40C7-8D36-59A03ABEFDAC}" destId="{24D9BFA1-0247-4EB1-BC2C-0AC822E77382}" srcOrd="0" destOrd="1" presId="urn:microsoft.com/office/officeart/2005/8/layout/hierarchy3"/>
    <dgm:cxn modelId="{8AA93D0A-1013-406C-A4D5-6589890F87EF}" srcId="{F30111A3-BC55-41C1-917A-E80998D5F635}" destId="{ECE72B5F-B2DB-4858-996D-9B0B7A644465}" srcOrd="0" destOrd="0" parTransId="{061AEBF0-44B5-41D0-BCDA-0F366991B26B}" sibTransId="{4449CDB1-1E6A-4B76-A36D-015486BDFF1A}"/>
    <dgm:cxn modelId="{21DF8A0B-823B-42A7-8E32-A530239C531F}" srcId="{5CCD772B-1484-43AB-B091-60DD00F02F0E}" destId="{F4C5DE12-2144-4364-8D62-02AA94AB9BFA}" srcOrd="0" destOrd="0" parTransId="{FE6D4087-600E-45B1-99D6-77827FE98180}" sibTransId="{BF888B6C-11BF-4F03-9E9C-F5A655D0B96D}"/>
    <dgm:cxn modelId="{9A877411-378D-4E62-8A68-7263BA6E395C}" type="presOf" srcId="{5CCD772B-1484-43AB-B091-60DD00F02F0E}" destId="{F765362C-C4F5-4420-A95D-168C03EED689}" srcOrd="0" destOrd="0" presId="urn:microsoft.com/office/officeart/2005/8/layout/hierarchy3"/>
    <dgm:cxn modelId="{1AA8D617-808A-4F20-A942-D1EC717337B6}" srcId="{ECE72B5F-B2DB-4858-996D-9B0B7A644465}" destId="{1CE63CA3-7F23-4021-9A69-D880B465C623}" srcOrd="0" destOrd="0" parTransId="{D0ECB8E4-3136-41A4-B377-DD776B21AE01}" sibTransId="{8DE2BD4A-84A9-4491-83AE-96969C896F49}"/>
    <dgm:cxn modelId="{F4A2CF2A-61F0-445E-A3CD-3DBE588E574F}" srcId="{1CE63CA3-7F23-4021-9A69-D880B465C623}" destId="{D293069C-0DDA-4F06-829C-2E9739A2FDFF}" srcOrd="1" destOrd="0" parTransId="{E3CBD54D-5447-4C47-9C8F-4FC105DB7A53}" sibTransId="{2AF0D445-D621-4945-A6AB-D1C205A336B3}"/>
    <dgm:cxn modelId="{4C68A132-8594-424A-9533-5B366A54A278}" srcId="{F30111A3-BC55-41C1-917A-E80998D5F635}" destId="{5CCD772B-1484-43AB-B091-60DD00F02F0E}" srcOrd="1" destOrd="0" parTransId="{05B782EC-175B-4EA6-8AC1-3316509BF5BE}" sibTransId="{12CD373C-9148-4E73-BFFE-709CF7F9860D}"/>
    <dgm:cxn modelId="{EB95D35C-D30E-4998-B23F-BBC244DE7CF6}" type="presOf" srcId="{290E1E7A-912B-46E4-8146-D9FDDE6127A8}" destId="{24D9BFA1-0247-4EB1-BC2C-0AC822E77382}" srcOrd="0" destOrd="3" presId="urn:microsoft.com/office/officeart/2005/8/layout/hierarchy3"/>
    <dgm:cxn modelId="{B1270461-3F97-4974-AF4F-DE089C667F83}" type="presOf" srcId="{5CCD772B-1484-43AB-B091-60DD00F02F0E}" destId="{6FEFA965-65D6-4ECC-8AE9-CB8F17C817ED}" srcOrd="1" destOrd="0" presId="urn:microsoft.com/office/officeart/2005/8/layout/hierarchy3"/>
    <dgm:cxn modelId="{894F6572-B39F-4580-8FB7-AC2AA336DEEC}" type="presOf" srcId="{B5A6935A-4688-4610-9757-36AA30556DE4}" destId="{9780BDB3-4F65-48FF-9B64-446ED2E16633}" srcOrd="0" destOrd="0" presId="urn:microsoft.com/office/officeart/2005/8/layout/hierarchy3"/>
    <dgm:cxn modelId="{00888573-4FBE-49DE-8E03-F00E109FC6E5}" type="presOf" srcId="{2503C061-D8C0-4C1D-BC41-FCB0C78C713A}" destId="{31698219-70A7-498B-9BFB-96CFBA17ECE8}" srcOrd="0" destOrd="0" presId="urn:microsoft.com/office/officeart/2005/8/layout/hierarchy3"/>
    <dgm:cxn modelId="{E9678675-5482-4460-8708-182573A68CBC}" type="presOf" srcId="{FE6D4087-600E-45B1-99D6-77827FE98180}" destId="{7681E7EE-9772-448B-910B-C644059B65E8}" srcOrd="0" destOrd="0" presId="urn:microsoft.com/office/officeart/2005/8/layout/hierarchy3"/>
    <dgm:cxn modelId="{DCA73A7B-41DB-47A7-BE0A-4A4C1D431612}" srcId="{1CE63CA3-7F23-4021-9A69-D880B465C623}" destId="{290E1E7A-912B-46E4-8146-D9FDDE6127A8}" srcOrd="2" destOrd="0" parTransId="{612C773F-651A-48CC-AD11-BAF620EC7C79}" sibTransId="{80F695F2-63B8-437E-B080-F2C7DEF35E6F}"/>
    <dgm:cxn modelId="{93EB877F-F053-4C5C-A528-4354DA5955C6}" type="presOf" srcId="{575E957A-C672-45C3-B10C-3E8F4091A243}" destId="{9780BDB3-4F65-48FF-9B64-446ED2E16633}" srcOrd="0" destOrd="3" presId="urn:microsoft.com/office/officeart/2005/8/layout/hierarchy3"/>
    <dgm:cxn modelId="{75D02B8B-E206-468C-B92A-6A2F9F301BA0}" srcId="{ECE72B5F-B2DB-4858-996D-9B0B7A644465}" destId="{B5A6935A-4688-4610-9757-36AA30556DE4}" srcOrd="1" destOrd="0" parTransId="{C66625BD-DA89-4888-9EFD-EF6139BAA927}" sibTransId="{0C12D005-664D-4954-B8D1-444850FBC99B}"/>
    <dgm:cxn modelId="{E382948C-76C1-4C5E-8385-040AACA5C7B1}" type="presOf" srcId="{D0ECB8E4-3136-41A4-B377-DD776B21AE01}" destId="{8BC10263-99BD-4B9E-90B1-037227B9B572}" srcOrd="0" destOrd="0" presId="urn:microsoft.com/office/officeart/2005/8/layout/hierarchy3"/>
    <dgm:cxn modelId="{83714B96-2507-4490-9B3E-1088245CE5CB}" srcId="{B5A6935A-4688-4610-9757-36AA30556DE4}" destId="{6F531C34-33D3-4646-94AA-AF0FBAB92B66}" srcOrd="1" destOrd="0" parTransId="{B5960D45-BBE5-44F4-A57A-C6691DAD4E5E}" sibTransId="{B2643BCE-07FE-40F6-9249-2E3B0CA4F524}"/>
    <dgm:cxn modelId="{6D6325A9-0B1D-4E64-9750-507C9BD88EA0}" srcId="{1CE63CA3-7F23-4021-9A69-D880B465C623}" destId="{8EE6A0DC-FB44-40C7-8D36-59A03ABEFDAC}" srcOrd="0" destOrd="0" parTransId="{4E1637F4-0C07-4B78-B326-0A2CF67A40A4}" sibTransId="{679B8091-5692-46C0-AD96-4FCD7797F908}"/>
    <dgm:cxn modelId="{F1ED59B0-D38B-4A02-9BD8-E6FFD295DE42}" type="presOf" srcId="{F4C5DE12-2144-4364-8D62-02AA94AB9BFA}" destId="{FBE4B08C-BBDD-4DF2-BD89-FFA1A83A402A}" srcOrd="0" destOrd="0" presId="urn:microsoft.com/office/officeart/2005/8/layout/hierarchy3"/>
    <dgm:cxn modelId="{14B691B5-6E4D-4BF6-9498-E6A3BB3646A8}" type="presOf" srcId="{F30111A3-BC55-41C1-917A-E80998D5F635}" destId="{769A082D-6CFB-4FF9-A5CE-16C1F840398F}" srcOrd="0" destOrd="0" presId="urn:microsoft.com/office/officeart/2005/8/layout/hierarchy3"/>
    <dgm:cxn modelId="{A61C49BC-03F7-419F-80A1-B8121F938978}" type="presOf" srcId="{86A0B5A8-4B9F-4433-B607-F31A46A3C7D3}" destId="{9780BDB3-4F65-48FF-9B64-446ED2E16633}" srcOrd="0" destOrd="1" presId="urn:microsoft.com/office/officeart/2005/8/layout/hierarchy3"/>
    <dgm:cxn modelId="{F1689DC6-7CF0-4CAD-BC0D-F0D4BC1A4700}" type="presOf" srcId="{C66625BD-DA89-4888-9EFD-EF6139BAA927}" destId="{55C3FFA9-D508-492C-A446-FBE65D4F04B1}" srcOrd="0" destOrd="0" presId="urn:microsoft.com/office/officeart/2005/8/layout/hierarchy3"/>
    <dgm:cxn modelId="{979C12CB-0FBC-4AD0-A04D-EEFFEE3301FD}" type="presOf" srcId="{D293069C-0DDA-4F06-829C-2E9739A2FDFF}" destId="{24D9BFA1-0247-4EB1-BC2C-0AC822E77382}" srcOrd="0" destOrd="2" presId="urn:microsoft.com/office/officeart/2005/8/layout/hierarchy3"/>
    <dgm:cxn modelId="{877876CF-B771-4488-B990-442049822538}" srcId="{B5A6935A-4688-4610-9757-36AA30556DE4}" destId="{86A0B5A8-4B9F-4433-B607-F31A46A3C7D3}" srcOrd="0" destOrd="0" parTransId="{C92D4B9B-927F-4489-B37A-0FEA05C86AA7}" sibTransId="{E8E6C69D-54A6-42D0-8932-87DC8697B5BA}"/>
    <dgm:cxn modelId="{C1400BD7-0C1B-4541-A270-EC25A9881433}" type="presOf" srcId="{ECE72B5F-B2DB-4858-996D-9B0B7A644465}" destId="{745B6344-7AF0-4A1E-9B3F-5E6F9CCE9DF2}" srcOrd="0" destOrd="0" presId="urn:microsoft.com/office/officeart/2005/8/layout/hierarchy3"/>
    <dgm:cxn modelId="{30CB85DD-E266-4048-956F-4D22A0B455A8}" srcId="{B5A6935A-4688-4610-9757-36AA30556DE4}" destId="{575E957A-C672-45C3-B10C-3E8F4091A243}" srcOrd="2" destOrd="0" parTransId="{595F4098-E9D2-4C6F-B3AB-B2514FB0DF35}" sibTransId="{7B028A93-3EB5-4B07-98C4-3FF734F585CF}"/>
    <dgm:cxn modelId="{7C4F9DE7-8945-4084-B47F-96B714FFC79A}" type="presOf" srcId="{6F531C34-33D3-4646-94AA-AF0FBAB92B66}" destId="{9780BDB3-4F65-48FF-9B64-446ED2E16633}" srcOrd="0" destOrd="2" presId="urn:microsoft.com/office/officeart/2005/8/layout/hierarchy3"/>
    <dgm:cxn modelId="{83B494EA-3E02-4B09-AAE1-A03D5092402B}" type="presOf" srcId="{1CE63CA3-7F23-4021-9A69-D880B465C623}" destId="{24D9BFA1-0247-4EB1-BC2C-0AC822E77382}" srcOrd="0" destOrd="0" presId="urn:microsoft.com/office/officeart/2005/8/layout/hierarchy3"/>
    <dgm:cxn modelId="{D70C4CEC-4A25-4C9B-8D52-F6F23AE7AD0F}" type="presOf" srcId="{ECE72B5F-B2DB-4858-996D-9B0B7A644465}" destId="{1F221856-1013-4DA6-A1B0-455CAC0E044D}" srcOrd="1" destOrd="0" presId="urn:microsoft.com/office/officeart/2005/8/layout/hierarchy3"/>
    <dgm:cxn modelId="{965441F2-7E6A-4570-8B93-EE1D8B0CA281}" srcId="{5CCD772B-1484-43AB-B091-60DD00F02F0E}" destId="{2503C061-D8C0-4C1D-BC41-FCB0C78C713A}" srcOrd="1" destOrd="0" parTransId="{F1C5DE30-0E5C-4081-8F51-BFE556E625E5}" sibTransId="{6AA128D3-E709-4712-9452-D3F3DC91FE45}"/>
    <dgm:cxn modelId="{9D4510B3-E759-4408-ABD5-E37665F85B3D}" type="presParOf" srcId="{769A082D-6CFB-4FF9-A5CE-16C1F840398F}" destId="{194ABB97-EB1E-417C-BFAB-473DCAF2594E}" srcOrd="0" destOrd="0" presId="urn:microsoft.com/office/officeart/2005/8/layout/hierarchy3"/>
    <dgm:cxn modelId="{D0144AF7-05D8-4F03-8815-40A99FFDFD87}" type="presParOf" srcId="{194ABB97-EB1E-417C-BFAB-473DCAF2594E}" destId="{CAC73590-2BA5-471B-B741-178B83FBB016}" srcOrd="0" destOrd="0" presId="urn:microsoft.com/office/officeart/2005/8/layout/hierarchy3"/>
    <dgm:cxn modelId="{8858D8E7-73A5-4855-A62C-6AF0494086F8}" type="presParOf" srcId="{CAC73590-2BA5-471B-B741-178B83FBB016}" destId="{745B6344-7AF0-4A1E-9B3F-5E6F9CCE9DF2}" srcOrd="0" destOrd="0" presId="urn:microsoft.com/office/officeart/2005/8/layout/hierarchy3"/>
    <dgm:cxn modelId="{9BE9F255-2E40-4C31-B3E0-ECD8D62DF788}" type="presParOf" srcId="{CAC73590-2BA5-471B-B741-178B83FBB016}" destId="{1F221856-1013-4DA6-A1B0-455CAC0E044D}" srcOrd="1" destOrd="0" presId="urn:microsoft.com/office/officeart/2005/8/layout/hierarchy3"/>
    <dgm:cxn modelId="{E80665BF-23EA-4B78-A829-7090E96DA923}" type="presParOf" srcId="{194ABB97-EB1E-417C-BFAB-473DCAF2594E}" destId="{8097A694-7598-4749-8B4C-8AC4CBB250F4}" srcOrd="1" destOrd="0" presId="urn:microsoft.com/office/officeart/2005/8/layout/hierarchy3"/>
    <dgm:cxn modelId="{348936A3-D663-4942-88AE-BB0C6C01B7E7}" type="presParOf" srcId="{8097A694-7598-4749-8B4C-8AC4CBB250F4}" destId="{8BC10263-99BD-4B9E-90B1-037227B9B572}" srcOrd="0" destOrd="0" presId="urn:microsoft.com/office/officeart/2005/8/layout/hierarchy3"/>
    <dgm:cxn modelId="{24A4DC33-129D-4252-8775-DB9B2F35059C}" type="presParOf" srcId="{8097A694-7598-4749-8B4C-8AC4CBB250F4}" destId="{24D9BFA1-0247-4EB1-BC2C-0AC822E77382}" srcOrd="1" destOrd="0" presId="urn:microsoft.com/office/officeart/2005/8/layout/hierarchy3"/>
    <dgm:cxn modelId="{7B388361-3AB7-4143-BA4A-D2077F21D7C9}" type="presParOf" srcId="{8097A694-7598-4749-8B4C-8AC4CBB250F4}" destId="{55C3FFA9-D508-492C-A446-FBE65D4F04B1}" srcOrd="2" destOrd="0" presId="urn:microsoft.com/office/officeart/2005/8/layout/hierarchy3"/>
    <dgm:cxn modelId="{FD93F604-E37C-4806-9206-FAC8E6E6D0C9}" type="presParOf" srcId="{8097A694-7598-4749-8B4C-8AC4CBB250F4}" destId="{9780BDB3-4F65-48FF-9B64-446ED2E16633}" srcOrd="3" destOrd="0" presId="urn:microsoft.com/office/officeart/2005/8/layout/hierarchy3"/>
    <dgm:cxn modelId="{1EA30038-4A53-42AA-BA98-8F1171CD890B}" type="presParOf" srcId="{769A082D-6CFB-4FF9-A5CE-16C1F840398F}" destId="{572A9F3B-F251-4C29-AB53-C15BB71043AE}" srcOrd="1" destOrd="0" presId="urn:microsoft.com/office/officeart/2005/8/layout/hierarchy3"/>
    <dgm:cxn modelId="{FC763643-EA7D-414B-846B-0B4FAA02489C}" type="presParOf" srcId="{572A9F3B-F251-4C29-AB53-C15BB71043AE}" destId="{62298BFB-93E7-48D6-B66E-8E39148EAA05}" srcOrd="0" destOrd="0" presId="urn:microsoft.com/office/officeart/2005/8/layout/hierarchy3"/>
    <dgm:cxn modelId="{7057E1AE-D7DD-4FCC-A42F-4E4F7E0C49C0}" type="presParOf" srcId="{62298BFB-93E7-48D6-B66E-8E39148EAA05}" destId="{F765362C-C4F5-4420-A95D-168C03EED689}" srcOrd="0" destOrd="0" presId="urn:microsoft.com/office/officeart/2005/8/layout/hierarchy3"/>
    <dgm:cxn modelId="{33AA0AB2-C481-4597-8DFA-DD80EA3205C1}" type="presParOf" srcId="{62298BFB-93E7-48D6-B66E-8E39148EAA05}" destId="{6FEFA965-65D6-4ECC-8AE9-CB8F17C817ED}" srcOrd="1" destOrd="0" presId="urn:microsoft.com/office/officeart/2005/8/layout/hierarchy3"/>
    <dgm:cxn modelId="{A6852C7A-369A-4832-B326-6E4421A67720}" type="presParOf" srcId="{572A9F3B-F251-4C29-AB53-C15BB71043AE}" destId="{1D615B5D-786A-4D79-97C7-A5C2AC9BE93B}" srcOrd="1" destOrd="0" presId="urn:microsoft.com/office/officeart/2005/8/layout/hierarchy3"/>
    <dgm:cxn modelId="{60669EC9-CD20-403F-8F99-024D3812F64A}" type="presParOf" srcId="{1D615B5D-786A-4D79-97C7-A5C2AC9BE93B}" destId="{7681E7EE-9772-448B-910B-C644059B65E8}" srcOrd="0" destOrd="0" presId="urn:microsoft.com/office/officeart/2005/8/layout/hierarchy3"/>
    <dgm:cxn modelId="{9A09F170-3705-4DA6-80B5-3DC08D8658B7}" type="presParOf" srcId="{1D615B5D-786A-4D79-97C7-A5C2AC9BE93B}" destId="{FBE4B08C-BBDD-4DF2-BD89-FFA1A83A402A}" srcOrd="1" destOrd="0" presId="urn:microsoft.com/office/officeart/2005/8/layout/hierarchy3"/>
    <dgm:cxn modelId="{F67C6B6F-2DD1-4980-99B8-FE2D2BBC07F5}" type="presParOf" srcId="{1D615B5D-786A-4D79-97C7-A5C2AC9BE93B}" destId="{998DA332-5C06-432A-9552-5068A1FC046D}" srcOrd="2" destOrd="0" presId="urn:microsoft.com/office/officeart/2005/8/layout/hierarchy3"/>
    <dgm:cxn modelId="{F5BC1E16-DC2D-4DA4-856D-E8D2404D9A7D}" type="presParOf" srcId="{1D615B5D-786A-4D79-97C7-A5C2AC9BE93B}" destId="{31698219-70A7-498B-9BFB-96CFBA17ECE8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6A22F-64BE-4B4B-BF57-A9B3F02F9319}">
      <dsp:nvSpPr>
        <dsp:cNvPr id="0" name=""/>
        <dsp:cNvSpPr/>
      </dsp:nvSpPr>
      <dsp:spPr>
        <a:xfrm>
          <a:off x="0" y="286331"/>
          <a:ext cx="5641974" cy="14149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Come sistema di </a:t>
          </a:r>
          <a:r>
            <a:rPr lang="it-IT" sz="1800" kern="1200" dirty="0" err="1"/>
            <a:t>versioning</a:t>
          </a:r>
          <a:r>
            <a:rPr lang="it-IT" sz="1800" kern="1200" dirty="0"/>
            <a:t> abbiamo usato </a:t>
          </a:r>
          <a:r>
            <a:rPr lang="it-IT" sz="1800" kern="1200" dirty="0" err="1"/>
            <a:t>Git</a:t>
          </a:r>
          <a:r>
            <a:rPr lang="it-IT" sz="1800" kern="1200" dirty="0"/>
            <a:t> mediante l’utilizzo però di GitHub Desktop che aiuta ad </a:t>
          </a:r>
          <a:r>
            <a:rPr lang="it-IT" sz="1800" kern="1200" dirty="0">
              <a:latin typeface="Tw Cen MT Condensed" panose="020B0606020104020203"/>
            </a:rPr>
            <a:t>interfacciarsi in</a:t>
          </a:r>
          <a:r>
            <a:rPr lang="it-IT" sz="1800" kern="1200" dirty="0"/>
            <a:t> modo facile alla repository </a:t>
          </a:r>
          <a:r>
            <a:rPr lang="it-IT" sz="1800" kern="1200" dirty="0" err="1"/>
            <a:t>hostata</a:t>
          </a:r>
          <a:r>
            <a:rPr lang="it-IT" sz="1800" kern="1200" dirty="0"/>
            <a:t> su GitHub.</a:t>
          </a:r>
          <a:endParaRPr lang="en-US" sz="1800" kern="1200" dirty="0"/>
        </a:p>
      </dsp:txBody>
      <dsp:txXfrm>
        <a:off x="69073" y="355404"/>
        <a:ext cx="5503828" cy="1276822"/>
      </dsp:txXfrm>
    </dsp:sp>
    <dsp:sp modelId="{937AEE77-AF1E-4C9B-BD1D-72509248866B}">
      <dsp:nvSpPr>
        <dsp:cNvPr id="0" name=""/>
        <dsp:cNvSpPr/>
      </dsp:nvSpPr>
      <dsp:spPr>
        <a:xfrm>
          <a:off x="0" y="1753140"/>
          <a:ext cx="5641974" cy="1414968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Per avere un idea del lavoro che l’altro membro del gruppo stava portando avanti abbiamo deciso di usare dei file </a:t>
          </a:r>
          <a:r>
            <a:rPr lang="it-IT" sz="1800" kern="1200" dirty="0" err="1">
              <a:latin typeface="Tw Cen MT Condensed" panose="020B0606020104020203"/>
            </a:rPr>
            <a:t>excel</a:t>
          </a:r>
          <a:r>
            <a:rPr lang="it-IT" sz="1800" kern="1200" dirty="0">
              <a:latin typeface="Tw Cen MT Condensed" panose="020B0606020104020203"/>
            </a:rPr>
            <a:t> come</a:t>
          </a:r>
          <a:r>
            <a:rPr lang="it-IT" sz="1800" kern="1200" dirty="0"/>
            <a:t> «tabelle di completezza funzionale (tabella1, tabella2)» e di segnare gli update per ogni funzionalità che andavamo a sviluppare in modo verticale.</a:t>
          </a:r>
        </a:p>
      </dsp:txBody>
      <dsp:txXfrm>
        <a:off x="69073" y="1822213"/>
        <a:ext cx="5503828" cy="1276822"/>
      </dsp:txXfrm>
    </dsp:sp>
    <dsp:sp modelId="{EF362E93-3918-47E3-B3D1-2A054B37871F}">
      <dsp:nvSpPr>
        <dsp:cNvPr id="0" name=""/>
        <dsp:cNvSpPr/>
      </dsp:nvSpPr>
      <dsp:spPr>
        <a:xfrm>
          <a:off x="0" y="3219949"/>
          <a:ext cx="5641974" cy="1414968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Tw Cen MT Condensed" panose="020B0606020104020203"/>
            </a:rPr>
            <a:t>Abbiamo schedulato il lavoro approssimativamente con un diagramma di </a:t>
          </a:r>
          <a:r>
            <a:rPr lang="it-IT" sz="1800" kern="1200" dirty="0" err="1">
              <a:latin typeface="Tw Cen MT Condensed" panose="020B0606020104020203"/>
            </a:rPr>
            <a:t>Gantt</a:t>
          </a:r>
          <a:r>
            <a:rPr lang="it-IT" sz="1800" kern="1200" dirty="0">
              <a:latin typeface="Tw Cen MT Condensed" panose="020B0606020104020203"/>
            </a:rPr>
            <a:t> che non ha rispettato del tutto le previsioni.</a:t>
          </a:r>
        </a:p>
      </dsp:txBody>
      <dsp:txXfrm>
        <a:off x="69073" y="3289022"/>
        <a:ext cx="5503828" cy="12768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BC5DE-C10B-4F7A-8541-4E4F0C473F15}">
      <dsp:nvSpPr>
        <dsp:cNvPr id="0" name=""/>
        <dsp:cNvSpPr/>
      </dsp:nvSpPr>
      <dsp:spPr>
        <a:xfrm>
          <a:off x="0" y="0"/>
          <a:ext cx="7776209" cy="884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Tw Cen MT Condensed" panose="020B0606020104020203"/>
            </a:rPr>
            <a:t>Prototipazione</a:t>
          </a:r>
          <a:r>
            <a:rPr lang="it-IT" sz="1800" kern="1200" dirty="0"/>
            <a:t> con </a:t>
          </a:r>
          <a:r>
            <a:rPr lang="it-IT" sz="1800" kern="1200" dirty="0">
              <a:solidFill>
                <a:srgbClr val="7030A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Figma</a:t>
          </a:r>
          <a:r>
            <a:rPr lang="it-IT" sz="1800" kern="1200" dirty="0"/>
            <a:t>.</a:t>
          </a:r>
          <a:r>
            <a:rPr lang="it-IT" sz="1800" kern="1200" dirty="0">
              <a:latin typeface="Tw Cen MT Condensed" panose="020B0606020104020203"/>
            </a:rPr>
            <a:t> </a:t>
          </a:r>
          <a:br>
            <a:rPr lang="it-IT" sz="1800" kern="1200" dirty="0">
              <a:latin typeface="Tw Cen MT Condensed" panose="020B0606020104020203"/>
            </a:rPr>
          </a:br>
          <a:r>
            <a:rPr lang="en-US" sz="1800" kern="1200" dirty="0"/>
            <a:t>Il prototipo figma è stato pensato secondo le 8 Golen Rules di Shneiderman e i criteri della Gestalt.</a:t>
          </a:r>
          <a:endParaRPr lang="it-IT" sz="1800" kern="1200" dirty="0">
            <a:latin typeface="Tw Cen MT Condensed" panose="020B0606020104020203"/>
          </a:endParaRPr>
        </a:p>
      </dsp:txBody>
      <dsp:txXfrm>
        <a:off x="25921" y="25921"/>
        <a:ext cx="6746443" cy="833157"/>
      </dsp:txXfrm>
    </dsp:sp>
    <dsp:sp modelId="{1684B54B-3DD7-4926-BF7C-F229026CDE3D}">
      <dsp:nvSpPr>
        <dsp:cNvPr id="0" name=""/>
        <dsp:cNvSpPr/>
      </dsp:nvSpPr>
      <dsp:spPr>
        <a:xfrm>
          <a:off x="651257" y="1045908"/>
          <a:ext cx="7776209" cy="8849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Tw Cen MT Condensed" panose="020B0606020104020203"/>
            </a:rPr>
            <a:t>Realizzazione degli </a:t>
          </a:r>
          <a:r>
            <a:rPr lang="it-IT" sz="1800" kern="1200" dirty="0" err="1"/>
            <a:t>statechart</a:t>
          </a:r>
          <a:r>
            <a:rPr lang="it-IT" sz="1800" kern="1200" dirty="0"/>
            <a:t> di funzionamento dell'interfaccia grafica</a:t>
          </a:r>
          <a:r>
            <a:rPr lang="it-IT" sz="1800" kern="1200" dirty="0">
              <a:latin typeface="Tw Cen MT Condensed" panose="020B0606020104020203"/>
            </a:rPr>
            <a:t> (delle funzionalità di </a:t>
          </a:r>
          <a:r>
            <a:rPr lang="it-IT" sz="1800" kern="1200" dirty="0">
              <a:solidFill>
                <a:srgbClr val="7030A0"/>
              </a:solidFill>
              <a:latin typeface="Tw Cen MT Condensed" panose="020B0606020104020203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gestione della dispensa</a:t>
          </a:r>
          <a:r>
            <a:rPr lang="it-IT" sz="1800" kern="1200" dirty="0">
              <a:latin typeface="Tw Cen MT Condensed" panose="020B0606020104020203"/>
            </a:rPr>
            <a:t> e </a:t>
          </a:r>
          <a:r>
            <a:rPr lang="it-IT" sz="1800" kern="1200" dirty="0">
              <a:solidFill>
                <a:srgbClr val="7030A0"/>
              </a:solidFill>
              <a:latin typeface="Tw Cen MT Condensed" panose="020B0606020104020203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gestione del menù</a:t>
          </a:r>
          <a:r>
            <a:rPr lang="it-IT" sz="1800" kern="1200" dirty="0">
              <a:latin typeface="Tw Cen MT Condensed" panose="020B0606020104020203"/>
            </a:rPr>
            <a:t>).</a:t>
          </a:r>
          <a:endParaRPr lang="en-US" sz="1800" kern="1200" dirty="0"/>
        </a:p>
      </dsp:txBody>
      <dsp:txXfrm>
        <a:off x="677178" y="1071829"/>
        <a:ext cx="6497860" cy="833157"/>
      </dsp:txXfrm>
    </dsp:sp>
    <dsp:sp modelId="{DE20DB44-6368-4B3F-A941-681B06047C4B}">
      <dsp:nvSpPr>
        <dsp:cNvPr id="0" name=""/>
        <dsp:cNvSpPr/>
      </dsp:nvSpPr>
      <dsp:spPr>
        <a:xfrm>
          <a:off x="1292794" y="2091817"/>
          <a:ext cx="7776209" cy="8849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Tw Cen MT Condensed" panose="020B0606020104020203"/>
            </a:rPr>
            <a:t>Studio</a:t>
          </a:r>
          <a:r>
            <a:rPr lang="it-IT" sz="1800" kern="1200" dirty="0"/>
            <a:t> di</a:t>
          </a:r>
          <a:r>
            <a:rPr lang="it-IT" sz="1800" kern="1200" dirty="0">
              <a:solidFill>
                <a:srgbClr val="7030A0"/>
              </a:solidFill>
            </a:rPr>
            <a:t> </a:t>
          </a:r>
          <a:r>
            <a:rPr lang="it-IT" sz="1800" kern="1200" dirty="0">
              <a:solidFill>
                <a:srgbClr val="7030A0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usabilità a priori</a:t>
          </a:r>
          <a:r>
            <a:rPr lang="it-IT" sz="1800" kern="1200" dirty="0"/>
            <a:t> mediante ISO 9241.</a:t>
          </a:r>
          <a:endParaRPr lang="en-US" sz="1800" kern="1200" dirty="0"/>
        </a:p>
      </dsp:txBody>
      <dsp:txXfrm>
        <a:off x="1318715" y="2117738"/>
        <a:ext cx="6507580" cy="833157"/>
      </dsp:txXfrm>
    </dsp:sp>
    <dsp:sp modelId="{CC918C28-EEF3-4AA8-AA0C-CA6F17F73A11}">
      <dsp:nvSpPr>
        <dsp:cNvPr id="0" name=""/>
        <dsp:cNvSpPr/>
      </dsp:nvSpPr>
      <dsp:spPr>
        <a:xfrm>
          <a:off x="1944052" y="3137725"/>
          <a:ext cx="7776209" cy="8849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Tw Cen MT Condensed" panose="020B0606020104020203"/>
            </a:rPr>
            <a:t>Test</a:t>
          </a:r>
          <a:r>
            <a:rPr lang="it-IT" sz="1800" kern="1200" dirty="0"/>
            <a:t> di usabilità e studio di usabilità a priori utilizzando dei tester per lo svolgimento di specifici compiti e valutazione dei risultati ottenuti.</a:t>
          </a:r>
          <a:endParaRPr lang="en-US" sz="1800" kern="1200" dirty="0"/>
        </a:p>
      </dsp:txBody>
      <dsp:txXfrm>
        <a:off x="1969973" y="3163646"/>
        <a:ext cx="6497860" cy="833157"/>
      </dsp:txXfrm>
    </dsp:sp>
    <dsp:sp modelId="{9CA27592-4802-4001-B06E-0CDBC2949F9D}">
      <dsp:nvSpPr>
        <dsp:cNvPr id="0" name=""/>
        <dsp:cNvSpPr/>
      </dsp:nvSpPr>
      <dsp:spPr>
        <a:xfrm>
          <a:off x="7200959" y="677829"/>
          <a:ext cx="575249" cy="575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330390" y="677829"/>
        <a:ext cx="316387" cy="432875"/>
      </dsp:txXfrm>
    </dsp:sp>
    <dsp:sp modelId="{9CF9D281-A768-41D0-9569-08CB3F52DE8F}">
      <dsp:nvSpPr>
        <dsp:cNvPr id="0" name=""/>
        <dsp:cNvSpPr/>
      </dsp:nvSpPr>
      <dsp:spPr>
        <a:xfrm>
          <a:off x="7852217" y="1723737"/>
          <a:ext cx="575249" cy="575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81648" y="1723737"/>
        <a:ext cx="316387" cy="432875"/>
      </dsp:txXfrm>
    </dsp:sp>
    <dsp:sp modelId="{C5481621-F52A-48A0-8019-968C43FF6181}">
      <dsp:nvSpPr>
        <dsp:cNvPr id="0" name=""/>
        <dsp:cNvSpPr/>
      </dsp:nvSpPr>
      <dsp:spPr>
        <a:xfrm>
          <a:off x="8493754" y="2769646"/>
          <a:ext cx="575249" cy="575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23185" y="2769646"/>
        <a:ext cx="316387" cy="4328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ED058-D540-46BC-A8B4-611179F4C337}">
      <dsp:nvSpPr>
        <dsp:cNvPr id="0" name=""/>
        <dsp:cNvSpPr/>
      </dsp:nvSpPr>
      <dsp:spPr>
        <a:xfrm>
          <a:off x="0" y="262584"/>
          <a:ext cx="11086418" cy="544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- Scelta i criteri di design in base a Performance, Affidabilità, Costi, Mantenimento e Usabilità: abbiamo deciso sacrificare performance, tempo iniziale di progettazione e di non usare denaro per favorire maggiore affidabilità, mantenimento e una buona usabilità.</a:t>
          </a:r>
        </a:p>
      </dsp:txBody>
      <dsp:txXfrm>
        <a:off x="26558" y="289142"/>
        <a:ext cx="11033302" cy="490934"/>
      </dsp:txXfrm>
    </dsp:sp>
    <dsp:sp modelId="{184D2A37-D620-4A91-B07E-7559EEAA25A1}">
      <dsp:nvSpPr>
        <dsp:cNvPr id="0" name=""/>
        <dsp:cNvSpPr/>
      </dsp:nvSpPr>
      <dsp:spPr>
        <a:xfrm>
          <a:off x="0" y="849834"/>
          <a:ext cx="11086418" cy="544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- Per la definizione dell'architettura abbiamo optato per la Three-</a:t>
          </a:r>
          <a:r>
            <a:rPr lang="it-IT" sz="1500" kern="1200" dirty="0" err="1"/>
            <a:t>Tier</a:t>
          </a:r>
          <a:r>
            <a:rPr lang="it-IT" sz="1500" kern="1200" dirty="0"/>
            <a:t> per poter tenere separati, ma soprattutto ben gestiti, i livelli frontend, backend e database</a:t>
          </a:r>
          <a:endParaRPr lang="en-US" sz="1500" kern="1200" dirty="0"/>
        </a:p>
      </dsp:txBody>
      <dsp:txXfrm>
        <a:off x="26558" y="876392"/>
        <a:ext cx="11033302" cy="490934"/>
      </dsp:txXfrm>
    </dsp:sp>
    <dsp:sp modelId="{88A042D5-5D7F-4029-8F2B-4DA5EEBBD970}">
      <dsp:nvSpPr>
        <dsp:cNvPr id="0" name=""/>
        <dsp:cNvSpPr/>
      </dsp:nvSpPr>
      <dsp:spPr>
        <a:xfrm>
          <a:off x="0" y="1437085"/>
          <a:ext cx="11086418" cy="544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- Realizzazione dei </a:t>
          </a:r>
          <a:r>
            <a:rPr lang="it-IT" sz="1500" kern="1200" dirty="0">
              <a:solidFill>
                <a:srgbClr val="7030A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Class</a:t>
          </a:r>
          <a:r>
            <a:rPr lang="it-IT" sz="1500" kern="1200" dirty="0">
              <a:solidFill>
                <a:srgbClr val="7030A0"/>
              </a:solidFill>
              <a:latin typeface="Tw Cen MT Condensed" panose="020B0606020104020203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it-IT" sz="1500" kern="1200" dirty="0">
              <a:solidFill>
                <a:srgbClr val="7030A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Diagram</a:t>
          </a:r>
          <a:r>
            <a:rPr lang="it-IT" sz="1500" kern="1200" dirty="0">
              <a:solidFill>
                <a:srgbClr val="7030A0"/>
              </a:solidFill>
            </a:rPr>
            <a:t> </a:t>
          </a:r>
          <a:r>
            <a:rPr lang="it-IT" sz="1500" kern="1200" dirty="0"/>
            <a:t>di design</a:t>
          </a:r>
          <a:r>
            <a:rPr lang="it-IT" sz="1500" kern="1200" dirty="0">
              <a:latin typeface="Tw Cen MT Condensed" panose="020B0606020104020203"/>
            </a:rPr>
            <a:t> </a:t>
          </a:r>
          <a:r>
            <a:rPr lang="it-IT" sz="1500" kern="1200" dirty="0"/>
            <a:t>utilizzando il pattern Model-View-Controller (MVC</a:t>
          </a:r>
          <a:r>
            <a:rPr lang="it-IT" sz="1500" kern="1200" dirty="0">
              <a:latin typeface="Tw Cen MT Condensed" panose="020B0606020104020203"/>
            </a:rPr>
            <a:t>), </a:t>
          </a:r>
          <a:r>
            <a:rPr lang="it-IT" sz="1500" kern="1200" dirty="0"/>
            <a:t>DAO e</a:t>
          </a:r>
          <a:r>
            <a:rPr lang="it-IT" sz="1500" kern="1200" dirty="0">
              <a:latin typeface="Tw Cen MT Condensed" panose="020B0606020104020203"/>
            </a:rPr>
            <a:t> </a:t>
          </a:r>
          <a:r>
            <a:rPr lang="it-IT" sz="1500" kern="1200" dirty="0"/>
            <a:t>Singleton</a:t>
          </a:r>
        </a:p>
      </dsp:txBody>
      <dsp:txXfrm>
        <a:off x="26558" y="1463643"/>
        <a:ext cx="11033302" cy="490934"/>
      </dsp:txXfrm>
    </dsp:sp>
    <dsp:sp modelId="{7D5E89D1-2274-4D61-92B6-6595B6400E0D}">
      <dsp:nvSpPr>
        <dsp:cNvPr id="0" name=""/>
        <dsp:cNvSpPr/>
      </dsp:nvSpPr>
      <dsp:spPr>
        <a:xfrm>
          <a:off x="0" y="2024335"/>
          <a:ext cx="11086418" cy="544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- Realizzazione dei </a:t>
          </a:r>
          <a:r>
            <a:rPr lang="it-IT" sz="1500" kern="1200" dirty="0">
              <a:solidFill>
                <a:srgbClr val="7030A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Sequence</a:t>
          </a:r>
          <a:r>
            <a:rPr lang="it-IT" sz="1500" kern="1200" dirty="0">
              <a:solidFill>
                <a:srgbClr val="7030A0"/>
              </a:solidFill>
              <a:latin typeface="Tw Cen MT Condensed" panose="020B0606020104020203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it-IT" sz="1500" kern="1200" dirty="0">
              <a:solidFill>
                <a:srgbClr val="7030A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Diagram</a:t>
          </a:r>
          <a:r>
            <a:rPr lang="it-IT" sz="1500" kern="1200" dirty="0"/>
            <a:t> di design dei casi d'uso analizzati nel template di Cockburn</a:t>
          </a:r>
        </a:p>
      </dsp:txBody>
      <dsp:txXfrm>
        <a:off x="26558" y="2050893"/>
        <a:ext cx="11033302" cy="490934"/>
      </dsp:txXfrm>
    </dsp:sp>
    <dsp:sp modelId="{85C03D0C-D8DB-42AD-B6F3-529CB5E23D3E}">
      <dsp:nvSpPr>
        <dsp:cNvPr id="0" name=""/>
        <dsp:cNvSpPr/>
      </dsp:nvSpPr>
      <dsp:spPr>
        <a:xfrm>
          <a:off x="0" y="2611585"/>
          <a:ext cx="11086418" cy="544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- REST API e messa in sicurezza</a:t>
          </a:r>
          <a:endParaRPr lang="it-IT" sz="1500" kern="1200" dirty="0">
            <a:latin typeface="Tw Cen MT Condensed" panose="020B0606020104020203"/>
          </a:endParaRPr>
        </a:p>
      </dsp:txBody>
      <dsp:txXfrm>
        <a:off x="26558" y="2638143"/>
        <a:ext cx="11033302" cy="490934"/>
      </dsp:txXfrm>
    </dsp:sp>
    <dsp:sp modelId="{9D9F9B99-17D1-4527-9D2A-DF7928EBB124}">
      <dsp:nvSpPr>
        <dsp:cNvPr id="0" name=""/>
        <dsp:cNvSpPr/>
      </dsp:nvSpPr>
      <dsp:spPr>
        <a:xfrm>
          <a:off x="0" y="3198835"/>
          <a:ext cx="11086418" cy="544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- Scelta tipo di hosting: abbiamo optato per la macchina virtuale AWS gratuita per 750 ore EC2 (IaaS) in modo da avere completo accesso 24/7 sul quale abbiamo caricato in docker container il nostro applicativo di backend.</a:t>
          </a:r>
        </a:p>
      </dsp:txBody>
      <dsp:txXfrm>
        <a:off x="26558" y="3225393"/>
        <a:ext cx="11033302" cy="4909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B6344-7AF0-4A1E-9B3F-5E6F9CCE9DF2}">
      <dsp:nvSpPr>
        <dsp:cNvPr id="0" name=""/>
        <dsp:cNvSpPr/>
      </dsp:nvSpPr>
      <dsp:spPr>
        <a:xfrm>
          <a:off x="751" y="195702"/>
          <a:ext cx="2735374" cy="1367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Definito le strategie di testing (white box e black box)</a:t>
          </a:r>
          <a:endParaRPr lang="en-US" sz="2500" kern="1200"/>
        </a:p>
      </dsp:txBody>
      <dsp:txXfrm>
        <a:off x="40809" y="235760"/>
        <a:ext cx="2655258" cy="1287571"/>
      </dsp:txXfrm>
    </dsp:sp>
    <dsp:sp modelId="{8BC10263-99BD-4B9E-90B1-037227B9B572}">
      <dsp:nvSpPr>
        <dsp:cNvPr id="0" name=""/>
        <dsp:cNvSpPr/>
      </dsp:nvSpPr>
      <dsp:spPr>
        <a:xfrm>
          <a:off x="274288" y="1563389"/>
          <a:ext cx="273537" cy="1025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5765"/>
              </a:lnTo>
              <a:lnTo>
                <a:pt x="273537" y="102576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9BFA1-0247-4EB1-BC2C-0AC822E77382}">
      <dsp:nvSpPr>
        <dsp:cNvPr id="0" name=""/>
        <dsp:cNvSpPr/>
      </dsp:nvSpPr>
      <dsp:spPr>
        <a:xfrm>
          <a:off x="547826" y="1905311"/>
          <a:ext cx="2188299" cy="1367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WHITE BOX: definito il CFG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 err="1"/>
            <a:t>Node</a:t>
          </a:r>
          <a:r>
            <a:rPr lang="it-IT" sz="1300" kern="1200" dirty="0"/>
            <a:t> coverage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 err="1"/>
            <a:t>Branch</a:t>
          </a:r>
          <a:r>
            <a:rPr lang="it-IT" sz="1300" kern="1200" dirty="0"/>
            <a:t> coverage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 err="1"/>
            <a:t>Condition</a:t>
          </a:r>
          <a:r>
            <a:rPr lang="it-IT" sz="1300" kern="1200" dirty="0"/>
            <a:t> </a:t>
          </a:r>
          <a:r>
            <a:rPr lang="it-IT" sz="1300" kern="1200" dirty="0" err="1"/>
            <a:t>modified</a:t>
          </a:r>
          <a:r>
            <a:rPr lang="it-IT" sz="1300" kern="1200" dirty="0"/>
            <a:t> coverage</a:t>
          </a:r>
          <a:endParaRPr lang="en-US" sz="1300" kern="1200" dirty="0"/>
        </a:p>
      </dsp:txBody>
      <dsp:txXfrm>
        <a:off x="587884" y="1945369"/>
        <a:ext cx="2108183" cy="1287571"/>
      </dsp:txXfrm>
    </dsp:sp>
    <dsp:sp modelId="{55C3FFA9-D508-492C-A446-FBE65D4F04B1}">
      <dsp:nvSpPr>
        <dsp:cNvPr id="0" name=""/>
        <dsp:cNvSpPr/>
      </dsp:nvSpPr>
      <dsp:spPr>
        <a:xfrm>
          <a:off x="274288" y="1563389"/>
          <a:ext cx="273537" cy="2735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5374"/>
              </a:lnTo>
              <a:lnTo>
                <a:pt x="273537" y="273537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0BDB3-4F65-48FF-9B64-446ED2E16633}">
      <dsp:nvSpPr>
        <dsp:cNvPr id="0" name=""/>
        <dsp:cNvSpPr/>
      </dsp:nvSpPr>
      <dsp:spPr>
        <a:xfrm>
          <a:off x="547826" y="3614920"/>
          <a:ext cx="2188299" cy="1367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BLACK BOX: 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/>
            <a:t>Definito le classi di equivalenza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/>
            <a:t>Definito le strategie (WECT O SECT)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/>
            <a:t>Definito e test case</a:t>
          </a:r>
          <a:endParaRPr lang="en-US" sz="1300" kern="1200" dirty="0"/>
        </a:p>
      </dsp:txBody>
      <dsp:txXfrm>
        <a:off x="587884" y="3654978"/>
        <a:ext cx="2108183" cy="1287571"/>
      </dsp:txXfrm>
    </dsp:sp>
    <dsp:sp modelId="{F765362C-C4F5-4420-A95D-168C03EED689}">
      <dsp:nvSpPr>
        <dsp:cNvPr id="0" name=""/>
        <dsp:cNvSpPr/>
      </dsp:nvSpPr>
      <dsp:spPr>
        <a:xfrm>
          <a:off x="3419969" y="195702"/>
          <a:ext cx="2735374" cy="1367687"/>
        </a:xfrm>
        <a:prstGeom prst="roundRect">
          <a:avLst>
            <a:gd name="adj" fmla="val 10000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 Effettuato i test su codice mediante JUnit</a:t>
          </a:r>
          <a:endParaRPr lang="en-US" sz="2500" kern="1200"/>
        </a:p>
      </dsp:txBody>
      <dsp:txXfrm>
        <a:off x="3460027" y="235760"/>
        <a:ext cx="2655258" cy="1287571"/>
      </dsp:txXfrm>
    </dsp:sp>
    <dsp:sp modelId="{7681E7EE-9772-448B-910B-C644059B65E8}">
      <dsp:nvSpPr>
        <dsp:cNvPr id="0" name=""/>
        <dsp:cNvSpPr/>
      </dsp:nvSpPr>
      <dsp:spPr>
        <a:xfrm>
          <a:off x="3693506" y="1563389"/>
          <a:ext cx="273537" cy="1025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5765"/>
              </a:lnTo>
              <a:lnTo>
                <a:pt x="273537" y="102576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4B08C-BBDD-4DF2-BD89-FFA1A83A402A}">
      <dsp:nvSpPr>
        <dsp:cNvPr id="0" name=""/>
        <dsp:cNvSpPr/>
      </dsp:nvSpPr>
      <dsp:spPr>
        <a:xfrm>
          <a:off x="3967044" y="1905311"/>
          <a:ext cx="2188299" cy="1367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Circa 41 sono i metodi di test per le due funzioni prese in consideraizone</a:t>
          </a:r>
          <a:endParaRPr lang="en-US" sz="1700" kern="1200"/>
        </a:p>
      </dsp:txBody>
      <dsp:txXfrm>
        <a:off x="4007102" y="1945369"/>
        <a:ext cx="2108183" cy="1287571"/>
      </dsp:txXfrm>
    </dsp:sp>
    <dsp:sp modelId="{998DA332-5C06-432A-9552-5068A1FC046D}">
      <dsp:nvSpPr>
        <dsp:cNvPr id="0" name=""/>
        <dsp:cNvSpPr/>
      </dsp:nvSpPr>
      <dsp:spPr>
        <a:xfrm>
          <a:off x="3693506" y="1563389"/>
          <a:ext cx="273537" cy="2735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5374"/>
              </a:lnTo>
              <a:lnTo>
                <a:pt x="273537" y="273537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98219-70A7-498B-9BFB-96CFBA17ECE8}">
      <dsp:nvSpPr>
        <dsp:cNvPr id="0" name=""/>
        <dsp:cNvSpPr/>
      </dsp:nvSpPr>
      <dsp:spPr>
        <a:xfrm>
          <a:off x="3967044" y="3614920"/>
          <a:ext cx="2188299" cy="1367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Allo scopo di provare le nuove strategie abbiamo scelto di applicare sia la WECT che la SECT</a:t>
          </a:r>
          <a:endParaRPr lang="en-US" sz="1700" kern="1200"/>
        </a:p>
      </dsp:txBody>
      <dsp:txXfrm>
        <a:off x="4007102" y="3654978"/>
        <a:ext cx="2108183" cy="1287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57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9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73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9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60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1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7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1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7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5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90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23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dfhost.io/v/fqh1o44qu_System_Documentation_Template#page=12" TargetMode="External"/><Relationship Id="rId2" Type="http://schemas.openxmlformats.org/officeDocument/2006/relationships/hyperlink" Target="https://pdfhost.io/v/fqh1o44qu_System_Documentation_Template#page=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dfhost.io/v/fqh1o44qu_System_Documentation_Template#page=26" TargetMode="External"/><Relationship Id="rId5" Type="http://schemas.openxmlformats.org/officeDocument/2006/relationships/hyperlink" Target="https://pdfhost.io/v/fqh1o44qu_System_Documentation_Template#page=22" TargetMode="External"/><Relationship Id="rId4" Type="http://schemas.openxmlformats.org/officeDocument/2006/relationships/hyperlink" Target="https://pdfhost.io/v/fqh1o44qu_System_Documentation_Template#page=1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dfhost.io/v/fqh1o44qu_System_Documentation_Template#page=32" TargetMode="External"/><Relationship Id="rId2" Type="http://schemas.openxmlformats.org/officeDocument/2006/relationships/hyperlink" Target="https://pdfhost.io/v/fqh1o44qu_System_Documentation_Template#page=3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8DF2512F-5AB6-B35A-95C5-9E8537CF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743" y="2685601"/>
            <a:ext cx="4434919" cy="1499616"/>
          </a:xfrm>
        </p:spPr>
        <p:txBody>
          <a:bodyPr>
            <a:normAutofit/>
          </a:bodyPr>
          <a:lstStyle/>
          <a:p>
            <a:r>
              <a:rPr lang="en-US" sz="6600" dirty="0"/>
              <a:t>Ratatouille23</a:t>
            </a:r>
          </a:p>
        </p:txBody>
      </p:sp>
    </p:spTree>
    <p:extLst>
      <p:ext uri="{BB962C8B-B14F-4D97-AF65-F5344CB8AC3E}">
        <p14:creationId xmlns:p14="http://schemas.microsoft.com/office/powerpoint/2010/main" val="4186050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E34DC6-6462-48A0-C094-4F88B027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graphicFrame>
        <p:nvGraphicFramePr>
          <p:cNvPr id="7" name="CasellaDiTesto 5">
            <a:extLst>
              <a:ext uri="{FF2B5EF4-FFF2-40B4-BE49-F238E27FC236}">
                <a16:creationId xmlns:a16="http://schemas.microsoft.com/office/drawing/2014/main" id="{160CB022-D801-A391-9C5B-134F994D1D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229609"/>
              </p:ext>
            </p:extLst>
          </p:nvPr>
        </p:nvGraphicFramePr>
        <p:xfrm>
          <a:off x="5493706" y="816377"/>
          <a:ext cx="6156095" cy="5178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E34DC6-6462-48A0-C094-4F88B027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STUDIO DI USABILITÀ SUL CAMPO</a:t>
            </a:r>
          </a:p>
        </p:txBody>
      </p:sp>
      <p:sp>
        <p:nvSpPr>
          <p:cNvPr id="13" name="CasellaDiTesto 5">
            <a:extLst>
              <a:ext uri="{FF2B5EF4-FFF2-40B4-BE49-F238E27FC236}">
                <a16:creationId xmlns:a16="http://schemas.microsoft.com/office/drawing/2014/main" id="{A8DBAE63-2B9D-D9E4-B9E5-624A749D9017}"/>
              </a:ext>
            </a:extLst>
          </p:cNvPr>
          <p:cNvSpPr txBox="1"/>
          <p:nvPr/>
        </p:nvSpPr>
        <p:spPr>
          <a:xfrm>
            <a:off x="1024128" y="2286000"/>
            <a:ext cx="6066818" cy="4023360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- </a:t>
            </a:r>
            <a:r>
              <a:rPr lang="en-US" dirty="0" err="1"/>
              <a:t>Utilizzo</a:t>
            </a:r>
            <a:r>
              <a:rPr lang="en-US" dirty="0"/>
              <a:t> di Firebase per </a:t>
            </a:r>
            <a:r>
              <a:rPr lang="en-US" dirty="0" err="1"/>
              <a:t>raccogliere</a:t>
            </a:r>
            <a:r>
              <a:rPr lang="en-US" dirty="0"/>
              <a:t> </a:t>
            </a:r>
            <a:r>
              <a:rPr lang="en-US" dirty="0" err="1"/>
              <a:t>informazioni</a:t>
            </a:r>
            <a:r>
              <a:rPr lang="en-US" dirty="0"/>
              <a:t> di log </a:t>
            </a:r>
            <a:r>
              <a:rPr lang="en-US" dirty="0" err="1"/>
              <a:t>dell'applicazione</a:t>
            </a:r>
            <a:r>
              <a:rPr lang="en-US" dirty="0"/>
              <a:t> Android.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- </a:t>
            </a:r>
            <a:r>
              <a:rPr lang="en-US" dirty="0" err="1"/>
              <a:t>Svolto</a:t>
            </a:r>
            <a:r>
              <a:rPr lang="en-US" dirty="0"/>
              <a:t> lo studio di </a:t>
            </a:r>
            <a:r>
              <a:rPr lang="en-US" dirty="0" err="1"/>
              <a:t>usabilità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campo </a:t>
            </a:r>
            <a:r>
              <a:rPr lang="en-US" dirty="0" err="1"/>
              <a:t>grazie</a:t>
            </a:r>
            <a:r>
              <a:rPr lang="en-US" dirty="0"/>
              <a:t> </a:t>
            </a:r>
            <a:r>
              <a:rPr lang="en-US" dirty="0" err="1"/>
              <a:t>all'aiuto</a:t>
            </a:r>
            <a:r>
              <a:rPr lang="en-US" dirty="0"/>
              <a:t> di tester per lo </a:t>
            </a:r>
            <a:r>
              <a:rPr lang="en-US" dirty="0" err="1"/>
              <a:t>svolgimento</a:t>
            </a:r>
            <a:r>
              <a:rPr lang="en-US" dirty="0"/>
              <a:t> di </a:t>
            </a:r>
            <a:r>
              <a:rPr lang="en-US" dirty="0" err="1"/>
              <a:t>specifici</a:t>
            </a:r>
            <a:r>
              <a:rPr lang="en-US" dirty="0"/>
              <a:t> </a:t>
            </a:r>
            <a:r>
              <a:rPr lang="en-US" dirty="0" err="1"/>
              <a:t>compiti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e </a:t>
            </a:r>
            <a:r>
              <a:rPr lang="en-US" dirty="0" err="1">
                <a:ea typeface="+mn-lt"/>
                <a:cs typeface="+mn-lt"/>
              </a:rPr>
              <a:t>valutare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risultati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ottenuti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</p:txBody>
      </p:sp>
      <p:pic>
        <p:nvPicPr>
          <p:cNvPr id="14" name="Picture 6" descr="Grafico su documento con penna">
            <a:extLst>
              <a:ext uri="{FF2B5EF4-FFF2-40B4-BE49-F238E27FC236}">
                <a16:creationId xmlns:a16="http://schemas.microsoft.com/office/drawing/2014/main" id="{4326B035-E8DC-28D4-BA29-E9267B597B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79" r="20427" b="-3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5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43">
            <a:extLst>
              <a:ext uri="{FF2B5EF4-FFF2-40B4-BE49-F238E27FC236}">
                <a16:creationId xmlns:a16="http://schemas.microsoft.com/office/drawing/2014/main" id="{A460BA3E-1458-55E2-4880-D5B0A90492CE}"/>
              </a:ext>
            </a:extLst>
          </p:cNvPr>
          <p:cNvCxnSpPr/>
          <p:nvPr/>
        </p:nvCxnSpPr>
        <p:spPr>
          <a:xfrm>
            <a:off x="6175088" y="37667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53">
            <a:extLst>
              <a:ext uri="{FF2B5EF4-FFF2-40B4-BE49-F238E27FC236}">
                <a16:creationId xmlns:a16="http://schemas.microsoft.com/office/drawing/2014/main" id="{330B476E-68DA-3792-F0C9-77FF72CB1B82}"/>
              </a:ext>
            </a:extLst>
          </p:cNvPr>
          <p:cNvCxnSpPr/>
          <p:nvPr/>
        </p:nvCxnSpPr>
        <p:spPr>
          <a:xfrm>
            <a:off x="8413015" y="37667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27">
            <a:extLst>
              <a:ext uri="{FF2B5EF4-FFF2-40B4-BE49-F238E27FC236}">
                <a16:creationId xmlns:a16="http://schemas.microsoft.com/office/drawing/2014/main" id="{78569517-BD3D-AF41-2620-7DD82228ECA1}"/>
              </a:ext>
            </a:extLst>
          </p:cNvPr>
          <p:cNvCxnSpPr/>
          <p:nvPr/>
        </p:nvCxnSpPr>
        <p:spPr>
          <a:xfrm>
            <a:off x="3911339" y="37667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18">
            <a:extLst>
              <a:ext uri="{FF2B5EF4-FFF2-40B4-BE49-F238E27FC236}">
                <a16:creationId xmlns:a16="http://schemas.microsoft.com/office/drawing/2014/main" id="{55BCA4DF-4CFA-3383-1AAD-F44DD6E1AE50}"/>
              </a:ext>
            </a:extLst>
          </p:cNvPr>
          <p:cNvCxnSpPr/>
          <p:nvPr/>
        </p:nvCxnSpPr>
        <p:spPr>
          <a:xfrm>
            <a:off x="1657906" y="37667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10">
            <a:extLst>
              <a:ext uri="{FF2B5EF4-FFF2-40B4-BE49-F238E27FC236}">
                <a16:creationId xmlns:a16="http://schemas.microsoft.com/office/drawing/2014/main" id="{ADAB09A8-566B-C015-58F4-6F49DE08A099}"/>
              </a:ext>
            </a:extLst>
          </p:cNvPr>
          <p:cNvSpPr/>
          <p:nvPr/>
        </p:nvSpPr>
        <p:spPr>
          <a:xfrm>
            <a:off x="1150597" y="33071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6">
            <a:extLst>
              <a:ext uri="{FF2B5EF4-FFF2-40B4-BE49-F238E27FC236}">
                <a16:creationId xmlns:a16="http://schemas.microsoft.com/office/drawing/2014/main" id="{B4E5E22E-95AF-B4CD-DD2F-8570D27E4D95}"/>
              </a:ext>
            </a:extLst>
          </p:cNvPr>
          <p:cNvCxnSpPr>
            <a:cxnSpLocks/>
          </p:cNvCxnSpPr>
          <p:nvPr/>
        </p:nvCxnSpPr>
        <p:spPr>
          <a:xfrm>
            <a:off x="0" y="37667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7">
            <a:extLst>
              <a:ext uri="{FF2B5EF4-FFF2-40B4-BE49-F238E27FC236}">
                <a16:creationId xmlns:a16="http://schemas.microsoft.com/office/drawing/2014/main" id="{C3D57FD1-BAD6-668B-441D-F2C0CD8A0A71}"/>
              </a:ext>
            </a:extLst>
          </p:cNvPr>
          <p:cNvSpPr/>
          <p:nvPr/>
        </p:nvSpPr>
        <p:spPr>
          <a:xfrm>
            <a:off x="1514928" y="3671469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ircle: Hollow 8">
            <a:extLst>
              <a:ext uri="{FF2B5EF4-FFF2-40B4-BE49-F238E27FC236}">
                <a16:creationId xmlns:a16="http://schemas.microsoft.com/office/drawing/2014/main" id="{52D08345-2303-E011-5BCB-3FDA07E858F3}"/>
              </a:ext>
            </a:extLst>
          </p:cNvPr>
          <p:cNvSpPr/>
          <p:nvPr/>
        </p:nvSpPr>
        <p:spPr>
          <a:xfrm>
            <a:off x="1395865" y="3552406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Circle: Hollow 9">
            <a:extLst>
              <a:ext uri="{FF2B5EF4-FFF2-40B4-BE49-F238E27FC236}">
                <a16:creationId xmlns:a16="http://schemas.microsoft.com/office/drawing/2014/main" id="{CA8B9A70-B289-DDA7-4BA5-B40FCCD0855A}"/>
              </a:ext>
            </a:extLst>
          </p:cNvPr>
          <p:cNvSpPr/>
          <p:nvPr/>
        </p:nvSpPr>
        <p:spPr>
          <a:xfrm>
            <a:off x="1262993" y="34195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8" name="Straight Connector 11">
            <a:extLst>
              <a:ext uri="{FF2B5EF4-FFF2-40B4-BE49-F238E27FC236}">
                <a16:creationId xmlns:a16="http://schemas.microsoft.com/office/drawing/2014/main" id="{21CEF56B-85B4-DCB6-92E3-23DDCFBAB59F}"/>
              </a:ext>
            </a:extLst>
          </p:cNvPr>
          <p:cNvCxnSpPr>
            <a:cxnSpLocks/>
          </p:cNvCxnSpPr>
          <p:nvPr/>
        </p:nvCxnSpPr>
        <p:spPr>
          <a:xfrm flipV="1">
            <a:off x="1610179" y="4113905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13">
            <a:extLst>
              <a:ext uri="{FF2B5EF4-FFF2-40B4-BE49-F238E27FC236}">
                <a16:creationId xmlns:a16="http://schemas.microsoft.com/office/drawing/2014/main" id="{097DD848-C24B-E472-4B61-EACB4F59F477}"/>
              </a:ext>
            </a:extLst>
          </p:cNvPr>
          <p:cNvSpPr/>
          <p:nvPr/>
        </p:nvSpPr>
        <p:spPr>
          <a:xfrm>
            <a:off x="1548058" y="5122159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6">
            <a:extLst>
              <a:ext uri="{FF2B5EF4-FFF2-40B4-BE49-F238E27FC236}">
                <a16:creationId xmlns:a16="http://schemas.microsoft.com/office/drawing/2014/main" id="{45237A06-8D8A-28D7-B4F2-466586AF176C}"/>
              </a:ext>
            </a:extLst>
          </p:cNvPr>
          <p:cNvSpPr txBox="1"/>
          <p:nvPr/>
        </p:nvSpPr>
        <p:spPr>
          <a:xfrm>
            <a:off x="593626" y="5493846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ANALISI E SPECIFICA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DEI REQUISITI</a:t>
            </a:r>
          </a:p>
        </p:txBody>
      </p:sp>
      <p:sp>
        <p:nvSpPr>
          <p:cNvPr id="102" name="Arc 17">
            <a:extLst>
              <a:ext uri="{FF2B5EF4-FFF2-40B4-BE49-F238E27FC236}">
                <a16:creationId xmlns:a16="http://schemas.microsoft.com/office/drawing/2014/main" id="{3145F743-EF79-A444-5448-19BA1BAA8542}"/>
              </a:ext>
            </a:extLst>
          </p:cNvPr>
          <p:cNvSpPr/>
          <p:nvPr/>
        </p:nvSpPr>
        <p:spPr>
          <a:xfrm rot="5400000">
            <a:off x="3389075" y="33071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9">
            <a:extLst>
              <a:ext uri="{FF2B5EF4-FFF2-40B4-BE49-F238E27FC236}">
                <a16:creationId xmlns:a16="http://schemas.microsoft.com/office/drawing/2014/main" id="{1608E6A3-A8FA-4CF0-3C9E-E24C5A77CEC9}"/>
              </a:ext>
            </a:extLst>
          </p:cNvPr>
          <p:cNvSpPr/>
          <p:nvPr/>
        </p:nvSpPr>
        <p:spPr>
          <a:xfrm>
            <a:off x="3753406" y="3671469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ircle: Hollow 20">
            <a:extLst>
              <a:ext uri="{FF2B5EF4-FFF2-40B4-BE49-F238E27FC236}">
                <a16:creationId xmlns:a16="http://schemas.microsoft.com/office/drawing/2014/main" id="{0240828C-AD0A-0F35-73F6-D80D65191047}"/>
              </a:ext>
            </a:extLst>
          </p:cNvPr>
          <p:cNvSpPr/>
          <p:nvPr/>
        </p:nvSpPr>
        <p:spPr>
          <a:xfrm>
            <a:off x="3634343" y="3552406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Circle: Hollow 21">
            <a:extLst>
              <a:ext uri="{FF2B5EF4-FFF2-40B4-BE49-F238E27FC236}">
                <a16:creationId xmlns:a16="http://schemas.microsoft.com/office/drawing/2014/main" id="{EC3B0F28-7C63-02EE-A97F-7B5B5E65AD95}"/>
              </a:ext>
            </a:extLst>
          </p:cNvPr>
          <p:cNvSpPr/>
          <p:nvPr/>
        </p:nvSpPr>
        <p:spPr>
          <a:xfrm>
            <a:off x="3501471" y="34195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6" name="Straight Connector 22">
            <a:extLst>
              <a:ext uri="{FF2B5EF4-FFF2-40B4-BE49-F238E27FC236}">
                <a16:creationId xmlns:a16="http://schemas.microsoft.com/office/drawing/2014/main" id="{7E9A9958-C81E-46BA-3908-FEFC0F4FD921}"/>
              </a:ext>
            </a:extLst>
          </p:cNvPr>
          <p:cNvCxnSpPr>
            <a:cxnSpLocks/>
          </p:cNvCxnSpPr>
          <p:nvPr/>
        </p:nvCxnSpPr>
        <p:spPr>
          <a:xfrm flipV="1">
            <a:off x="3848657" y="2386147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23">
            <a:extLst>
              <a:ext uri="{FF2B5EF4-FFF2-40B4-BE49-F238E27FC236}">
                <a16:creationId xmlns:a16="http://schemas.microsoft.com/office/drawing/2014/main" id="{1FF08888-38A4-1872-0B84-B43DE914A7DE}"/>
              </a:ext>
            </a:extLst>
          </p:cNvPr>
          <p:cNvSpPr/>
          <p:nvPr/>
        </p:nvSpPr>
        <p:spPr>
          <a:xfrm>
            <a:off x="3786536" y="2339791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Arc 26">
            <a:extLst>
              <a:ext uri="{FF2B5EF4-FFF2-40B4-BE49-F238E27FC236}">
                <a16:creationId xmlns:a16="http://schemas.microsoft.com/office/drawing/2014/main" id="{8DAF3A18-9B09-81E2-D345-1021A5A666DC}"/>
              </a:ext>
            </a:extLst>
          </p:cNvPr>
          <p:cNvSpPr/>
          <p:nvPr/>
        </p:nvSpPr>
        <p:spPr>
          <a:xfrm>
            <a:off x="5642508" y="33071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28">
            <a:extLst>
              <a:ext uri="{FF2B5EF4-FFF2-40B4-BE49-F238E27FC236}">
                <a16:creationId xmlns:a16="http://schemas.microsoft.com/office/drawing/2014/main" id="{2C0BBEE5-1598-E3B4-EA8C-8DEE51793CAB}"/>
              </a:ext>
            </a:extLst>
          </p:cNvPr>
          <p:cNvSpPr/>
          <p:nvPr/>
        </p:nvSpPr>
        <p:spPr>
          <a:xfrm>
            <a:off x="6006839" y="3671469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ircle: Hollow 29">
            <a:extLst>
              <a:ext uri="{FF2B5EF4-FFF2-40B4-BE49-F238E27FC236}">
                <a16:creationId xmlns:a16="http://schemas.microsoft.com/office/drawing/2014/main" id="{BA966EDC-41DB-B644-8426-F704FAE13830}"/>
              </a:ext>
            </a:extLst>
          </p:cNvPr>
          <p:cNvSpPr/>
          <p:nvPr/>
        </p:nvSpPr>
        <p:spPr>
          <a:xfrm>
            <a:off x="5887776" y="3552406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Circle: Hollow 30">
            <a:extLst>
              <a:ext uri="{FF2B5EF4-FFF2-40B4-BE49-F238E27FC236}">
                <a16:creationId xmlns:a16="http://schemas.microsoft.com/office/drawing/2014/main" id="{4419158F-E18D-39F6-296E-F80E168D2B8F}"/>
              </a:ext>
            </a:extLst>
          </p:cNvPr>
          <p:cNvSpPr/>
          <p:nvPr/>
        </p:nvSpPr>
        <p:spPr>
          <a:xfrm>
            <a:off x="5754904" y="34195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4" name="Straight Connector 31">
            <a:extLst>
              <a:ext uri="{FF2B5EF4-FFF2-40B4-BE49-F238E27FC236}">
                <a16:creationId xmlns:a16="http://schemas.microsoft.com/office/drawing/2014/main" id="{1893C9E3-FCAB-3880-3D94-471672FC537F}"/>
              </a:ext>
            </a:extLst>
          </p:cNvPr>
          <p:cNvCxnSpPr>
            <a:cxnSpLocks/>
          </p:cNvCxnSpPr>
          <p:nvPr/>
        </p:nvCxnSpPr>
        <p:spPr>
          <a:xfrm flipV="1">
            <a:off x="6102090" y="4113905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32">
            <a:extLst>
              <a:ext uri="{FF2B5EF4-FFF2-40B4-BE49-F238E27FC236}">
                <a16:creationId xmlns:a16="http://schemas.microsoft.com/office/drawing/2014/main" id="{151D7265-2023-4D84-9166-A930F92308AA}"/>
              </a:ext>
            </a:extLst>
          </p:cNvPr>
          <p:cNvSpPr/>
          <p:nvPr/>
        </p:nvSpPr>
        <p:spPr>
          <a:xfrm>
            <a:off x="6039969" y="5122159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c 44">
            <a:extLst>
              <a:ext uri="{FF2B5EF4-FFF2-40B4-BE49-F238E27FC236}">
                <a16:creationId xmlns:a16="http://schemas.microsoft.com/office/drawing/2014/main" id="{B1C9B84C-9B56-7959-B226-4F0954C4BA27}"/>
              </a:ext>
            </a:extLst>
          </p:cNvPr>
          <p:cNvSpPr/>
          <p:nvPr/>
        </p:nvSpPr>
        <p:spPr>
          <a:xfrm rot="5400000">
            <a:off x="7906257" y="33071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45">
            <a:extLst>
              <a:ext uri="{FF2B5EF4-FFF2-40B4-BE49-F238E27FC236}">
                <a16:creationId xmlns:a16="http://schemas.microsoft.com/office/drawing/2014/main" id="{D18503A3-F86F-6526-0FD6-29226B7D281E}"/>
              </a:ext>
            </a:extLst>
          </p:cNvPr>
          <p:cNvSpPr/>
          <p:nvPr/>
        </p:nvSpPr>
        <p:spPr>
          <a:xfrm>
            <a:off x="8270588" y="3671469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ircle: Hollow 46">
            <a:extLst>
              <a:ext uri="{FF2B5EF4-FFF2-40B4-BE49-F238E27FC236}">
                <a16:creationId xmlns:a16="http://schemas.microsoft.com/office/drawing/2014/main" id="{F7F027C1-3083-8E30-DFBC-E20704271FC8}"/>
              </a:ext>
            </a:extLst>
          </p:cNvPr>
          <p:cNvSpPr/>
          <p:nvPr/>
        </p:nvSpPr>
        <p:spPr>
          <a:xfrm>
            <a:off x="8151525" y="3552406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Circle: Hollow 47">
            <a:extLst>
              <a:ext uri="{FF2B5EF4-FFF2-40B4-BE49-F238E27FC236}">
                <a16:creationId xmlns:a16="http://schemas.microsoft.com/office/drawing/2014/main" id="{A973D9F2-6829-2AB9-8C6B-C95435E19B7B}"/>
              </a:ext>
            </a:extLst>
          </p:cNvPr>
          <p:cNvSpPr/>
          <p:nvPr/>
        </p:nvSpPr>
        <p:spPr>
          <a:xfrm>
            <a:off x="8018653" y="34195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2" name="Straight Connector 48">
            <a:extLst>
              <a:ext uri="{FF2B5EF4-FFF2-40B4-BE49-F238E27FC236}">
                <a16:creationId xmlns:a16="http://schemas.microsoft.com/office/drawing/2014/main" id="{F57A9240-0CD3-412F-DCFF-E8B7DB265CAE}"/>
              </a:ext>
            </a:extLst>
          </p:cNvPr>
          <p:cNvCxnSpPr>
            <a:cxnSpLocks/>
          </p:cNvCxnSpPr>
          <p:nvPr/>
        </p:nvCxnSpPr>
        <p:spPr>
          <a:xfrm flipV="1">
            <a:off x="8365839" y="2386147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49">
            <a:extLst>
              <a:ext uri="{FF2B5EF4-FFF2-40B4-BE49-F238E27FC236}">
                <a16:creationId xmlns:a16="http://schemas.microsoft.com/office/drawing/2014/main" id="{8446DBE2-0681-3AFE-527E-A145E5DF3F72}"/>
              </a:ext>
            </a:extLst>
          </p:cNvPr>
          <p:cNvSpPr/>
          <p:nvPr/>
        </p:nvSpPr>
        <p:spPr>
          <a:xfrm>
            <a:off x="8303718" y="2339791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Arc 52">
            <a:extLst>
              <a:ext uri="{FF2B5EF4-FFF2-40B4-BE49-F238E27FC236}">
                <a16:creationId xmlns:a16="http://schemas.microsoft.com/office/drawing/2014/main" id="{3FE76494-DA83-8079-172D-17F861E8AE35}"/>
              </a:ext>
            </a:extLst>
          </p:cNvPr>
          <p:cNvSpPr/>
          <p:nvPr/>
        </p:nvSpPr>
        <p:spPr>
          <a:xfrm>
            <a:off x="10144184" y="33071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54">
            <a:extLst>
              <a:ext uri="{FF2B5EF4-FFF2-40B4-BE49-F238E27FC236}">
                <a16:creationId xmlns:a16="http://schemas.microsoft.com/office/drawing/2014/main" id="{86A4C896-2E0A-46AF-6E03-563E0A2F1E6B}"/>
              </a:ext>
            </a:extLst>
          </p:cNvPr>
          <p:cNvSpPr/>
          <p:nvPr/>
        </p:nvSpPr>
        <p:spPr>
          <a:xfrm>
            <a:off x="10508515" y="3671469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ircle: Hollow 55">
            <a:extLst>
              <a:ext uri="{FF2B5EF4-FFF2-40B4-BE49-F238E27FC236}">
                <a16:creationId xmlns:a16="http://schemas.microsoft.com/office/drawing/2014/main" id="{52CF0DCD-5738-E808-017C-C3735EE5B796}"/>
              </a:ext>
            </a:extLst>
          </p:cNvPr>
          <p:cNvSpPr/>
          <p:nvPr/>
        </p:nvSpPr>
        <p:spPr>
          <a:xfrm>
            <a:off x="10389452" y="355240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Circle: Hollow 56">
            <a:extLst>
              <a:ext uri="{FF2B5EF4-FFF2-40B4-BE49-F238E27FC236}">
                <a16:creationId xmlns:a16="http://schemas.microsoft.com/office/drawing/2014/main" id="{5C82BB40-0DA7-CE6F-1D0C-004128F1D5D8}"/>
              </a:ext>
            </a:extLst>
          </p:cNvPr>
          <p:cNvSpPr/>
          <p:nvPr/>
        </p:nvSpPr>
        <p:spPr>
          <a:xfrm>
            <a:off x="10256580" y="34195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0" name="Straight Connector 57">
            <a:extLst>
              <a:ext uri="{FF2B5EF4-FFF2-40B4-BE49-F238E27FC236}">
                <a16:creationId xmlns:a16="http://schemas.microsoft.com/office/drawing/2014/main" id="{F34FA1C1-92CD-CC9F-3F33-6E4374937DA7}"/>
              </a:ext>
            </a:extLst>
          </p:cNvPr>
          <p:cNvCxnSpPr>
            <a:cxnSpLocks/>
          </p:cNvCxnSpPr>
          <p:nvPr/>
        </p:nvCxnSpPr>
        <p:spPr>
          <a:xfrm flipV="1">
            <a:off x="10603766" y="4113905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58">
            <a:extLst>
              <a:ext uri="{FF2B5EF4-FFF2-40B4-BE49-F238E27FC236}">
                <a16:creationId xmlns:a16="http://schemas.microsoft.com/office/drawing/2014/main" id="{80A3DAE3-5AC4-41F6-15F5-E9AD6A5B536C}"/>
              </a:ext>
            </a:extLst>
          </p:cNvPr>
          <p:cNvSpPr/>
          <p:nvPr/>
        </p:nvSpPr>
        <p:spPr>
          <a:xfrm>
            <a:off x="10541645" y="5122159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63">
            <a:extLst>
              <a:ext uri="{FF2B5EF4-FFF2-40B4-BE49-F238E27FC236}">
                <a16:creationId xmlns:a16="http://schemas.microsoft.com/office/drawing/2014/main" id="{43C0C9E9-9DB9-531B-2D6E-07098CDDBA6D}"/>
              </a:ext>
            </a:extLst>
          </p:cNvPr>
          <p:cNvCxnSpPr>
            <a:cxnSpLocks/>
          </p:cNvCxnSpPr>
          <p:nvPr/>
        </p:nvCxnSpPr>
        <p:spPr>
          <a:xfrm>
            <a:off x="651657" y="5983776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65">
            <a:extLst>
              <a:ext uri="{FF2B5EF4-FFF2-40B4-BE49-F238E27FC236}">
                <a16:creationId xmlns:a16="http://schemas.microsoft.com/office/drawing/2014/main" id="{FC9EB9B0-EBEF-76F0-E484-9F51869BE70F}"/>
              </a:ext>
            </a:extLst>
          </p:cNvPr>
          <p:cNvCxnSpPr>
            <a:cxnSpLocks/>
          </p:cNvCxnSpPr>
          <p:nvPr/>
        </p:nvCxnSpPr>
        <p:spPr>
          <a:xfrm>
            <a:off x="5131605" y="5983776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67">
            <a:extLst>
              <a:ext uri="{FF2B5EF4-FFF2-40B4-BE49-F238E27FC236}">
                <a16:creationId xmlns:a16="http://schemas.microsoft.com/office/drawing/2014/main" id="{84B0F0CC-8FD9-2DD1-1969-9A27DDF3FB55}"/>
              </a:ext>
            </a:extLst>
          </p:cNvPr>
          <p:cNvCxnSpPr>
            <a:cxnSpLocks/>
          </p:cNvCxnSpPr>
          <p:nvPr/>
        </p:nvCxnSpPr>
        <p:spPr>
          <a:xfrm>
            <a:off x="2807969" y="1606712"/>
            <a:ext cx="204886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68">
            <a:extLst>
              <a:ext uri="{FF2B5EF4-FFF2-40B4-BE49-F238E27FC236}">
                <a16:creationId xmlns:a16="http://schemas.microsoft.com/office/drawing/2014/main" id="{B2F982C6-2F12-61BB-A850-B6310A7E4F91}"/>
              </a:ext>
            </a:extLst>
          </p:cNvPr>
          <p:cNvCxnSpPr>
            <a:cxnSpLocks/>
          </p:cNvCxnSpPr>
          <p:nvPr/>
        </p:nvCxnSpPr>
        <p:spPr>
          <a:xfrm>
            <a:off x="7328027" y="1606712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6">
            <a:extLst>
              <a:ext uri="{FF2B5EF4-FFF2-40B4-BE49-F238E27FC236}">
                <a16:creationId xmlns:a16="http://schemas.microsoft.com/office/drawing/2014/main" id="{AE98DBF7-BE7A-23A3-CDC0-E3C1A1DF9275}"/>
              </a:ext>
            </a:extLst>
          </p:cNvPr>
          <p:cNvSpPr txBox="1"/>
          <p:nvPr/>
        </p:nvSpPr>
        <p:spPr>
          <a:xfrm>
            <a:off x="2707715" y="880321"/>
            <a:ext cx="3201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PROTOTIPAZIONE 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FIGMA E VALUTAZIONE 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DEL PROTOTIPO</a:t>
            </a: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C34482B2-A787-55E9-33B2-6D81BD30BCD0}"/>
              </a:ext>
            </a:extLst>
          </p:cNvPr>
          <p:cNvSpPr txBox="1"/>
          <p:nvPr/>
        </p:nvSpPr>
        <p:spPr>
          <a:xfrm>
            <a:off x="5037774" y="5669902"/>
            <a:ext cx="320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DESIGN DEL SISTEMA</a:t>
            </a: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25825FA0-7644-D561-0EE4-4E6F63900AD1}"/>
              </a:ext>
            </a:extLst>
          </p:cNvPr>
          <p:cNvSpPr txBox="1"/>
          <p:nvPr/>
        </p:nvSpPr>
        <p:spPr>
          <a:xfrm>
            <a:off x="7224897" y="1123838"/>
            <a:ext cx="20277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entury Gothic"/>
              </a:rPr>
              <a:t>REALIZZAZIONE DEL SISTEMA E TESTING</a:t>
            </a:r>
            <a:endParaRPr lang="en-US" sz="140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0" name="Straight Connector 66">
            <a:extLst>
              <a:ext uri="{FF2B5EF4-FFF2-40B4-BE49-F238E27FC236}">
                <a16:creationId xmlns:a16="http://schemas.microsoft.com/office/drawing/2014/main" id="{CD2190E0-A62D-7D8F-AD10-58FDDE0FC735}"/>
              </a:ext>
            </a:extLst>
          </p:cNvPr>
          <p:cNvCxnSpPr>
            <a:cxnSpLocks/>
          </p:cNvCxnSpPr>
          <p:nvPr/>
        </p:nvCxnSpPr>
        <p:spPr>
          <a:xfrm>
            <a:off x="9807500" y="6136176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6">
            <a:extLst>
              <a:ext uri="{FF2B5EF4-FFF2-40B4-BE49-F238E27FC236}">
                <a16:creationId xmlns:a16="http://schemas.microsoft.com/office/drawing/2014/main" id="{25F9568A-E519-3A1B-2379-5F04641D2D23}"/>
              </a:ext>
            </a:extLst>
          </p:cNvPr>
          <p:cNvSpPr txBox="1"/>
          <p:nvPr/>
        </p:nvSpPr>
        <p:spPr>
          <a:xfrm>
            <a:off x="9764321" y="5610136"/>
            <a:ext cx="2027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STUDIO USABILITÀ SUL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CAMPO</a:t>
            </a:r>
          </a:p>
        </p:txBody>
      </p:sp>
    </p:spTree>
    <p:extLst>
      <p:ext uri="{BB962C8B-B14F-4D97-AF65-F5344CB8AC3E}">
        <p14:creationId xmlns:p14="http://schemas.microsoft.com/office/powerpoint/2010/main" val="38612135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3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3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4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8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15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3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85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2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3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9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3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25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3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6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3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95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3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3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3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3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3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0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3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35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3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7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05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3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4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75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3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3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9100"/>
                            </p:stCondLst>
                            <p:childTnLst>
                              <p:par>
                                <p:cTn id="1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3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3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9450"/>
                            </p:stCondLst>
                            <p:childTnLst>
                              <p:par>
                                <p:cTn id="1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3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3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9800"/>
                            </p:stCondLst>
                            <p:childTnLst>
                              <p:par>
                                <p:cTn id="1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3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150"/>
                            </p:stCondLst>
                            <p:childTnLst>
                              <p:par>
                                <p:cTn id="1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3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3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3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3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850"/>
                            </p:stCondLst>
                            <p:childTnLst>
                              <p:par>
                                <p:cTn id="1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3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1200"/>
                            </p:stCondLst>
                            <p:childTnLst>
                              <p:par>
                                <p:cTn id="1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3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1550"/>
                            </p:stCondLst>
                            <p:childTnLst>
                              <p:par>
                                <p:cTn id="1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3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3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3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1900"/>
                            </p:stCondLst>
                            <p:childTnLst>
                              <p:par>
                                <p:cTn id="2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3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3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3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2250"/>
                            </p:stCondLst>
                            <p:childTnLst>
                              <p:par>
                                <p:cTn id="2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3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3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3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2600"/>
                            </p:stCondLst>
                            <p:childTnLst>
                              <p:par>
                                <p:cTn id="2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3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2950"/>
                            </p:stCondLst>
                            <p:childTnLst>
                              <p:par>
                                <p:cTn id="2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3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3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3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3300"/>
                            </p:stCondLst>
                            <p:childTnLst>
                              <p:par>
                                <p:cTn id="2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3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3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3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3650"/>
                            </p:stCondLst>
                            <p:childTnLst>
                              <p:par>
                                <p:cTn id="2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3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3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3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3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5" grpId="0" animBg="1"/>
      <p:bldP spid="96" grpId="0" animBg="1"/>
      <p:bldP spid="97" grpId="0" animBg="1"/>
      <p:bldP spid="99" grpId="0" animBg="1"/>
      <p:bldP spid="101" grpId="0"/>
      <p:bldP spid="102" grpId="0" animBg="1"/>
      <p:bldP spid="103" grpId="0" animBg="1"/>
      <p:bldP spid="104" grpId="0" animBg="1"/>
      <p:bldP spid="105" grpId="0" animBg="1"/>
      <p:bldP spid="107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8" grpId="0" animBg="1"/>
      <p:bldP spid="119" grpId="0" animBg="1"/>
      <p:bldP spid="120" grpId="0" animBg="1"/>
      <p:bldP spid="121" grpId="0" animBg="1"/>
      <p:bldP spid="123" grpId="0" animBg="1"/>
      <p:bldP spid="126" grpId="0" animBg="1"/>
      <p:bldP spid="127" grpId="0" animBg="1"/>
      <p:bldP spid="128" grpId="0" animBg="1"/>
      <p:bldP spid="129" grpId="0" animBg="1"/>
      <p:bldP spid="131" grpId="0" animBg="1"/>
      <p:bldP spid="2" grpId="0"/>
      <p:bldP spid="6" grpId="0"/>
      <p:bldP spid="7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D57449-5BF1-12C0-3469-B5B4DA3B1DC8}"/>
              </a:ext>
            </a:extLst>
          </p:cNvPr>
          <p:cNvSpPr txBox="1"/>
          <p:nvPr/>
        </p:nvSpPr>
        <p:spPr>
          <a:xfrm>
            <a:off x="312963" y="496575"/>
            <a:ext cx="4021539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 cap="all" spc="1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CENNI </a:t>
            </a:r>
            <a:r>
              <a:rPr lang="en-US" sz="5000" cap="all" spc="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 </a:t>
            </a:r>
            <a:r>
              <a:rPr lang="en-US" sz="5000" kern="1200" cap="all" spc="1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COME E’ AVVENUTA L’ORGANIZZAZIONE DEL LAVORO</a:t>
            </a:r>
          </a:p>
        </p:txBody>
      </p:sp>
      <p:graphicFrame>
        <p:nvGraphicFramePr>
          <p:cNvPr id="8" name="CasellaDiTesto 5">
            <a:extLst>
              <a:ext uri="{FF2B5EF4-FFF2-40B4-BE49-F238E27FC236}">
                <a16:creationId xmlns:a16="http://schemas.microsoft.com/office/drawing/2014/main" id="{62E387A8-C1DB-B79A-8ACC-43C2CBBFE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1562432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50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09EBE25C-170C-040C-4276-C2BA393D1EE7}"/>
              </a:ext>
            </a:extLst>
          </p:cNvPr>
          <p:cNvSpPr txBox="1"/>
          <p:nvPr/>
        </p:nvSpPr>
        <p:spPr>
          <a:xfrm>
            <a:off x="1024128" y="585216"/>
            <a:ext cx="80182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cap="all" spc="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ANALISI E SPECIFICA DEI REQUISITI</a:t>
            </a:r>
          </a:p>
        </p:txBody>
      </p:sp>
      <p:sp>
        <p:nvSpPr>
          <p:cNvPr id="3" name="CasellaDiTesto 5">
            <a:extLst>
              <a:ext uri="{FF2B5EF4-FFF2-40B4-BE49-F238E27FC236}">
                <a16:creationId xmlns:a16="http://schemas.microsoft.com/office/drawing/2014/main" id="{A1EE8845-AC5C-7494-A8FC-011099E3C55A}"/>
              </a:ext>
            </a:extLst>
          </p:cNvPr>
          <p:cNvSpPr txBox="1"/>
          <p:nvPr/>
        </p:nvSpPr>
        <p:spPr>
          <a:xfrm>
            <a:off x="1024128" y="2286000"/>
            <a:ext cx="8018271" cy="2823882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- </a:t>
            </a:r>
            <a:r>
              <a:rPr lang="en-US" dirty="0" err="1"/>
              <a:t>Suddivisione</a:t>
            </a:r>
            <a:r>
              <a:rPr lang="en-US" dirty="0"/>
              <a:t> in </a:t>
            </a:r>
            <a:r>
              <a:rPr lang="en-US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requisiti funzionali, non funzionali e di dominio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- </a:t>
            </a:r>
            <a:r>
              <a:rPr lang="en-US" dirty="0" err="1"/>
              <a:t>Realizzazione</a:t>
            </a:r>
            <a:r>
              <a:rPr lang="en-US" dirty="0"/>
              <a:t> di </a:t>
            </a:r>
            <a:r>
              <a:rPr lang="en-US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Diagram</a:t>
            </a:r>
            <a:r>
              <a:rPr lang="en-US" dirty="0"/>
              <a:t> per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casi</a:t>
            </a:r>
            <a:r>
              <a:rPr lang="en-US" dirty="0"/>
              <a:t> </a:t>
            </a:r>
            <a:r>
              <a:rPr lang="en-US" dirty="0" err="1"/>
              <a:t>d'uso</a:t>
            </a:r>
            <a:r>
              <a:rPr lang="en-US" dirty="0"/>
              <a:t> di </a:t>
            </a:r>
            <a:r>
              <a:rPr lang="en-US" dirty="0" err="1"/>
              <a:t>Creazione</a:t>
            </a:r>
            <a:r>
              <a:rPr lang="en-US" dirty="0"/>
              <a:t> </a:t>
            </a:r>
            <a:r>
              <a:rPr lang="en-US" dirty="0" err="1"/>
              <a:t>Utenze</a:t>
            </a:r>
            <a:r>
              <a:rPr lang="en-US" dirty="0"/>
              <a:t>, </a:t>
            </a:r>
            <a:r>
              <a:rPr lang="en-US" dirty="0" err="1"/>
              <a:t>Gestione</a:t>
            </a:r>
            <a:r>
              <a:rPr lang="en-US" dirty="0"/>
              <a:t> Account, </a:t>
            </a:r>
            <a:r>
              <a:rPr lang="en-US" dirty="0" err="1"/>
              <a:t>Personalizzazione</a:t>
            </a:r>
            <a:r>
              <a:rPr lang="en-US" dirty="0"/>
              <a:t> </a:t>
            </a:r>
            <a:r>
              <a:rPr lang="en-US" dirty="0" err="1"/>
              <a:t>attività</a:t>
            </a:r>
            <a:r>
              <a:rPr lang="en-US" dirty="0"/>
              <a:t>, </a:t>
            </a:r>
            <a:r>
              <a:rPr lang="en-US" dirty="0" err="1"/>
              <a:t>Aggiungi</a:t>
            </a:r>
            <a:r>
              <a:rPr lang="en-US" dirty="0"/>
              <a:t> </a:t>
            </a:r>
            <a:r>
              <a:rPr lang="en-US" dirty="0" err="1"/>
              <a:t>seconda</a:t>
            </a:r>
            <a:r>
              <a:rPr lang="en-US" dirty="0"/>
              <a:t> lingua, </a:t>
            </a:r>
            <a:r>
              <a:rPr lang="en-US" dirty="0" err="1"/>
              <a:t>Gestione</a:t>
            </a:r>
            <a:r>
              <a:rPr lang="en-US" dirty="0"/>
              <a:t>. </a:t>
            </a:r>
            <a:r>
              <a:rPr lang="en-US" dirty="0" err="1"/>
              <a:t>Inventario</a:t>
            </a:r>
            <a:r>
              <a:rPr lang="en-US" dirty="0"/>
              <a:t>, </a:t>
            </a:r>
            <a:r>
              <a:rPr lang="en-US" dirty="0" err="1"/>
              <a:t>Personalizzazione</a:t>
            </a:r>
            <a:r>
              <a:rPr lang="en-US" dirty="0"/>
              <a:t> </a:t>
            </a:r>
            <a:r>
              <a:rPr lang="en-US" dirty="0" err="1"/>
              <a:t>menù</a:t>
            </a:r>
            <a:r>
              <a:rPr lang="en-US" dirty="0"/>
              <a:t>, 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Avvisi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- </a:t>
            </a:r>
            <a:r>
              <a:rPr lang="en-US" dirty="0" err="1">
                <a:latin typeface="TW Cen MT"/>
              </a:rPr>
              <a:t>Realizzazione</a:t>
            </a:r>
            <a:r>
              <a:rPr lang="en-US" dirty="0">
                <a:latin typeface="TW Cen MT"/>
              </a:rPr>
              <a:t> di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7030A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 di CockBurn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- </a:t>
            </a:r>
            <a:r>
              <a:rPr lang="en-US" dirty="0" err="1">
                <a:ea typeface="+mn-lt"/>
                <a:cs typeface="+mn-lt"/>
              </a:rPr>
              <a:t>Realizzazione</a:t>
            </a:r>
            <a:r>
              <a:rPr lang="en-US" dirty="0">
                <a:ea typeface="+mn-lt"/>
                <a:cs typeface="+mn-lt"/>
              </a:rPr>
              <a:t> di</a:t>
            </a:r>
            <a:r>
              <a:rPr lang="en-US" dirty="0"/>
              <a:t> </a:t>
            </a:r>
            <a:r>
              <a:rPr lang="en-US" dirty="0">
                <a:solidFill>
                  <a:srgbClr val="7030A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 Diagram di analisi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casi</a:t>
            </a:r>
            <a:r>
              <a:rPr lang="en-US" dirty="0"/>
              <a:t> </a:t>
            </a:r>
            <a:r>
              <a:rPr lang="en-US" dirty="0" err="1"/>
              <a:t>d'uso</a:t>
            </a:r>
            <a:r>
              <a:rPr lang="en-US" dirty="0"/>
              <a:t> </a:t>
            </a:r>
            <a:r>
              <a:rPr lang="en-US" dirty="0" err="1"/>
              <a:t>precedentemente</a:t>
            </a:r>
            <a:r>
              <a:rPr lang="en-US" dirty="0"/>
              <a:t> </a:t>
            </a:r>
            <a:r>
              <a:rPr lang="en-US" dirty="0" err="1"/>
              <a:t>presi</a:t>
            </a:r>
            <a:r>
              <a:rPr lang="en-US" dirty="0"/>
              <a:t> in </a:t>
            </a:r>
            <a:r>
              <a:rPr lang="en-US" dirty="0" err="1"/>
              <a:t>considerazione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euristica</a:t>
            </a:r>
            <a:r>
              <a:rPr lang="en-US" dirty="0"/>
              <a:t> EBC.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- </a:t>
            </a:r>
            <a:r>
              <a:rPr lang="en-US" dirty="0" err="1">
                <a:latin typeface="TW Cen MT"/>
              </a:rPr>
              <a:t>Realizzazione</a:t>
            </a:r>
            <a:r>
              <a:rPr lang="en-US" dirty="0">
                <a:latin typeface="TW Cen MT"/>
              </a:rPr>
              <a:t> di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7030A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Sequence Diagram di analisi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09EBE25C-170C-040C-4276-C2BA393D1EE7}"/>
              </a:ext>
            </a:extLst>
          </p:cNvPr>
          <p:cNvSpPr txBox="1"/>
          <p:nvPr/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PROTOTIPAZIONE FIGMA E VALUTAZIONE DEL PROTOTIPO </a:t>
            </a:r>
          </a:p>
        </p:txBody>
      </p:sp>
      <p:graphicFrame>
        <p:nvGraphicFramePr>
          <p:cNvPr id="7" name="CasellaDiTesto 5">
            <a:extLst>
              <a:ext uri="{FF2B5EF4-FFF2-40B4-BE49-F238E27FC236}">
                <a16:creationId xmlns:a16="http://schemas.microsoft.com/office/drawing/2014/main" id="{AAA154CA-A038-DF72-3AA8-3CFC8CB673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31645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997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screenshot, monitor&#10;&#10;Description automatically generated">
            <a:extLst>
              <a:ext uri="{FF2B5EF4-FFF2-40B4-BE49-F238E27FC236}">
                <a16:creationId xmlns:a16="http://schemas.microsoft.com/office/drawing/2014/main" id="{8C53ABCF-4B47-CA6B-8867-CF6DC8E88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08" y="2114097"/>
            <a:ext cx="2282973" cy="3770335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4DFF933-7F2E-1EFB-AADF-A969AE583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258" y="2118027"/>
            <a:ext cx="2311824" cy="3782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F1BF9-C73A-FD68-8190-2A9328197D2C}"/>
              </a:ext>
            </a:extLst>
          </p:cNvPr>
          <p:cNvSpPr txBox="1"/>
          <p:nvPr/>
        </p:nvSpPr>
        <p:spPr>
          <a:xfrm>
            <a:off x="3565965" y="269266"/>
            <a:ext cx="23020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Esempio</a:t>
            </a:r>
            <a:r>
              <a:rPr lang="en-US" dirty="0"/>
              <a:t> feedback </a:t>
            </a:r>
            <a:r>
              <a:rPr lang="en-US" dirty="0" err="1"/>
              <a:t>sull'autocompletamento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C8B37-010E-E023-BE37-50D32AA9251F}"/>
              </a:ext>
            </a:extLst>
          </p:cNvPr>
          <p:cNvSpPr txBox="1"/>
          <p:nvPr/>
        </p:nvSpPr>
        <p:spPr>
          <a:xfrm>
            <a:off x="26502" y="271195"/>
            <a:ext cx="316551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Input </a:t>
            </a:r>
            <a:r>
              <a:rPr lang="en-US" dirty="0" err="1"/>
              <a:t>bloccati</a:t>
            </a:r>
            <a:r>
              <a:rPr lang="en-US" dirty="0"/>
              <a:t> a numeri per </a:t>
            </a:r>
            <a:r>
              <a:rPr lang="en-US" dirty="0" err="1"/>
              <a:t>costo</a:t>
            </a:r>
            <a:r>
              <a:rPr lang="en-US" dirty="0"/>
              <a:t> e </a:t>
            </a:r>
            <a:r>
              <a:rPr lang="en-US" dirty="0" err="1"/>
              <a:t>quantità</a:t>
            </a:r>
          </a:p>
          <a:p>
            <a:pPr marL="342900" indent="-342900">
              <a:buAutoNum type="arabicPeriod"/>
            </a:pPr>
            <a:r>
              <a:rPr lang="en-US" dirty="0" err="1"/>
              <a:t>Riconoscere</a:t>
            </a:r>
            <a:r>
              <a:rPr lang="en-US" dirty="0"/>
              <a:t> </a:t>
            </a:r>
            <a:r>
              <a:rPr lang="en-US" dirty="0" err="1"/>
              <a:t>piuttosto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ricordare</a:t>
            </a:r>
            <a:r>
              <a:rPr lang="en-US" dirty="0"/>
              <a:t> per la </a:t>
            </a:r>
            <a:r>
              <a:rPr lang="en-US" dirty="0" err="1"/>
              <a:t>categoria</a:t>
            </a:r>
          </a:p>
          <a:p>
            <a:pPr marL="342900" indent="-342900">
              <a:buAutoNum type="arabicPeriod"/>
            </a:pPr>
            <a:r>
              <a:rPr lang="en-US" dirty="0"/>
              <a:t>Feedback </a:t>
            </a:r>
            <a:r>
              <a:rPr lang="en-US" dirty="0" err="1"/>
              <a:t>informativo</a:t>
            </a:r>
            <a:r>
              <a:rPr lang="en-US" dirty="0"/>
              <a:t> </a:t>
            </a:r>
            <a:r>
              <a:rPr lang="en-US" dirty="0" err="1"/>
              <a:t>una</a:t>
            </a:r>
            <a:r>
              <a:rPr lang="en-US" dirty="0"/>
              <a:t> volta </a:t>
            </a:r>
            <a:r>
              <a:rPr lang="en-US" dirty="0" err="1"/>
              <a:t>inserito</a:t>
            </a:r>
            <a:r>
              <a:rPr lang="en-US" dirty="0"/>
              <a:t> il </a:t>
            </a:r>
            <a:r>
              <a:rPr lang="en-US" dirty="0" err="1"/>
              <a:t>prodotto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52D47-D6E7-D45E-6EC1-8C6FED788F2B}"/>
              </a:ext>
            </a:extLst>
          </p:cNvPr>
          <p:cNvSpPr txBox="1"/>
          <p:nvPr/>
        </p:nvSpPr>
        <p:spPr>
          <a:xfrm>
            <a:off x="55085" y="6136103"/>
            <a:ext cx="121971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Sono solo </a:t>
            </a:r>
            <a:r>
              <a:rPr lang="en-US" dirty="0" err="1"/>
              <a:t>alcuni</a:t>
            </a:r>
            <a:r>
              <a:rPr lang="en-US" dirty="0"/>
              <a:t> </a:t>
            </a:r>
            <a:r>
              <a:rPr lang="en-US" dirty="0" err="1"/>
              <a:t>esempi</a:t>
            </a:r>
            <a:r>
              <a:rPr lang="en-US" dirty="0"/>
              <a:t> ma </a:t>
            </a:r>
            <a:r>
              <a:rPr lang="en-US" dirty="0" err="1"/>
              <a:t>sia</a:t>
            </a:r>
            <a:r>
              <a:rPr lang="en-US" dirty="0"/>
              <a:t> </a:t>
            </a:r>
            <a:r>
              <a:rPr lang="en-US" dirty="0" err="1"/>
              <a:t>l'applicazione</a:t>
            </a:r>
            <a:r>
              <a:rPr lang="en-US" dirty="0"/>
              <a:t> android </a:t>
            </a:r>
            <a:r>
              <a:rPr lang="en-US" dirty="0" err="1"/>
              <a:t>che</a:t>
            </a:r>
            <a:r>
              <a:rPr lang="en-US" dirty="0"/>
              <a:t> </a:t>
            </a:r>
            <a:r>
              <a:rPr lang="en-US" dirty="0" err="1"/>
              <a:t>l'applicazione</a:t>
            </a:r>
            <a:r>
              <a:rPr lang="en-US" dirty="0"/>
              <a:t> desktop </a:t>
            </a:r>
            <a:r>
              <a:rPr lang="en-US" dirty="0" err="1"/>
              <a:t>sono</a:t>
            </a:r>
            <a:r>
              <a:rPr lang="en-US" dirty="0"/>
              <a:t> state </a:t>
            </a:r>
            <a:r>
              <a:rPr lang="en-US" dirty="0" err="1"/>
              <a:t>realizzate</a:t>
            </a:r>
            <a:r>
              <a:rPr lang="en-US" dirty="0"/>
              <a:t> secondo </a:t>
            </a:r>
            <a:r>
              <a:rPr lang="en-US" dirty="0" err="1"/>
              <a:t>queste</a:t>
            </a:r>
            <a:r>
              <a:rPr lang="en-US" dirty="0"/>
              <a:t> </a:t>
            </a:r>
            <a:r>
              <a:rPr lang="en-US" dirty="0" err="1"/>
              <a:t>regole</a:t>
            </a:r>
            <a:r>
              <a:rPr lang="en-US" dirty="0"/>
              <a:t>.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24B7129-8B8A-8E3B-7DB7-2E30C65A8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498" y="2116294"/>
            <a:ext cx="2308180" cy="37739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27A0CC-19BE-9510-D0D4-8BF33D66C719}"/>
              </a:ext>
            </a:extLst>
          </p:cNvPr>
          <p:cNvSpPr txBox="1"/>
          <p:nvPr/>
        </p:nvSpPr>
        <p:spPr>
          <a:xfrm>
            <a:off x="7907225" y="272438"/>
            <a:ext cx="28334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Esempi</a:t>
            </a:r>
            <a:r>
              <a:rPr lang="en-US" dirty="0"/>
              <a:t> di </a:t>
            </a:r>
            <a:r>
              <a:rPr lang="en-US" dirty="0" err="1"/>
              <a:t>gestione</a:t>
            </a:r>
            <a:r>
              <a:rPr lang="en-US" dirty="0"/>
              <a:t> di </a:t>
            </a:r>
            <a:r>
              <a:rPr lang="en-US" dirty="0" err="1"/>
              <a:t>errore</a:t>
            </a:r>
            <a:r>
              <a:rPr lang="en-US" dirty="0"/>
              <a:t> </a:t>
            </a:r>
            <a:endParaRPr lang="en-US"/>
          </a:p>
        </p:txBody>
      </p:sp>
      <p:pic>
        <p:nvPicPr>
          <p:cNvPr id="13" name="Picture 13" descr="A picture containing text, screenshot, monitor, electronics&#10;&#10;Description automatically generated">
            <a:extLst>
              <a:ext uri="{FF2B5EF4-FFF2-40B4-BE49-F238E27FC236}">
                <a16:creationId xmlns:a16="http://schemas.microsoft.com/office/drawing/2014/main" id="{DD9CDC22-3E7B-A4EC-F229-328D9B479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9544" y="2115672"/>
            <a:ext cx="2298960" cy="37741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1BD17FC-DFF9-4C1C-5CB3-27F8B11BD1F7}"/>
              </a:ext>
            </a:extLst>
          </p:cNvPr>
          <p:cNvSpPr/>
          <p:nvPr/>
        </p:nvSpPr>
        <p:spPr>
          <a:xfrm flipH="1">
            <a:off x="3103085" y="247879"/>
            <a:ext cx="55082" cy="588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9CB4C-8C05-EF10-18B6-87D56372A5C8}"/>
              </a:ext>
            </a:extLst>
          </p:cNvPr>
          <p:cNvSpPr/>
          <p:nvPr/>
        </p:nvSpPr>
        <p:spPr>
          <a:xfrm flipH="1">
            <a:off x="6325518" y="247878"/>
            <a:ext cx="55082" cy="588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8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B5068B1C-1A28-475A-A0E0-4C23200D8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1C645-2778-13F7-8FA0-E0F2A9F78BE5}"/>
              </a:ext>
            </a:extLst>
          </p:cNvPr>
          <p:cNvSpPr txBox="1"/>
          <p:nvPr/>
        </p:nvSpPr>
        <p:spPr>
          <a:xfrm>
            <a:off x="643467" y="804333"/>
            <a:ext cx="4958290" cy="52493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cap="all" spc="1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Come </a:t>
            </a:r>
            <a:r>
              <a:rPr lang="it-IT" sz="5000" cap="all" spc="1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abbiamo</a:t>
            </a:r>
            <a:r>
              <a:rPr lang="en-US" sz="5000" cap="all" spc="1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cap="all" spc="1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valutato</a:t>
            </a:r>
            <a:r>
              <a:rPr lang="en-US" sz="5000" cap="all" spc="1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cap="all" spc="1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l'usabilità</a:t>
            </a:r>
            <a:r>
              <a:rPr lang="en-US" sz="5000" cap="all" spc="1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del </a:t>
            </a:r>
            <a:r>
              <a:rPr lang="en-US" sz="5000" cap="all" spc="1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prototipo</a:t>
            </a:r>
            <a:r>
              <a:rPr lang="en-US" sz="5000" cap="all" spc="1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6D428773-F789-43B7-B5FD-AE49E5BD2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B85C76-10E0-1417-D794-207ADE33BC9C}"/>
              </a:ext>
            </a:extLst>
          </p:cNvPr>
          <p:cNvSpPr txBox="1"/>
          <p:nvPr/>
        </p:nvSpPr>
        <p:spPr>
          <a:xfrm>
            <a:off x="6578600" y="804333"/>
            <a:ext cx="5130800" cy="5249334"/>
          </a:xfrm>
          <a:prstGeom prst="rect">
            <a:avLst/>
          </a:prstGeom>
        </p:spPr>
        <p:txBody>
          <a:bodyPr rot="0" spcFirstLastPara="0" vertOverflow="overflow" horzOverflow="overflow" vert="horz" lIns="45720" tIns="45720" rIns="4572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 err="1">
                <a:solidFill>
                  <a:srgbClr val="FFFFFF"/>
                </a:solidFill>
              </a:rPr>
              <a:t>Siamo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riusciti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raccogliere</a:t>
            </a:r>
            <a:r>
              <a:rPr lang="en-US" dirty="0">
                <a:solidFill>
                  <a:srgbClr val="FFFFFF"/>
                </a:solidFill>
              </a:rPr>
              <a:t> 8 </a:t>
            </a:r>
            <a:r>
              <a:rPr lang="en-US" dirty="0" err="1">
                <a:solidFill>
                  <a:srgbClr val="FFFFFF"/>
                </a:solidFill>
              </a:rPr>
              <a:t>persone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che</a:t>
            </a:r>
            <a:r>
              <a:rPr lang="en-US" dirty="0">
                <a:solidFill>
                  <a:srgbClr val="FFFFFF"/>
                </a:solidFill>
              </a:rPr>
              <a:t> ci </a:t>
            </a:r>
            <a:r>
              <a:rPr lang="en-US" dirty="0" err="1">
                <a:solidFill>
                  <a:srgbClr val="FFFFFF"/>
                </a:solidFill>
              </a:rPr>
              <a:t>hanno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fatto</a:t>
            </a:r>
            <a:r>
              <a:rPr lang="en-US" dirty="0">
                <a:solidFill>
                  <a:srgbClr val="FFFFFF"/>
                </a:solidFill>
              </a:rPr>
              <a:t> da tester le </a:t>
            </a:r>
            <a:r>
              <a:rPr lang="en-US" dirty="0" err="1">
                <a:solidFill>
                  <a:srgbClr val="FFFFFF"/>
                </a:solidFill>
              </a:rPr>
              <a:t>quali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hanno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partecipato</a:t>
            </a:r>
            <a:r>
              <a:rPr lang="en-US" dirty="0">
                <a:solidFill>
                  <a:srgbClr val="FFFFFF"/>
                </a:solidFill>
              </a:rPr>
              <a:t> in </a:t>
            </a:r>
            <a:r>
              <a:rPr lang="en-US" dirty="0" err="1">
                <a:solidFill>
                  <a:srgbClr val="FFFFFF"/>
                </a:solidFill>
              </a:rPr>
              <a:t>gruppi</a:t>
            </a:r>
            <a:r>
              <a:rPr lang="en-US" dirty="0">
                <a:solidFill>
                  <a:srgbClr val="FFFFFF"/>
                </a:solidFill>
              </a:rPr>
              <a:t> da 4 a 2 </a:t>
            </a:r>
            <a:r>
              <a:rPr lang="en-US" dirty="0" err="1">
                <a:solidFill>
                  <a:srgbClr val="FFFFFF"/>
                </a:solidFill>
              </a:rPr>
              <a:t>fasi</a:t>
            </a:r>
            <a:r>
              <a:rPr lang="en-US" dirty="0">
                <a:solidFill>
                  <a:srgbClr val="FFFFFF"/>
                </a:solidFill>
              </a:rPr>
              <a:t> separate.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La prima </a:t>
            </a:r>
            <a:r>
              <a:rPr lang="en-US" dirty="0" err="1">
                <a:solidFill>
                  <a:srgbClr val="FFFFFF"/>
                </a:solidFill>
              </a:rPr>
              <a:t>fase</a:t>
            </a:r>
            <a:r>
              <a:rPr lang="en-US" dirty="0">
                <a:solidFill>
                  <a:srgbClr val="FFFFFF"/>
                </a:solidFill>
              </a:rPr>
              <a:t> ci ha </a:t>
            </a:r>
            <a:r>
              <a:rPr lang="en-US" dirty="0" err="1">
                <a:solidFill>
                  <a:srgbClr val="FFFFFF"/>
                </a:solidFill>
              </a:rPr>
              <a:t>consentito</a:t>
            </a:r>
            <a:r>
              <a:rPr lang="en-US" dirty="0">
                <a:solidFill>
                  <a:srgbClr val="FFFFFF"/>
                </a:solidFill>
              </a:rPr>
              <a:t> di </a:t>
            </a:r>
            <a:r>
              <a:rPr lang="en-US" dirty="0" err="1">
                <a:solidFill>
                  <a:srgbClr val="FFFFFF"/>
                </a:solidFill>
              </a:rPr>
              <a:t>rilevare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problemi</a:t>
            </a:r>
            <a:r>
              <a:rPr lang="en-US" dirty="0">
                <a:solidFill>
                  <a:srgbClr val="FFFFFF"/>
                </a:solidFill>
              </a:rPr>
              <a:t> di </a:t>
            </a:r>
            <a:r>
              <a:rPr lang="en-US" dirty="0" err="1">
                <a:solidFill>
                  <a:srgbClr val="FFFFFF"/>
                </a:solidFill>
              </a:rPr>
              <a:t>usabilità</a:t>
            </a:r>
            <a:r>
              <a:rPr lang="en-US" dirty="0">
                <a:solidFill>
                  <a:srgbClr val="FFFFFF"/>
                </a:solidFill>
              </a:rPr>
              <a:t> e </a:t>
            </a:r>
            <a:r>
              <a:rPr lang="en-US" dirty="0" err="1">
                <a:solidFill>
                  <a:srgbClr val="FFFFFF"/>
                </a:solidFill>
              </a:rPr>
              <a:t>risolverli</a:t>
            </a:r>
            <a:r>
              <a:rPr lang="en-US" dirty="0">
                <a:solidFill>
                  <a:srgbClr val="FFFFFF"/>
                </a:solidFill>
              </a:rPr>
              <a:t> (ad </a:t>
            </a:r>
            <a:r>
              <a:rPr lang="en-US" dirty="0" err="1">
                <a:solidFill>
                  <a:srgbClr val="FFFFFF"/>
                </a:solidFill>
              </a:rPr>
              <a:t>esempio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gli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avvisi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erano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più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difficilmente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raggiungibili</a:t>
            </a:r>
            <a:r>
              <a:rPr lang="en-US" dirty="0">
                <a:solidFill>
                  <a:srgbClr val="FFFFFF"/>
                </a:solidFill>
              </a:rPr>
              <a:t>).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La </a:t>
            </a:r>
            <a:r>
              <a:rPr lang="en-US" dirty="0" err="1">
                <a:solidFill>
                  <a:srgbClr val="FFFFFF"/>
                </a:solidFill>
              </a:rPr>
              <a:t>seconda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fase</a:t>
            </a:r>
            <a:r>
              <a:rPr lang="en-US" dirty="0">
                <a:solidFill>
                  <a:srgbClr val="FFFFFF"/>
                </a:solidFill>
              </a:rPr>
              <a:t> ci ha </a:t>
            </a:r>
            <a:r>
              <a:rPr lang="en-US" dirty="0" err="1">
                <a:solidFill>
                  <a:srgbClr val="FFFFFF"/>
                </a:solidFill>
              </a:rPr>
              <a:t>consentito</a:t>
            </a:r>
            <a:r>
              <a:rPr lang="en-US" dirty="0">
                <a:solidFill>
                  <a:srgbClr val="FFFFFF"/>
                </a:solidFill>
              </a:rPr>
              <a:t> di </a:t>
            </a:r>
            <a:r>
              <a:rPr lang="en-US" dirty="0" err="1">
                <a:solidFill>
                  <a:srgbClr val="FFFFFF"/>
                </a:solidFill>
              </a:rPr>
              <a:t>capire</a:t>
            </a:r>
            <a:r>
              <a:rPr lang="en-US" dirty="0">
                <a:solidFill>
                  <a:srgbClr val="FFFFFF"/>
                </a:solidFill>
              </a:rPr>
              <a:t> se le </a:t>
            </a:r>
            <a:r>
              <a:rPr lang="en-US" dirty="0" err="1">
                <a:solidFill>
                  <a:srgbClr val="FFFFFF"/>
                </a:solidFill>
              </a:rPr>
              <a:t>modifiche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effettuate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hanno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effettivamente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apportato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miglioramenti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Per </a:t>
            </a:r>
            <a:r>
              <a:rPr lang="en-US" dirty="0" err="1">
                <a:solidFill>
                  <a:srgbClr val="FFFFFF"/>
                </a:solidFill>
              </a:rPr>
              <a:t>capire</a:t>
            </a:r>
            <a:r>
              <a:rPr lang="en-US" dirty="0">
                <a:solidFill>
                  <a:srgbClr val="FFFFFF"/>
                </a:solidFill>
              </a:rPr>
              <a:t>, in </a:t>
            </a:r>
            <a:r>
              <a:rPr lang="en-US" dirty="0" err="1">
                <a:solidFill>
                  <a:srgbClr val="FFFFFF"/>
                </a:solidFill>
              </a:rPr>
              <a:t>queste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fasi</a:t>
            </a:r>
            <a:r>
              <a:rPr lang="en-US" dirty="0">
                <a:solidFill>
                  <a:srgbClr val="FFFFFF"/>
                </a:solidFill>
              </a:rPr>
              <a:t>, se il </a:t>
            </a:r>
            <a:r>
              <a:rPr lang="en-US" dirty="0" err="1">
                <a:solidFill>
                  <a:srgbClr val="FFFFFF"/>
                </a:solidFill>
              </a:rPr>
              <a:t>livello</a:t>
            </a:r>
            <a:r>
              <a:rPr lang="en-US" dirty="0">
                <a:solidFill>
                  <a:srgbClr val="FFFFFF"/>
                </a:solidFill>
              </a:rPr>
              <a:t> di </a:t>
            </a:r>
            <a:r>
              <a:rPr lang="en-US" dirty="0" err="1">
                <a:solidFill>
                  <a:srgbClr val="FFFFFF"/>
                </a:solidFill>
              </a:rPr>
              <a:t>usabilità</a:t>
            </a:r>
            <a:r>
              <a:rPr lang="en-US" dirty="0">
                <a:solidFill>
                  <a:srgbClr val="FFFFFF"/>
                </a:solidFill>
              </a:rPr>
              <a:t> era </a:t>
            </a:r>
            <a:r>
              <a:rPr lang="en-US" dirty="0" err="1">
                <a:solidFill>
                  <a:srgbClr val="FFFFFF"/>
                </a:solidFill>
              </a:rPr>
              <a:t>sufficiente</a:t>
            </a:r>
            <a:r>
              <a:rPr lang="en-US" dirty="0">
                <a:solidFill>
                  <a:srgbClr val="FFFFFF"/>
                </a:solidFill>
              </a:rPr>
              <a:t> per </a:t>
            </a:r>
            <a:r>
              <a:rPr lang="en-US" dirty="0" err="1">
                <a:solidFill>
                  <a:srgbClr val="FFFFFF"/>
                </a:solidFill>
              </a:rPr>
              <a:t>proseguire</a:t>
            </a:r>
            <a:r>
              <a:rPr lang="en-US" dirty="0">
                <a:solidFill>
                  <a:srgbClr val="FFFFFF"/>
                </a:solidFill>
              </a:rPr>
              <a:t> con la </a:t>
            </a:r>
            <a:r>
              <a:rPr lang="en-US" dirty="0" err="1">
                <a:solidFill>
                  <a:srgbClr val="FFFFFF"/>
                </a:solidFill>
              </a:rPr>
              <a:t>progettazione</a:t>
            </a:r>
            <a:r>
              <a:rPr lang="en-US" dirty="0">
                <a:solidFill>
                  <a:srgbClr val="FFFFFF"/>
                </a:solidFill>
              </a:rPr>
              <a:t> del software </a:t>
            </a:r>
            <a:r>
              <a:rPr lang="en-US" dirty="0" err="1">
                <a:solidFill>
                  <a:srgbClr val="FFFFFF"/>
                </a:solidFill>
              </a:rPr>
              <a:t>abbiamo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dovuto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misurarla</a:t>
            </a:r>
            <a:r>
              <a:rPr lang="en-US" dirty="0">
                <a:solidFill>
                  <a:srgbClr val="FFFFFF"/>
                </a:solidFill>
              </a:rPr>
              <a:t> rispetto ai </a:t>
            </a:r>
            <a:r>
              <a:rPr lang="en-US" dirty="0" err="1">
                <a:solidFill>
                  <a:srgbClr val="FFFFFF"/>
                </a:solidFill>
              </a:rPr>
              <a:t>dati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che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avevamo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raccolto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assegnando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ciascuno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diversi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compiti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dopodichè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abbiamo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riempito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una tabella descrittiva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delle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osservazioni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fatte</a:t>
            </a:r>
            <a:r>
              <a:rPr lang="en-US" dirty="0">
                <a:solidFill>
                  <a:srgbClr val="FFFFFF"/>
                </a:solidFill>
              </a:rPr>
              <a:t> sui tester (e.g. tempo </a:t>
            </a:r>
            <a:r>
              <a:rPr lang="en-US" dirty="0" err="1">
                <a:solidFill>
                  <a:srgbClr val="FFFFFF"/>
                </a:solidFill>
              </a:rPr>
              <a:t>impiegato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numero</a:t>
            </a:r>
            <a:r>
              <a:rPr lang="en-US" dirty="0">
                <a:solidFill>
                  <a:srgbClr val="FFFFFF"/>
                </a:solidFill>
              </a:rPr>
              <a:t> di click...) e in base ad </a:t>
            </a:r>
            <a:r>
              <a:rPr lang="en-US" dirty="0" err="1">
                <a:solidFill>
                  <a:srgbClr val="FFFFFF"/>
                </a:solidFill>
              </a:rPr>
              <a:t>essa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mediante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una formula</a:t>
            </a:r>
            <a:r>
              <a:rPr lang="en-US" dirty="0">
                <a:solidFill>
                  <a:srgbClr val="FFFFFF"/>
                </a:solidFill>
              </a:rPr>
              <a:t> ne </a:t>
            </a:r>
            <a:r>
              <a:rPr lang="en-US" dirty="0" err="1">
                <a:solidFill>
                  <a:srgbClr val="FFFFFF"/>
                </a:solidFill>
              </a:rPr>
              <a:t>abbiamo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calcolato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l'usabilità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0422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E34DC6-6462-48A0-C094-4F88B027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DESIGN DI SISTEMA</a:t>
            </a:r>
            <a:endParaRPr lang="it-IT" sz="2400"/>
          </a:p>
        </p:txBody>
      </p:sp>
      <p:graphicFrame>
        <p:nvGraphicFramePr>
          <p:cNvPr id="7" name="CasellaDiTesto 5">
            <a:extLst>
              <a:ext uri="{FF2B5EF4-FFF2-40B4-BE49-F238E27FC236}">
                <a16:creationId xmlns:a16="http://schemas.microsoft.com/office/drawing/2014/main" id="{086676A5-A5B8-1DFF-34DF-2F12261E28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7978584"/>
              </p:ext>
            </p:extLst>
          </p:nvPr>
        </p:nvGraphicFramePr>
        <p:xfrm>
          <a:off x="926084" y="683092"/>
          <a:ext cx="11086419" cy="4005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9952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E34DC6-6462-48A0-C094-4F88B027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ARCHITETTURA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F7AAC-54B8-2EE2-4AE5-F59ABFE69FF7}"/>
              </a:ext>
            </a:extLst>
          </p:cNvPr>
          <p:cNvSpPr txBox="1"/>
          <p:nvPr/>
        </p:nvSpPr>
        <p:spPr>
          <a:xfrm>
            <a:off x="1062789" y="7920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Architettura</a:t>
            </a:r>
            <a:r>
              <a:rPr lang="en-US" dirty="0"/>
              <a:t> three-tier</a:t>
            </a: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966E5D61-D178-E996-A5FB-81FED10CB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850" y="1104504"/>
            <a:ext cx="5745296" cy="4640776"/>
          </a:xfrm>
          <a:prstGeom prst="rect">
            <a:avLst/>
          </a:prstGeom>
        </p:spPr>
      </p:pic>
      <p:sp>
        <p:nvSpPr>
          <p:cNvPr id="16" name="TextBox 2">
            <a:extLst>
              <a:ext uri="{FF2B5EF4-FFF2-40B4-BE49-F238E27FC236}">
                <a16:creationId xmlns:a16="http://schemas.microsoft.com/office/drawing/2014/main" id="{6B4EA883-8BDF-8304-4607-3DF5AA807275}"/>
              </a:ext>
            </a:extLst>
          </p:cNvPr>
          <p:cNvSpPr txBox="1"/>
          <p:nvPr/>
        </p:nvSpPr>
        <p:spPr>
          <a:xfrm>
            <a:off x="6296043" y="792925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integrazione</a:t>
            </a:r>
            <a:r>
              <a:rPr lang="en-US" dirty="0"/>
              <a:t> MVC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D6E9D1F-07D7-E2DB-3969-16E7CCD5F16D}"/>
              </a:ext>
            </a:extLst>
          </p:cNvPr>
          <p:cNvGrpSpPr/>
          <p:nvPr/>
        </p:nvGrpSpPr>
        <p:grpSpPr>
          <a:xfrm>
            <a:off x="792777" y="1159776"/>
            <a:ext cx="4824116" cy="2035116"/>
            <a:chOff x="782750" y="1029434"/>
            <a:chExt cx="4824116" cy="203511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AF95E8A-4C11-7A63-352C-7755814F73EB}"/>
                </a:ext>
              </a:extLst>
            </p:cNvPr>
            <p:cNvGrpSpPr/>
            <p:nvPr/>
          </p:nvGrpSpPr>
          <p:grpSpPr>
            <a:xfrm>
              <a:off x="782750" y="1029434"/>
              <a:ext cx="4824116" cy="2035116"/>
              <a:chOff x="929288" y="942282"/>
              <a:chExt cx="7280563" cy="3007668"/>
            </a:xfrm>
          </p:grpSpPr>
          <p:pic>
            <p:nvPicPr>
              <p:cNvPr id="10" name="Picture 10">
                <a:extLst>
                  <a:ext uri="{FF2B5EF4-FFF2-40B4-BE49-F238E27FC236}">
                    <a16:creationId xmlns:a16="http://schemas.microsoft.com/office/drawing/2014/main" id="{B59B98C4-C979-93CB-93E8-E6BC70FF35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288" y="942282"/>
                <a:ext cx="7280563" cy="3007668"/>
              </a:xfrm>
              <a:prstGeom prst="rect">
                <a:avLst/>
              </a:prstGeom>
            </p:spPr>
          </p:pic>
          <p:pic>
            <p:nvPicPr>
              <p:cNvPr id="4" name="Picture 4">
                <a:extLst>
                  <a:ext uri="{FF2B5EF4-FFF2-40B4-BE49-F238E27FC236}">
                    <a16:creationId xmlns:a16="http://schemas.microsoft.com/office/drawing/2014/main" id="{8A242C79-CFCD-B65B-2EA7-FE322F0ED8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2140" y="2714014"/>
                <a:ext cx="742950" cy="238125"/>
              </a:xfrm>
              <a:prstGeom prst="rect">
                <a:avLst/>
              </a:prstGeom>
            </p:spPr>
          </p:pic>
          <p:pic>
            <p:nvPicPr>
              <p:cNvPr id="5" name="Picture 5">
                <a:extLst>
                  <a:ext uri="{FF2B5EF4-FFF2-40B4-BE49-F238E27FC236}">
                    <a16:creationId xmlns:a16="http://schemas.microsoft.com/office/drawing/2014/main" id="{0F86826B-1833-3F19-2D6C-E9440744D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8756" y="2626092"/>
                <a:ext cx="1123951" cy="355355"/>
              </a:xfrm>
              <a:prstGeom prst="rect">
                <a:avLst/>
              </a:prstGeom>
            </p:spPr>
          </p:pic>
          <p:pic>
            <p:nvPicPr>
              <p:cNvPr id="3" name="Picture 3">
                <a:extLst>
                  <a:ext uri="{FF2B5EF4-FFF2-40B4-BE49-F238E27FC236}">
                    <a16:creationId xmlns:a16="http://schemas.microsoft.com/office/drawing/2014/main" id="{FDB8F8A6-CDE0-07EF-DC42-5D0D76EC8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1987" y="2714014"/>
                <a:ext cx="742950" cy="238125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966CDD2-9F65-B56A-A862-43A49D1C607D}"/>
                </a:ext>
              </a:extLst>
            </p:cNvPr>
            <p:cNvGrpSpPr/>
            <p:nvPr/>
          </p:nvGrpSpPr>
          <p:grpSpPr>
            <a:xfrm>
              <a:off x="1202899" y="2164655"/>
              <a:ext cx="3727580" cy="461665"/>
              <a:chOff x="1202899" y="2164655"/>
              <a:chExt cx="3727580" cy="46166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1D697E-6429-F2F4-17BB-DBDEA1D4E053}"/>
                  </a:ext>
                </a:extLst>
              </p:cNvPr>
              <p:cNvSpPr txBox="1"/>
              <p:nvPr/>
            </p:nvSpPr>
            <p:spPr>
              <a:xfrm>
                <a:off x="2826904" y="2243579"/>
                <a:ext cx="735881" cy="286768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/>
                  <a:t>Backend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3B33A9-4420-955E-B9B7-EC2C81309E25}"/>
                  </a:ext>
                </a:extLst>
              </p:cNvPr>
              <p:cNvSpPr txBox="1"/>
              <p:nvPr/>
            </p:nvSpPr>
            <p:spPr>
              <a:xfrm>
                <a:off x="1202899" y="2164655"/>
                <a:ext cx="999651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/>
                  <a:t>App Android</a:t>
                </a:r>
              </a:p>
              <a:p>
                <a:r>
                  <a:rPr lang="en-US" sz="1200"/>
                  <a:t>App desktop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7EFE02-42FA-01C7-B16A-2468CFB42892}"/>
                  </a:ext>
                </a:extLst>
              </p:cNvPr>
              <p:cNvSpPr txBox="1"/>
              <p:nvPr/>
            </p:nvSpPr>
            <p:spPr>
              <a:xfrm>
                <a:off x="4126213" y="2251291"/>
                <a:ext cx="804266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/>
                  <a:t>Database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C7078F3-B91F-50DA-A18E-EA8E025D0607}"/>
              </a:ext>
            </a:extLst>
          </p:cNvPr>
          <p:cNvSpPr txBox="1"/>
          <p:nvPr/>
        </p:nvSpPr>
        <p:spPr>
          <a:xfrm>
            <a:off x="1062790" y="3148263"/>
            <a:ext cx="415690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applicazioni</a:t>
            </a:r>
            <a:r>
              <a:rPr lang="en-US" dirty="0"/>
              <a:t> frontend </a:t>
            </a:r>
            <a:r>
              <a:rPr lang="en-US" dirty="0" err="1"/>
              <a:t>comunicano</a:t>
            </a:r>
            <a:r>
              <a:rPr lang="en-US" dirty="0"/>
              <a:t> con il backend </a:t>
            </a:r>
            <a:r>
              <a:rPr lang="en-US" dirty="0" err="1"/>
              <a:t>attraverso</a:t>
            </a:r>
            <a:r>
              <a:rPr lang="en-US" dirty="0"/>
              <a:t> il </a:t>
            </a:r>
            <a:r>
              <a:rPr lang="en-US" dirty="0" err="1"/>
              <a:t>protocollo</a:t>
            </a:r>
            <a:r>
              <a:rPr lang="en-US" dirty="0"/>
              <a:t> HTTP </a:t>
            </a:r>
            <a:r>
              <a:rPr lang="en-US" dirty="0" err="1"/>
              <a:t>utilizzando</a:t>
            </a:r>
            <a:r>
              <a:rPr lang="en-US" dirty="0"/>
              <a:t> le </a:t>
            </a:r>
            <a:r>
              <a:rPr lang="en-US" dirty="0" err="1"/>
              <a:t>operazioni</a:t>
            </a:r>
            <a:r>
              <a:rPr lang="en-US" dirty="0"/>
              <a:t> CRUD.</a:t>
            </a:r>
          </a:p>
          <a:p>
            <a:r>
              <a:rPr lang="en-US" dirty="0"/>
              <a:t>Il backend </a:t>
            </a:r>
            <a:r>
              <a:rPr lang="en-US" dirty="0" err="1"/>
              <a:t>riceve</a:t>
            </a:r>
            <a:r>
              <a:rPr lang="en-US" dirty="0"/>
              <a:t> le </a:t>
            </a:r>
            <a:r>
              <a:rPr lang="en-US" dirty="0" err="1"/>
              <a:t>richieste</a:t>
            </a:r>
            <a:r>
              <a:rPr lang="en-US" dirty="0"/>
              <a:t> e </a:t>
            </a:r>
            <a:r>
              <a:rPr lang="en-US" dirty="0" err="1"/>
              <a:t>sfruttando</a:t>
            </a:r>
            <a:r>
              <a:rPr lang="en-US" dirty="0"/>
              <a:t> il framework "spring boot" le </a:t>
            </a:r>
            <a:r>
              <a:rPr lang="en-US" dirty="0" err="1"/>
              <a:t>gestisce</a:t>
            </a:r>
            <a:r>
              <a:rPr lang="en-US" dirty="0"/>
              <a:t>.</a:t>
            </a:r>
          </a:p>
          <a:p>
            <a:r>
              <a:rPr lang="en-US" dirty="0"/>
              <a:t>Il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riesce</a:t>
            </a:r>
            <a:r>
              <a:rPr lang="en-US" dirty="0"/>
              <a:t> a </a:t>
            </a:r>
            <a:r>
              <a:rPr lang="en-US" dirty="0" err="1"/>
              <a:t>proteggere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endpoint </a:t>
            </a:r>
            <a:r>
              <a:rPr lang="en-US" dirty="0" err="1"/>
              <a:t>attraverso</a:t>
            </a:r>
            <a:r>
              <a:rPr lang="en-US" dirty="0"/>
              <a:t> un token </a:t>
            </a:r>
            <a:r>
              <a:rPr lang="en-US" dirty="0" err="1"/>
              <a:t>personalizzato</a:t>
            </a:r>
            <a:r>
              <a:rPr lang="en-US" dirty="0"/>
              <a:t>.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deciso</a:t>
            </a:r>
            <a:r>
              <a:rPr lang="en-US" dirty="0"/>
              <a:t> di non </a:t>
            </a:r>
            <a:r>
              <a:rPr lang="en-US" dirty="0" err="1"/>
              <a:t>utilizzare</a:t>
            </a:r>
            <a:r>
              <a:rPr lang="en-US" dirty="0"/>
              <a:t> framework come JWT o Spring Security ma di </a:t>
            </a:r>
            <a:r>
              <a:rPr lang="en-US" dirty="0" err="1"/>
              <a:t>personalizzare</a:t>
            </a:r>
            <a:r>
              <a:rPr lang="en-US" dirty="0"/>
              <a:t> la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sicurezza</a:t>
            </a:r>
            <a:r>
              <a:rPr lang="en-US" dirty="0"/>
              <a:t> per </a:t>
            </a:r>
            <a:r>
              <a:rPr lang="en-US" dirty="0" err="1"/>
              <a:t>averne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completa</a:t>
            </a:r>
            <a:r>
              <a:rPr lang="en-US" dirty="0"/>
              <a:t> </a:t>
            </a:r>
            <a:r>
              <a:rPr lang="en-US" dirty="0" err="1"/>
              <a:t>gestione</a:t>
            </a:r>
            <a:r>
              <a:rPr lang="en-US" dirty="0"/>
              <a:t> e </a:t>
            </a:r>
            <a:r>
              <a:rPr lang="en-US" dirty="0" err="1"/>
              <a:t>capirne</a:t>
            </a:r>
            <a:r>
              <a:rPr lang="en-US" dirty="0"/>
              <a:t> </a:t>
            </a:r>
            <a:r>
              <a:rPr lang="en-US" dirty="0" err="1"/>
              <a:t>maggiormente</a:t>
            </a:r>
            <a:r>
              <a:rPr lang="en-US" dirty="0"/>
              <a:t> il </a:t>
            </a:r>
            <a:r>
              <a:rPr lang="en-US" dirty="0" err="1"/>
              <a:t>funzionamento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0276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C2A25030C9CA4180DF799D8DD9D415" ma:contentTypeVersion="7" ma:contentTypeDescription="Create a new document." ma:contentTypeScope="" ma:versionID="825ffda49ca6b59ba7e2d3d827bba5e1">
  <xsd:schema xmlns:xsd="http://www.w3.org/2001/XMLSchema" xmlns:xs="http://www.w3.org/2001/XMLSchema" xmlns:p="http://schemas.microsoft.com/office/2006/metadata/properties" xmlns:ns3="e068eedc-442f-402c-85e5-9fd86d46c652" xmlns:ns4="b4d29032-370f-4bfe-843d-36a7baaf2270" targetNamespace="http://schemas.microsoft.com/office/2006/metadata/properties" ma:root="true" ma:fieldsID="e5f55df4e64f6bfb16e8894328fbeec5" ns3:_="" ns4:_="">
    <xsd:import namespace="e068eedc-442f-402c-85e5-9fd86d46c652"/>
    <xsd:import namespace="b4d29032-370f-4bfe-843d-36a7baaf227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8eedc-442f-402c-85e5-9fd86d46c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29032-370f-4bfe-843d-36a7baaf227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47DFC3-90E3-4008-956C-C279DD116B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163635-D1E2-4905-A174-4EF404F05BCC}">
  <ds:schemaRefs>
    <ds:schemaRef ds:uri="b4d29032-370f-4bfe-843d-36a7baaf2270"/>
    <ds:schemaRef ds:uri="e068eedc-442f-402c-85e5-9fd86d46c6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F612081-2B56-41D3-ABF4-BDBE4282DEA1}">
  <ds:schemaRefs>
    <ds:schemaRef ds:uri="b4d29032-370f-4bfe-843d-36a7baaf2270"/>
    <ds:schemaRef ds:uri="e068eedc-442f-402c-85e5-9fd86d46c6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Integral</vt:lpstr>
      <vt:lpstr>Ratatouille23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DI SISTEMA</vt:lpstr>
      <vt:lpstr>ARCHITETTURA</vt:lpstr>
      <vt:lpstr>TESTING</vt:lpstr>
      <vt:lpstr>STUDIO DI USABILITÀ SUL CAMPO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 CARRELLA</dc:creator>
  <cp:revision>1535</cp:revision>
  <dcterms:created xsi:type="dcterms:W3CDTF">2023-02-17T09:06:04Z</dcterms:created>
  <dcterms:modified xsi:type="dcterms:W3CDTF">2023-02-20T16:13:34Z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0x010100E9C2A25030C9CA4180DF799D8DD9D415</vt:lpwstr>
  </property>
</Properties>
</file>