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verage" panose="020B0604020202020204" charset="0"/>
      <p:regular r:id="rId24"/>
    </p:embeddedFont>
    <p:embeddedFont>
      <p:font typeface="Oswald" panose="000005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2d4c7a4f2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2d4c7a4f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2d4c7a4f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2d4c7a4f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d4c7a4f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d4c7a4f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2d4c7a4f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2d4c7a4f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2d4c7a4f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2d4c7a4f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2d4c7a4f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2d4c7a4f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2d4c7a4f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2d4c7a4f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2d4c7a4f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2d4c7a4f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2d4c7a4f2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2d4c7a4f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2d4c7a4f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2d4c7a4f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2d4c7a4f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2d4c7a4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2d4c7a4f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2d4c7a4f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2d4c7a4f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2d4c7a4f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2d4c7a4f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2d4c7a4f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2d4c7a4f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2d4c7a4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2d4c7a4f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2d4c7a4f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2d4c7a4f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2d4c7a4f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2d4c7a4f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2d4c7a4f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d4c7a4f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d4c7a4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2d4c7a4f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2d4c7a4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CAMPAÑA DE MARKETING PARA IMPORTANTE BANCO PORTUGUÉS</a:t>
            </a:r>
            <a:endParaRPr/>
          </a:p>
        </p:txBody>
      </p:sp>
      <p:sp>
        <p:nvSpPr>
          <p:cNvPr id="60" name="Google Shape;60;p13"/>
          <p:cNvSpPr txBox="1">
            <a:spLocks noGrp="1"/>
          </p:cNvSpPr>
          <p:nvPr>
            <p:ph type="subTitle" idx="1"/>
          </p:nvPr>
        </p:nvSpPr>
        <p:spPr>
          <a:xfrm>
            <a:off x="671250" y="139800"/>
            <a:ext cx="7801500" cy="370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sz="1300"/>
              <a:t>PORTADA</a:t>
            </a:r>
            <a:endParaRPr sz="1100"/>
          </a:p>
        </p:txBody>
      </p:sp>
      <p:sp>
        <p:nvSpPr>
          <p:cNvPr id="61" name="Google Shape;61;p13"/>
          <p:cNvSpPr txBox="1">
            <a:spLocks noGrp="1"/>
          </p:cNvSpPr>
          <p:nvPr>
            <p:ph type="subTitle" idx="1"/>
          </p:nvPr>
        </p:nvSpPr>
        <p:spPr>
          <a:xfrm>
            <a:off x="464100" y="3062725"/>
            <a:ext cx="8520600" cy="7926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s-419" dirty="0"/>
              <a:t>INTEGRANTES: CRISTIAN CRUCCI; MARÍA EMILIA DOMÍNGUEZ</a:t>
            </a:r>
            <a:endParaRPr dirty="0"/>
          </a:p>
          <a:p>
            <a:pPr marL="0" lvl="0" indent="0" algn="ctr" rtl="0">
              <a:spcBef>
                <a:spcPts val="0"/>
              </a:spcBef>
              <a:spcAft>
                <a:spcPts val="0"/>
              </a:spcAft>
              <a:buNone/>
            </a:pPr>
            <a:r>
              <a:rPr lang="es-419" dirty="0"/>
              <a:t>INSTITUCIÓN: CODERHOUSE</a:t>
            </a:r>
            <a:endParaRPr dirty="0"/>
          </a:p>
          <a:p>
            <a:pPr marL="0" lvl="0" indent="0" algn="ctr" rtl="0">
              <a:spcBef>
                <a:spcPts val="0"/>
              </a:spcBef>
              <a:spcAft>
                <a:spcPts val="0"/>
              </a:spcAft>
              <a:buNone/>
            </a:pPr>
            <a:r>
              <a:rPr lang="es-419" dirty="0"/>
              <a:t>FECHA DE ENTREGA: 05/04/2022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UNIVARIADO - morosos</a:t>
            </a:r>
            <a:endParaRPr/>
          </a:p>
        </p:txBody>
      </p:sp>
      <p:sp>
        <p:nvSpPr>
          <p:cNvPr id="119" name="Google Shape;119;p2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Muy pocas personas en la base de datos se encuentran en "default" o que deben dinero.</a:t>
            </a:r>
            <a:endParaRPr/>
          </a:p>
        </p:txBody>
      </p:sp>
      <p:pic>
        <p:nvPicPr>
          <p:cNvPr id="120" name="Google Shape;120;p22"/>
          <p:cNvPicPr preferRelativeResize="0"/>
          <p:nvPr/>
        </p:nvPicPr>
        <p:blipFill>
          <a:blip r:embed="rId3">
            <a:alphaModFix/>
          </a:blip>
          <a:stretch>
            <a:fillRect/>
          </a:stretch>
        </p:blipFill>
        <p:spPr>
          <a:xfrm>
            <a:off x="4572000" y="1597088"/>
            <a:ext cx="4463100" cy="28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BIVARIADO - balance vs trabajo</a:t>
            </a:r>
            <a:endParaRPr/>
          </a:p>
        </p:txBody>
      </p:sp>
      <p:sp>
        <p:nvSpPr>
          <p:cNvPr id="126" name="Google Shape;126;p2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En este caso analizamos los balances según el trabajo, donde vemos que los que mayor balance presentan son los retirados.</a:t>
            </a:r>
            <a:endParaRPr/>
          </a:p>
        </p:txBody>
      </p:sp>
      <p:pic>
        <p:nvPicPr>
          <p:cNvPr id="127" name="Google Shape;127;p23"/>
          <p:cNvPicPr preferRelativeResize="0"/>
          <p:nvPr/>
        </p:nvPicPr>
        <p:blipFill>
          <a:blip r:embed="rId3">
            <a:alphaModFix/>
          </a:blip>
          <a:stretch>
            <a:fillRect/>
          </a:stretch>
        </p:blipFill>
        <p:spPr>
          <a:xfrm>
            <a:off x="4724400" y="1170125"/>
            <a:ext cx="4267199" cy="32548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BIVARIADO - estado civil vs préstamos de vivienda</a:t>
            </a:r>
            <a:endParaRPr/>
          </a:p>
        </p:txBody>
      </p:sp>
      <p:sp>
        <p:nvSpPr>
          <p:cNvPr id="133" name="Google Shape;133;p2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Por lo que se puede ver no hay una gran diferencia entre quienes piden préstamos de vivienda, por lo tanto no sería del todo útil orientar el marketing por este lado, pero hay que tenerlo en cuenta.</a:t>
            </a:r>
            <a:endParaRPr/>
          </a:p>
        </p:txBody>
      </p:sp>
      <p:pic>
        <p:nvPicPr>
          <p:cNvPr id="134" name="Google Shape;134;p24"/>
          <p:cNvPicPr preferRelativeResize="0"/>
          <p:nvPr/>
        </p:nvPicPr>
        <p:blipFill>
          <a:blip r:embed="rId3">
            <a:alphaModFix/>
          </a:blip>
          <a:stretch>
            <a:fillRect/>
          </a:stretch>
        </p:blipFill>
        <p:spPr>
          <a:xfrm>
            <a:off x="4724400" y="1170125"/>
            <a:ext cx="4267200" cy="2739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BIVARIADO - préstamo personal vs trabajo</a:t>
            </a:r>
            <a:endParaRPr/>
          </a:p>
        </p:txBody>
      </p:sp>
      <p:sp>
        <p:nvSpPr>
          <p:cNvPr id="140" name="Google Shape;140;p2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Podemos notar que los que más préstamos personales piden son de la categoría "entrepreneur" (empresario) y los que menos préstamos personales piden son los estudiantes.</a:t>
            </a:r>
            <a:endParaRPr/>
          </a:p>
        </p:txBody>
      </p:sp>
      <p:pic>
        <p:nvPicPr>
          <p:cNvPr id="141" name="Google Shape;141;p25"/>
          <p:cNvPicPr preferRelativeResize="0"/>
          <p:nvPr/>
        </p:nvPicPr>
        <p:blipFill>
          <a:blip r:embed="rId3">
            <a:alphaModFix/>
          </a:blip>
          <a:stretch>
            <a:fillRect/>
          </a:stretch>
        </p:blipFill>
        <p:spPr>
          <a:xfrm>
            <a:off x="4724400" y="1170125"/>
            <a:ext cx="4267199" cy="32593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MULTIVARIADO - age, default, balance, housing, loan</a:t>
            </a:r>
            <a:endParaRPr/>
          </a:p>
        </p:txBody>
      </p:sp>
      <p:sp>
        <p:nvSpPr>
          <p:cNvPr id="147" name="Google Shape;147;p26"/>
          <p:cNvSpPr txBox="1">
            <a:spLocks noGrp="1"/>
          </p:cNvSpPr>
          <p:nvPr>
            <p:ph type="body" idx="1"/>
          </p:nvPr>
        </p:nvSpPr>
        <p:spPr>
          <a:xfrm>
            <a:off x="311700" y="1331275"/>
            <a:ext cx="1949100" cy="3398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1200"/>
              </a:spcAft>
              <a:buNone/>
            </a:pPr>
            <a:r>
              <a:rPr lang="es-419"/>
              <a:t>En este caso podemos observar que la mayor parte de nuestro dataset la componen personas de entre 30 y 40 años, que llevan un balance en torno a los €0 y €10.000 y que pocas personas están en default con sus préstamos. Además podemos notar que se inclinan más a solicitar préstamos de viviendas que personales (housing y loan).</a:t>
            </a:r>
            <a:endParaRPr/>
          </a:p>
        </p:txBody>
      </p:sp>
      <p:pic>
        <p:nvPicPr>
          <p:cNvPr id="148" name="Google Shape;148;p26"/>
          <p:cNvPicPr preferRelativeResize="0"/>
          <p:nvPr/>
        </p:nvPicPr>
        <p:blipFill>
          <a:blip r:embed="rId3">
            <a:alphaModFix/>
          </a:blip>
          <a:stretch>
            <a:fillRect/>
          </a:stretch>
        </p:blipFill>
        <p:spPr>
          <a:xfrm>
            <a:off x="2260800" y="1331275"/>
            <a:ext cx="6717968" cy="339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MULTIVARIADO - age, balance</a:t>
            </a:r>
            <a:endParaRPr/>
          </a:p>
        </p:txBody>
      </p:sp>
      <p:sp>
        <p:nvSpPr>
          <p:cNvPr id="154" name="Google Shape;154;p27"/>
          <p:cNvSpPr txBox="1">
            <a:spLocks noGrp="1"/>
          </p:cNvSpPr>
          <p:nvPr>
            <p:ph type="body" idx="1"/>
          </p:nvPr>
        </p:nvSpPr>
        <p:spPr>
          <a:xfrm>
            <a:off x="311700" y="1331275"/>
            <a:ext cx="4724400" cy="33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Podemos observar que este tipo de gráfico no nos es tan útil, ya que no podemos diferenciar grupos con claridad para orientar el marketing, pero más adelante, con técnicas de agrupación podremos solucionar este problema.</a:t>
            </a:r>
            <a:endParaRPr/>
          </a:p>
        </p:txBody>
      </p:sp>
      <p:pic>
        <p:nvPicPr>
          <p:cNvPr id="155" name="Google Shape;155;p27"/>
          <p:cNvPicPr preferRelativeResize="0"/>
          <p:nvPr/>
        </p:nvPicPr>
        <p:blipFill>
          <a:blip r:embed="rId3">
            <a:alphaModFix/>
          </a:blip>
          <a:stretch>
            <a:fillRect/>
          </a:stretch>
        </p:blipFill>
        <p:spPr>
          <a:xfrm>
            <a:off x="5358374" y="1331275"/>
            <a:ext cx="3388125" cy="328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ALGORITMOS ELEGIDOS</a:t>
            </a:r>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u="sng"/>
              <a:t>ALGORITMO DE CLASIFICACIÓN</a:t>
            </a:r>
            <a:endParaRPr u="sng"/>
          </a:p>
          <a:p>
            <a:pPr marL="0" lvl="0" indent="0" algn="l" rtl="0">
              <a:spcBef>
                <a:spcPts val="1200"/>
              </a:spcBef>
              <a:spcAft>
                <a:spcPts val="0"/>
              </a:spcAft>
              <a:buNone/>
            </a:pPr>
            <a:r>
              <a:rPr lang="es-419"/>
              <a:t>	Regresión logística</a:t>
            </a:r>
            <a:endParaRPr/>
          </a:p>
          <a:p>
            <a:pPr marL="0" lvl="0" indent="0" algn="l" rtl="0">
              <a:spcBef>
                <a:spcPts val="1200"/>
              </a:spcBef>
              <a:spcAft>
                <a:spcPts val="0"/>
              </a:spcAft>
              <a:buNone/>
            </a:pPr>
            <a:r>
              <a:rPr lang="es-419" u="sng"/>
              <a:t>ALGORITMO DE AGRUPACIÓN</a:t>
            </a:r>
            <a:endParaRPr u="sng"/>
          </a:p>
          <a:p>
            <a:pPr marL="0" lvl="0" indent="0" algn="l" rtl="0">
              <a:spcBef>
                <a:spcPts val="1200"/>
              </a:spcBef>
              <a:spcAft>
                <a:spcPts val="0"/>
              </a:spcAft>
              <a:buNone/>
            </a:pPr>
            <a:r>
              <a:rPr lang="es-419"/>
              <a:t>	HDBSCAN</a:t>
            </a:r>
            <a:endParaRPr/>
          </a:p>
          <a:p>
            <a:pPr marL="0" lvl="0" indent="0" algn="l" rtl="0">
              <a:spcBef>
                <a:spcPts val="1200"/>
              </a:spcBef>
              <a:spcAft>
                <a:spcPts val="1200"/>
              </a:spcAft>
              <a:buNone/>
            </a:pPr>
            <a:r>
              <a:rPr lang="es-419"/>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MÉTRICAS DE DESEMPEÑO</a:t>
            </a:r>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u="sng"/>
              <a:t>ALGORITMO DE CLASIFICACIÓN</a:t>
            </a:r>
            <a:endParaRPr u="sng"/>
          </a:p>
          <a:p>
            <a:pPr marL="457200" lvl="0" indent="-342900" algn="l" rtl="0">
              <a:spcBef>
                <a:spcPts val="1200"/>
              </a:spcBef>
              <a:spcAft>
                <a:spcPts val="0"/>
              </a:spcAft>
              <a:buSzPts val="1800"/>
              <a:buChar char="●"/>
            </a:pPr>
            <a:r>
              <a:rPr lang="es-419"/>
              <a:t>ACCURACY: 0.89</a:t>
            </a:r>
            <a:endParaRPr/>
          </a:p>
          <a:p>
            <a:pPr marL="457200" lvl="0" indent="-342900" algn="l" rtl="0">
              <a:spcBef>
                <a:spcPts val="0"/>
              </a:spcBef>
              <a:spcAft>
                <a:spcPts val="0"/>
              </a:spcAft>
              <a:buSzPts val="1800"/>
              <a:buChar char="●"/>
            </a:pPr>
            <a:r>
              <a:rPr lang="es-419"/>
              <a:t>CPU TIMES: user 1.99s, sys: 1.45s, total: 3.45s</a:t>
            </a:r>
            <a:endParaRPr/>
          </a:p>
          <a:p>
            <a:pPr marL="457200" lvl="0" indent="-342900" algn="l" rtl="0">
              <a:spcBef>
                <a:spcPts val="0"/>
              </a:spcBef>
              <a:spcAft>
                <a:spcPts val="0"/>
              </a:spcAft>
              <a:buSzPts val="1800"/>
              <a:buChar char="●"/>
            </a:pPr>
            <a:r>
              <a:rPr lang="es-419"/>
              <a:t>WALL TIME: 2.42s</a:t>
            </a:r>
            <a:endParaRPr/>
          </a:p>
          <a:p>
            <a:pPr marL="0" lvl="0" indent="0" algn="l" rtl="0">
              <a:spcBef>
                <a:spcPts val="1200"/>
              </a:spcBef>
              <a:spcAft>
                <a:spcPts val="0"/>
              </a:spcAft>
              <a:buNone/>
            </a:pPr>
            <a:r>
              <a:rPr lang="es-419" u="sng"/>
              <a:t>ALGORITMO DE AGRUPACIÓN</a:t>
            </a:r>
            <a:endParaRPr/>
          </a:p>
          <a:p>
            <a:pPr marL="457200" lvl="0" indent="-342900" algn="l" rtl="0">
              <a:spcBef>
                <a:spcPts val="1200"/>
              </a:spcBef>
              <a:spcAft>
                <a:spcPts val="0"/>
              </a:spcAft>
              <a:buSzPts val="1800"/>
              <a:buChar char="●"/>
            </a:pPr>
            <a:r>
              <a:rPr lang="es-419"/>
              <a:t>CPU TIMES: user 1.98s, sys: 32.7ms, total: 2.01s</a:t>
            </a:r>
            <a:endParaRPr/>
          </a:p>
          <a:p>
            <a:pPr marL="457200" lvl="0" indent="-342900" algn="l" rtl="0">
              <a:spcBef>
                <a:spcPts val="0"/>
              </a:spcBef>
              <a:spcAft>
                <a:spcPts val="0"/>
              </a:spcAft>
              <a:buSzPts val="1800"/>
              <a:buChar char="●"/>
            </a:pPr>
            <a:r>
              <a:rPr lang="es-419"/>
              <a:t>WALL TIME: 3.46s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ITERACIONES DE OPTIMIZACIÓN</a:t>
            </a:r>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Se decide optimizar el algoritmo de clasificación de Regresión Logística agregándole K-Fold. El objetivo es aumentar el grado de precisión. En consecuencia se verá aumentado el tiempo de procesamiento y respuesta. </a:t>
            </a:r>
            <a:endParaRPr/>
          </a:p>
          <a:p>
            <a:pPr marL="0" lvl="0" indent="0" algn="l" rtl="0">
              <a:spcBef>
                <a:spcPts val="1200"/>
              </a:spcBef>
              <a:spcAft>
                <a:spcPts val="1200"/>
              </a:spcAft>
              <a:buNone/>
            </a:pPr>
            <a:r>
              <a:rPr lang="es-419"/>
              <a:t>El objetivo es encontrar una optimización que aumente la precisión sin comprometer los tiempos razonables de procesamiento.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MÉTRICAS FINALES DE DESEMPEÑO DEL MODELO OPTIMIZADO</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u="sng"/>
              <a:t>ALGORITMO DE CLASIFICACIÓN</a:t>
            </a:r>
            <a:endParaRPr u="sng"/>
          </a:p>
          <a:p>
            <a:pPr marL="457200" lvl="0" indent="-342900" algn="l" rtl="0">
              <a:spcBef>
                <a:spcPts val="1200"/>
              </a:spcBef>
              <a:spcAft>
                <a:spcPts val="0"/>
              </a:spcAft>
              <a:buSzPts val="1800"/>
              <a:buChar char="●"/>
            </a:pPr>
            <a:r>
              <a:rPr lang="es-419"/>
              <a:t>ACCURACY: 0.91</a:t>
            </a:r>
            <a:endParaRPr/>
          </a:p>
          <a:p>
            <a:pPr marL="457200" lvl="0" indent="-342900" algn="l" rtl="0">
              <a:spcBef>
                <a:spcPts val="0"/>
              </a:spcBef>
              <a:spcAft>
                <a:spcPts val="0"/>
              </a:spcAft>
              <a:buSzPts val="1800"/>
              <a:buChar char="●"/>
            </a:pPr>
            <a:r>
              <a:rPr lang="es-419"/>
              <a:t>CPU TIMES: user 4.8s, sys: 4.98s, total: 9.78s</a:t>
            </a:r>
            <a:endParaRPr/>
          </a:p>
          <a:p>
            <a:pPr marL="457200" lvl="0" indent="-342900" algn="l" rtl="0">
              <a:spcBef>
                <a:spcPts val="0"/>
              </a:spcBef>
              <a:spcAft>
                <a:spcPts val="0"/>
              </a:spcAft>
              <a:buSzPts val="1800"/>
              <a:buChar char="●"/>
            </a:pPr>
            <a:r>
              <a:rPr lang="es-419"/>
              <a:t>WALL TIME: 6.13s</a:t>
            </a:r>
            <a:endParaRPr/>
          </a:p>
          <a:p>
            <a:pPr marL="0" lvl="0" indent="0" algn="l" rtl="0">
              <a:spcBef>
                <a:spcPts val="1200"/>
              </a:spcBef>
              <a:spcAft>
                <a:spcPts val="0"/>
              </a:spcAft>
              <a:buNone/>
            </a:pPr>
            <a:r>
              <a:rPr lang="es-419" u="sng"/>
              <a:t>ALGORITMO DE AGRUPACIÓN</a:t>
            </a:r>
            <a:endParaRPr/>
          </a:p>
          <a:p>
            <a:pPr marL="457200" lvl="0" indent="-342900" algn="l" rtl="0">
              <a:spcBef>
                <a:spcPts val="1200"/>
              </a:spcBef>
              <a:spcAft>
                <a:spcPts val="0"/>
              </a:spcAft>
              <a:buSzPts val="1800"/>
              <a:buChar char="●"/>
            </a:pPr>
            <a:r>
              <a:rPr lang="es-419"/>
              <a:t>CPU TIMES: user 1.98s, sys: 32.7ms, total: 2.01s</a:t>
            </a:r>
            <a:endParaRPr/>
          </a:p>
          <a:p>
            <a:pPr marL="457200" lvl="0" indent="-342900" algn="l" rtl="0">
              <a:spcBef>
                <a:spcPts val="0"/>
              </a:spcBef>
              <a:spcAft>
                <a:spcPts val="0"/>
              </a:spcAft>
              <a:buSzPts val="1800"/>
              <a:buChar char="●"/>
            </a:pPr>
            <a:r>
              <a:rPr lang="es-419"/>
              <a:t>WALL TIME: 3.46s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CONTENIDOS</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s-419"/>
              <a:t>PORTADA</a:t>
            </a:r>
            <a:endParaRPr/>
          </a:p>
          <a:p>
            <a:pPr marL="457200" lvl="0" indent="-334327" algn="l" rtl="0">
              <a:spcBef>
                <a:spcPts val="0"/>
              </a:spcBef>
              <a:spcAft>
                <a:spcPts val="0"/>
              </a:spcAft>
              <a:buSzPct val="100000"/>
              <a:buAutoNum type="arabicPeriod"/>
            </a:pPr>
            <a:r>
              <a:rPr lang="es-419"/>
              <a:t>TABLA DE CONTENIDOS</a:t>
            </a:r>
            <a:endParaRPr/>
          </a:p>
          <a:p>
            <a:pPr marL="457200" lvl="0" indent="-334327" algn="l" rtl="0">
              <a:spcBef>
                <a:spcPts val="0"/>
              </a:spcBef>
              <a:spcAft>
                <a:spcPts val="0"/>
              </a:spcAft>
              <a:buSzPct val="100000"/>
              <a:buAutoNum type="arabicPeriod"/>
            </a:pPr>
            <a:r>
              <a:rPr lang="es-419"/>
              <a:t>DESCRIPCIÓN DEL CASO DE NEGOCIO</a:t>
            </a:r>
            <a:endParaRPr/>
          </a:p>
          <a:p>
            <a:pPr marL="457200" lvl="0" indent="-334327" algn="l" rtl="0">
              <a:spcBef>
                <a:spcPts val="0"/>
              </a:spcBef>
              <a:spcAft>
                <a:spcPts val="0"/>
              </a:spcAft>
              <a:buSzPct val="100000"/>
              <a:buAutoNum type="arabicPeriod"/>
            </a:pPr>
            <a:r>
              <a:rPr lang="es-419"/>
              <a:t>TABLA DE VERSIONADO</a:t>
            </a:r>
            <a:endParaRPr/>
          </a:p>
          <a:p>
            <a:pPr marL="457200" lvl="0" indent="-334327" algn="l" rtl="0">
              <a:spcBef>
                <a:spcPts val="0"/>
              </a:spcBef>
              <a:spcAft>
                <a:spcPts val="0"/>
              </a:spcAft>
              <a:buSzPct val="100000"/>
              <a:buAutoNum type="arabicPeriod"/>
            </a:pPr>
            <a:r>
              <a:rPr lang="es-419"/>
              <a:t>OBJETIVOS DEL MODELO</a:t>
            </a:r>
            <a:endParaRPr/>
          </a:p>
          <a:p>
            <a:pPr marL="457200" lvl="0" indent="-334327" algn="l" rtl="0">
              <a:spcBef>
                <a:spcPts val="0"/>
              </a:spcBef>
              <a:spcAft>
                <a:spcPts val="0"/>
              </a:spcAft>
              <a:buSzPct val="100000"/>
              <a:buAutoNum type="arabicPeriod"/>
            </a:pPr>
            <a:r>
              <a:rPr lang="es-419"/>
              <a:t>DESCRIPCIÓN DE LOS DATOS</a:t>
            </a:r>
            <a:endParaRPr/>
          </a:p>
          <a:p>
            <a:pPr marL="457200" lvl="0" indent="-334327" algn="l" rtl="0">
              <a:spcBef>
                <a:spcPts val="0"/>
              </a:spcBef>
              <a:spcAft>
                <a:spcPts val="0"/>
              </a:spcAft>
              <a:buSzPct val="100000"/>
              <a:buAutoNum type="arabicPeriod"/>
            </a:pPr>
            <a:r>
              <a:rPr lang="es-419"/>
              <a:t>HALLAZGOS ENCONTRADOS POR EL EDA</a:t>
            </a:r>
            <a:endParaRPr/>
          </a:p>
          <a:p>
            <a:pPr marL="457200" lvl="0" indent="-334327" algn="l" rtl="0">
              <a:spcBef>
                <a:spcPts val="0"/>
              </a:spcBef>
              <a:spcAft>
                <a:spcPts val="0"/>
              </a:spcAft>
              <a:buSzPct val="100000"/>
              <a:buAutoNum type="arabicPeriod"/>
            </a:pPr>
            <a:r>
              <a:rPr lang="es-419"/>
              <a:t>ALGORITMO ELEGIDO</a:t>
            </a:r>
            <a:endParaRPr/>
          </a:p>
          <a:p>
            <a:pPr marL="457200" lvl="0" indent="-334327" algn="l" rtl="0">
              <a:spcBef>
                <a:spcPts val="0"/>
              </a:spcBef>
              <a:spcAft>
                <a:spcPts val="0"/>
              </a:spcAft>
              <a:buSzPct val="100000"/>
              <a:buAutoNum type="arabicPeriod"/>
            </a:pPr>
            <a:r>
              <a:rPr lang="es-419"/>
              <a:t>MÉTRICAS DE DESEMPEÑO</a:t>
            </a:r>
            <a:endParaRPr/>
          </a:p>
          <a:p>
            <a:pPr marL="457200" lvl="0" indent="-334327" algn="l" rtl="0">
              <a:spcBef>
                <a:spcPts val="0"/>
              </a:spcBef>
              <a:spcAft>
                <a:spcPts val="0"/>
              </a:spcAft>
              <a:buSzPct val="100000"/>
              <a:buAutoNum type="arabicPeriod"/>
            </a:pPr>
            <a:r>
              <a:rPr lang="es-419"/>
              <a:t>ITERACIONES DE OPTIMIZACIÓN</a:t>
            </a:r>
            <a:endParaRPr/>
          </a:p>
          <a:p>
            <a:pPr marL="457200" lvl="0" indent="-334327" algn="l" rtl="0">
              <a:spcBef>
                <a:spcPts val="0"/>
              </a:spcBef>
              <a:spcAft>
                <a:spcPts val="0"/>
              </a:spcAft>
              <a:buSzPct val="100000"/>
              <a:buAutoNum type="arabicPeriod"/>
            </a:pPr>
            <a:r>
              <a:rPr lang="es-419"/>
              <a:t>MÉTRICAS FINALES DEL MODELO OPTIMIZADO</a:t>
            </a:r>
            <a:endParaRPr/>
          </a:p>
          <a:p>
            <a:pPr marL="457200" lvl="0" indent="-334327" algn="l" rtl="0">
              <a:spcBef>
                <a:spcPts val="0"/>
              </a:spcBef>
              <a:spcAft>
                <a:spcPts val="0"/>
              </a:spcAft>
              <a:buSzPct val="100000"/>
              <a:buAutoNum type="arabicPeriod"/>
            </a:pPr>
            <a:r>
              <a:rPr lang="es-419"/>
              <a:t>FUTURAS LÍNEAS</a:t>
            </a:r>
            <a:endParaRPr/>
          </a:p>
          <a:p>
            <a:pPr marL="457200" lvl="0" indent="-334327" algn="l" rtl="0">
              <a:spcBef>
                <a:spcPts val="0"/>
              </a:spcBef>
              <a:spcAft>
                <a:spcPts val="0"/>
              </a:spcAft>
              <a:buSzPct val="100000"/>
              <a:buAutoNum type="arabicPeriod"/>
            </a:pPr>
            <a:r>
              <a:rPr lang="es-419"/>
              <a:t>CONCLUSIONES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FUTURAS LÍNEAS</a:t>
            </a: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En el futuro se planea agrandar la base de datos para encontrar variables cuantitativas que describan la conducta de los clientes. Así se incrementaría la cantidad de modelos a utilizar.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CONCLUSIONES</a:t>
            </a:r>
            <a:endParaRPr/>
          </a:p>
        </p:txBody>
      </p:sp>
      <p:sp>
        <p:nvSpPr>
          <p:cNvPr id="191" name="Google Shape;191;p33"/>
          <p:cNvSpPr txBox="1">
            <a:spLocks noGrp="1"/>
          </p:cNvSpPr>
          <p:nvPr>
            <p:ph type="body" idx="1"/>
          </p:nvPr>
        </p:nvSpPr>
        <p:spPr>
          <a:xfrm>
            <a:off x="311700" y="1152475"/>
            <a:ext cx="2737800" cy="37965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s-419"/>
              <a:t>se distinguen hasta 8 grupos, donde los puntos grises son el "ruido" del dataset.</a:t>
            </a:r>
            <a:endParaRPr/>
          </a:p>
          <a:p>
            <a:pPr marL="0" lvl="0" indent="0" algn="l" rtl="0">
              <a:spcBef>
                <a:spcPts val="1200"/>
              </a:spcBef>
              <a:spcAft>
                <a:spcPts val="0"/>
              </a:spcAft>
              <a:buNone/>
            </a:pPr>
            <a:r>
              <a:rPr lang="es-419"/>
              <a:t>La campaña de marketing que realizará el banco el siguiente periodo deberá enfocarse prioritariamente en el grupo fucsia y azul, que rondan edades de entre los 23/25 y los 60/70 años y tienen un saldo promedio anual (balance) de entre €18.000 a €23.000</a:t>
            </a:r>
            <a:endParaRPr/>
          </a:p>
          <a:p>
            <a:pPr marL="0" lvl="0" indent="0" algn="l" rtl="0">
              <a:spcBef>
                <a:spcPts val="1200"/>
              </a:spcBef>
              <a:spcAft>
                <a:spcPts val="1200"/>
              </a:spcAft>
              <a:buNone/>
            </a:pPr>
            <a:r>
              <a:rPr lang="es-419"/>
              <a:t>También se podría implementar la campaña de marketing para el grupo violeta para que aumenten el saldo promedio anual, ya que son una gran mayoría pero poseen un balance bastante bajo</a:t>
            </a:r>
            <a:endParaRPr/>
          </a:p>
        </p:txBody>
      </p:sp>
      <p:pic>
        <p:nvPicPr>
          <p:cNvPr id="192" name="Google Shape;192;p33"/>
          <p:cNvPicPr preferRelativeResize="0"/>
          <p:nvPr/>
        </p:nvPicPr>
        <p:blipFill>
          <a:blip r:embed="rId3">
            <a:alphaModFix/>
          </a:blip>
          <a:stretch>
            <a:fillRect/>
          </a:stretch>
        </p:blipFill>
        <p:spPr>
          <a:xfrm>
            <a:off x="3049629" y="1152474"/>
            <a:ext cx="5884770" cy="379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DESCRIPCIÓN DEL CASO DE NEGOCIO</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419" u="sng" dirty="0"/>
              <a:t>INDUSTRIA</a:t>
            </a:r>
            <a:endParaRPr u="sng" dirty="0"/>
          </a:p>
          <a:p>
            <a:pPr marL="0" lvl="0" indent="0" algn="l" rtl="0">
              <a:spcBef>
                <a:spcPts val="1200"/>
              </a:spcBef>
              <a:spcAft>
                <a:spcPts val="0"/>
              </a:spcAft>
              <a:buNone/>
            </a:pPr>
            <a:r>
              <a:rPr lang="es-419" dirty="0"/>
              <a:t>	</a:t>
            </a:r>
            <a:r>
              <a:rPr lang="es-419" sz="1550" dirty="0"/>
              <a:t>Institución bancaria</a:t>
            </a:r>
            <a:endParaRPr sz="1550" dirty="0"/>
          </a:p>
          <a:p>
            <a:pPr marL="0" lvl="0" indent="0" algn="l" rtl="0">
              <a:spcBef>
                <a:spcPts val="1200"/>
              </a:spcBef>
              <a:spcAft>
                <a:spcPts val="0"/>
              </a:spcAft>
              <a:buNone/>
            </a:pPr>
            <a:r>
              <a:rPr lang="es-419" u="sng" dirty="0"/>
              <a:t>PROBLEMA ABORDADO</a:t>
            </a:r>
            <a:endParaRPr u="sng" dirty="0"/>
          </a:p>
          <a:p>
            <a:pPr marL="0" lvl="0" indent="457200" algn="l" rtl="0">
              <a:spcBef>
                <a:spcPts val="1200"/>
              </a:spcBef>
              <a:spcAft>
                <a:spcPts val="0"/>
              </a:spcAft>
              <a:buNone/>
            </a:pPr>
            <a:r>
              <a:rPr lang="es-419" sz="1591" dirty="0"/>
              <a:t>El banco quiere implementar una campaña de marketing telefónico para aumentar la cantidad de clientes que conformen plazos fijos. Para disminuir la inversión en la campaña, se requiere determinar los usuarios con mayor probabilidad de suscribirse.</a:t>
            </a:r>
            <a:endParaRPr sz="1591" dirty="0"/>
          </a:p>
          <a:p>
            <a:pPr marL="0" lvl="0" indent="0" algn="l" rtl="0">
              <a:spcBef>
                <a:spcPts val="1200"/>
              </a:spcBef>
              <a:spcAft>
                <a:spcPts val="0"/>
              </a:spcAft>
              <a:buNone/>
            </a:pPr>
            <a:r>
              <a:rPr lang="es-419" u="sng" dirty="0"/>
              <a:t>CONCLUSIÓN ESPERADA</a:t>
            </a:r>
            <a:endParaRPr u="sng" dirty="0"/>
          </a:p>
          <a:p>
            <a:pPr marL="0" lvl="0" indent="0" algn="l" rtl="0">
              <a:spcBef>
                <a:spcPts val="1200"/>
              </a:spcBef>
              <a:spcAft>
                <a:spcPts val="1200"/>
              </a:spcAft>
              <a:buNone/>
            </a:pPr>
            <a:r>
              <a:rPr lang="es-419" sz="1691" dirty="0"/>
              <a:t>	</a:t>
            </a:r>
            <a:r>
              <a:rPr lang="es-419" sz="1550" dirty="0"/>
              <a:t>Grupo </a:t>
            </a:r>
            <a:r>
              <a:rPr lang="es-419" sz="1550" dirty="0" err="1"/>
              <a:t>etáreo</a:t>
            </a:r>
            <a:r>
              <a:rPr lang="es-419" sz="1550" dirty="0"/>
              <a:t> y de ingresos anuales de los clientes a los que se debe enfocar la campaña de marketing.</a:t>
            </a:r>
            <a:endParaRPr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VERSIONADO</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Versión 0: Entrega final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OBJETIVOS DEL MODELO</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AR" dirty="0"/>
              <a:t>Distinguir grupos por edad y por balance a los que enfocar la campaña de marketing para así incrementar la eficiencia de recursos destinados a esta campaña.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DESCRIPCIÓN DE LOS DATOS</a:t>
            </a:r>
            <a:endParaRPr/>
          </a:p>
        </p:txBody>
      </p:sp>
      <p:sp>
        <p:nvSpPr>
          <p:cNvPr id="91" name="Google Shape;91;p18"/>
          <p:cNvSpPr txBox="1">
            <a:spLocks noGrp="1"/>
          </p:cNvSpPr>
          <p:nvPr>
            <p:ph type="body" idx="1"/>
          </p:nvPr>
        </p:nvSpPr>
        <p:spPr>
          <a:xfrm>
            <a:off x="311700" y="1152475"/>
            <a:ext cx="8520600" cy="78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La base de datos es la base de los clientes del banco, con distinta información categórica de los mismos. Se detallan a continuación las distintas columnas.</a:t>
            </a:r>
            <a:endParaRPr/>
          </a:p>
        </p:txBody>
      </p:sp>
      <p:sp>
        <p:nvSpPr>
          <p:cNvPr id="92" name="Google Shape;92;p18"/>
          <p:cNvSpPr txBox="1">
            <a:spLocks noGrp="1"/>
          </p:cNvSpPr>
          <p:nvPr>
            <p:ph type="body" idx="1"/>
          </p:nvPr>
        </p:nvSpPr>
        <p:spPr>
          <a:xfrm>
            <a:off x="311700" y="1933975"/>
            <a:ext cx="8520600" cy="30753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s-419" b="1"/>
              <a:t>job: </a:t>
            </a:r>
            <a:r>
              <a:rPr lang="es-419"/>
              <a:t>tipo de trabajo (variables categoricas: "admin.","unknown","unemployed","management","housemaid","entrepreneur","student", "blue-collar","self-employed","retired","technician","services")</a:t>
            </a:r>
            <a:endParaRPr/>
          </a:p>
          <a:p>
            <a:pPr marL="457200" lvl="0" indent="-300037" algn="l" rtl="0">
              <a:spcBef>
                <a:spcPts val="0"/>
              </a:spcBef>
              <a:spcAft>
                <a:spcPts val="0"/>
              </a:spcAft>
              <a:buSzPct val="100000"/>
              <a:buChar char="●"/>
            </a:pPr>
            <a:r>
              <a:rPr lang="es-419" b="1"/>
              <a:t>marital:</a:t>
            </a:r>
            <a:r>
              <a:rPr lang="es-419"/>
              <a:t> estado civil (variables categoricas: "married","divorced","single")</a:t>
            </a:r>
            <a:endParaRPr/>
          </a:p>
          <a:p>
            <a:pPr marL="457200" lvl="0" indent="-300037" algn="l" rtl="0">
              <a:spcBef>
                <a:spcPts val="0"/>
              </a:spcBef>
              <a:spcAft>
                <a:spcPts val="0"/>
              </a:spcAft>
              <a:buSzPct val="100000"/>
              <a:buChar char="●"/>
            </a:pPr>
            <a:r>
              <a:rPr lang="es-419" b="1"/>
              <a:t>education: </a:t>
            </a:r>
            <a:r>
              <a:rPr lang="es-419"/>
              <a:t>(variables categoricas: "unknown","secondary","primary","tertiary")</a:t>
            </a:r>
            <a:endParaRPr/>
          </a:p>
          <a:p>
            <a:pPr marL="457200" lvl="0" indent="-300037" algn="l" rtl="0">
              <a:spcBef>
                <a:spcPts val="0"/>
              </a:spcBef>
              <a:spcAft>
                <a:spcPts val="0"/>
              </a:spcAft>
              <a:buSzPct val="100000"/>
              <a:buChar char="●"/>
            </a:pPr>
            <a:r>
              <a:rPr lang="es-419" b="1"/>
              <a:t>default: </a:t>
            </a:r>
            <a:r>
              <a:rPr lang="es-419"/>
              <a:t>Tiene el crédito en default? (binary: "yes" = 1 ,"no" = 0))</a:t>
            </a:r>
            <a:endParaRPr/>
          </a:p>
          <a:p>
            <a:pPr marL="457200" lvl="0" indent="-300037" algn="l" rtl="0">
              <a:spcBef>
                <a:spcPts val="0"/>
              </a:spcBef>
              <a:spcAft>
                <a:spcPts val="0"/>
              </a:spcAft>
              <a:buSzPct val="100000"/>
              <a:buChar char="●"/>
            </a:pPr>
            <a:r>
              <a:rPr lang="es-419" b="1"/>
              <a:t>balance: </a:t>
            </a:r>
            <a:r>
              <a:rPr lang="es-419"/>
              <a:t>Saldo promedio anual, in euros (numérico)</a:t>
            </a:r>
            <a:endParaRPr/>
          </a:p>
          <a:p>
            <a:pPr marL="457200" lvl="0" indent="-300037" algn="l" rtl="0">
              <a:spcBef>
                <a:spcPts val="0"/>
              </a:spcBef>
              <a:spcAft>
                <a:spcPts val="0"/>
              </a:spcAft>
              <a:buSzPct val="100000"/>
              <a:buChar char="●"/>
            </a:pPr>
            <a:r>
              <a:rPr lang="es-419" b="1"/>
              <a:t>housing: </a:t>
            </a:r>
            <a:r>
              <a:rPr lang="es-419"/>
              <a:t>Tiene préstamo de vivienda? (binary: "yes" = 1 ,"no" = 0))</a:t>
            </a:r>
            <a:endParaRPr/>
          </a:p>
          <a:p>
            <a:pPr marL="457200" lvl="0" indent="-300037" algn="l" rtl="0">
              <a:spcBef>
                <a:spcPts val="0"/>
              </a:spcBef>
              <a:spcAft>
                <a:spcPts val="0"/>
              </a:spcAft>
              <a:buSzPct val="100000"/>
              <a:buChar char="●"/>
            </a:pPr>
            <a:r>
              <a:rPr lang="es-419" b="1"/>
              <a:t>contact: </a:t>
            </a:r>
            <a:r>
              <a:rPr lang="es-419"/>
              <a:t>Tipo de contacto (variables categoricas: "unknown","telephone", "cellular")</a:t>
            </a:r>
            <a:endParaRPr/>
          </a:p>
          <a:p>
            <a:pPr marL="457200" lvl="0" indent="-300037" algn="l" rtl="0">
              <a:spcBef>
                <a:spcPts val="0"/>
              </a:spcBef>
              <a:spcAft>
                <a:spcPts val="0"/>
              </a:spcAft>
              <a:buSzPct val="100000"/>
              <a:buChar char="●"/>
            </a:pPr>
            <a:r>
              <a:rPr lang="es-419" b="1"/>
              <a:t>day:</a:t>
            </a:r>
            <a:r>
              <a:rPr lang="es-419"/>
              <a:t> Último día de contacto del mes (numérico)</a:t>
            </a:r>
            <a:endParaRPr/>
          </a:p>
          <a:p>
            <a:pPr marL="457200" lvl="0" indent="-300037" algn="l" rtl="0">
              <a:spcBef>
                <a:spcPts val="0"/>
              </a:spcBef>
              <a:spcAft>
                <a:spcPts val="0"/>
              </a:spcAft>
              <a:buSzPct val="100000"/>
              <a:buChar char="●"/>
            </a:pPr>
            <a:r>
              <a:rPr lang="es-419" b="1"/>
              <a:t>month:</a:t>
            </a:r>
            <a:r>
              <a:rPr lang="es-419"/>
              <a:t> Último mes de contacto en el año (variables categoricas: "jan", "feb", "mar", …, "nov", "dec")</a:t>
            </a:r>
            <a:endParaRPr/>
          </a:p>
          <a:p>
            <a:pPr marL="457200" lvl="0" indent="-300037" algn="l" rtl="0">
              <a:spcBef>
                <a:spcPts val="0"/>
              </a:spcBef>
              <a:spcAft>
                <a:spcPts val="0"/>
              </a:spcAft>
              <a:buSzPct val="100000"/>
              <a:buChar char="●"/>
            </a:pPr>
            <a:r>
              <a:rPr lang="es-419" b="1"/>
              <a:t>duration: </a:t>
            </a:r>
            <a:r>
              <a:rPr lang="es-419"/>
              <a:t>Duración del último contacto, en segundos (numérico)</a:t>
            </a:r>
            <a:endParaRPr/>
          </a:p>
          <a:p>
            <a:pPr marL="457200" lvl="0" indent="-300037" algn="l" rtl="0">
              <a:spcBef>
                <a:spcPts val="0"/>
              </a:spcBef>
              <a:spcAft>
                <a:spcPts val="0"/>
              </a:spcAft>
              <a:buSzPct val="100000"/>
              <a:buChar char="●"/>
            </a:pPr>
            <a:r>
              <a:rPr lang="es-419" b="1"/>
              <a:t>campaign: </a:t>
            </a:r>
            <a:r>
              <a:rPr lang="es-419"/>
              <a:t>número de contactos realizados durante esta campaña y para este cliente (numérico, incluido el último contacto)</a:t>
            </a:r>
            <a:endParaRPr/>
          </a:p>
          <a:p>
            <a:pPr marL="457200" lvl="0" indent="-300037" algn="l" rtl="0">
              <a:spcBef>
                <a:spcPts val="0"/>
              </a:spcBef>
              <a:spcAft>
                <a:spcPts val="0"/>
              </a:spcAft>
              <a:buSzPct val="100000"/>
              <a:buChar char="●"/>
            </a:pPr>
            <a:r>
              <a:rPr lang="es-419" b="1"/>
              <a:t>pdays: </a:t>
            </a:r>
            <a:r>
              <a:rPr lang="es-419"/>
              <a:t>número de días que pasaron después de que el cliente fue contactado por última vez de una campaña anterior (numérico, -1 significa que el cliente no fue contactado previamente)</a:t>
            </a:r>
            <a:endParaRPr/>
          </a:p>
          <a:p>
            <a:pPr marL="457200" lvl="0" indent="-300037" algn="l" rtl="0">
              <a:spcBef>
                <a:spcPts val="0"/>
              </a:spcBef>
              <a:spcAft>
                <a:spcPts val="0"/>
              </a:spcAft>
              <a:buSzPct val="100000"/>
              <a:buChar char="●"/>
            </a:pPr>
            <a:r>
              <a:rPr lang="es-419" b="1"/>
              <a:t>previous: </a:t>
            </a:r>
            <a:r>
              <a:rPr lang="es-419"/>
              <a:t>número de contactos realizados antes de esta campaña y para este cliente (numérico)</a:t>
            </a:r>
            <a:endParaRPr/>
          </a:p>
          <a:p>
            <a:pPr marL="457200" lvl="0" indent="-300037" algn="l" rtl="0">
              <a:spcBef>
                <a:spcPts val="0"/>
              </a:spcBef>
              <a:spcAft>
                <a:spcPts val="0"/>
              </a:spcAft>
              <a:buSzPct val="100000"/>
              <a:buChar char="●"/>
            </a:pPr>
            <a:r>
              <a:rPr lang="es-419" b="1"/>
              <a:t>poutcome:</a:t>
            </a:r>
            <a:r>
              <a:rPr lang="es-419"/>
              <a:t> resultado de la campaña de marketing anterior (categorical: "unknown","other","failure","success")</a:t>
            </a:r>
            <a:endParaRPr/>
          </a:p>
          <a:p>
            <a:pPr marL="457200" lvl="0" indent="-300037" algn="l" rtl="0">
              <a:spcBef>
                <a:spcPts val="0"/>
              </a:spcBef>
              <a:spcAft>
                <a:spcPts val="0"/>
              </a:spcAft>
              <a:buSzPct val="100000"/>
              <a:buChar char="●"/>
            </a:pPr>
            <a:r>
              <a:rPr lang="es-419" b="1"/>
              <a:t>y:</a:t>
            </a:r>
            <a:r>
              <a:rPr lang="es-419"/>
              <a:t> ¿El cliente ha suscrito un depósito a plazo? (binary: "yes" = 1 ,"no" = 0) - VARIABLE TARGET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HALLAZGOS ENCONTRADOS POR EL EDA</a:t>
            </a:r>
            <a:endParaRPr/>
          </a:p>
        </p:txBody>
      </p:sp>
      <p:sp>
        <p:nvSpPr>
          <p:cNvPr id="98" name="Google Shape;98;p19"/>
          <p:cNvSpPr txBox="1">
            <a:spLocks noGrp="1"/>
          </p:cNvSpPr>
          <p:nvPr>
            <p:ph type="body" idx="1"/>
          </p:nvPr>
        </p:nvSpPr>
        <p:spPr>
          <a:xfrm>
            <a:off x="311700" y="1152475"/>
            <a:ext cx="8520600" cy="45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Se incluyen a continuación los resultados de los análisis descriptivos.</a:t>
            </a:r>
            <a:endParaRPr/>
          </a:p>
        </p:txBody>
      </p:sp>
      <p:pic>
        <p:nvPicPr>
          <p:cNvPr id="99" name="Google Shape;99;p19"/>
          <p:cNvPicPr preferRelativeResize="0"/>
          <p:nvPr/>
        </p:nvPicPr>
        <p:blipFill>
          <a:blip r:embed="rId3">
            <a:alphaModFix/>
          </a:blip>
          <a:stretch>
            <a:fillRect/>
          </a:stretch>
        </p:blipFill>
        <p:spPr>
          <a:xfrm>
            <a:off x="240275" y="1746225"/>
            <a:ext cx="8663461" cy="322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UNIVARIADO - balance</a:t>
            </a:r>
            <a:endParaRPr/>
          </a:p>
        </p:txBody>
      </p:sp>
      <p:sp>
        <p:nvSpPr>
          <p:cNvPr id="105" name="Google Shape;105;p2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Los datos de "balance" (saldo promedio anual, en euros) están desbalanceados. La mayoría ronda entre los €0 y €10.000, con una minoría que están en default, es decir menor a €0, y otra minoría que tiene un saldo promedio anual mayor a €20.000</a:t>
            </a:r>
            <a:endParaRPr/>
          </a:p>
        </p:txBody>
      </p:sp>
      <p:pic>
        <p:nvPicPr>
          <p:cNvPr id="106" name="Google Shape;106;p20"/>
          <p:cNvPicPr preferRelativeResize="0"/>
          <p:nvPr/>
        </p:nvPicPr>
        <p:blipFill>
          <a:blip r:embed="rId3">
            <a:alphaModFix/>
          </a:blip>
          <a:stretch>
            <a:fillRect/>
          </a:stretch>
        </p:blipFill>
        <p:spPr>
          <a:xfrm>
            <a:off x="4572000" y="1555350"/>
            <a:ext cx="4381251" cy="280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ANÁLISIS UNIVARIADO - préstamos personales</a:t>
            </a:r>
            <a:endParaRPr/>
          </a:p>
        </p:txBody>
      </p:sp>
      <p:sp>
        <p:nvSpPr>
          <p:cNvPr id="112" name="Google Shape;112;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Pocas personas poseen un crédito personal ("loan").</a:t>
            </a:r>
            <a:endParaRPr/>
          </a:p>
        </p:txBody>
      </p:sp>
      <p:pic>
        <p:nvPicPr>
          <p:cNvPr id="113" name="Google Shape;113;p21"/>
          <p:cNvPicPr preferRelativeResize="0"/>
          <p:nvPr/>
        </p:nvPicPr>
        <p:blipFill>
          <a:blip r:embed="rId3">
            <a:alphaModFix/>
          </a:blip>
          <a:stretch>
            <a:fillRect/>
          </a:stretch>
        </p:blipFill>
        <p:spPr>
          <a:xfrm>
            <a:off x="4572000" y="1622500"/>
            <a:ext cx="4414925" cy="28226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Presentación en pantalla (16:9)</PresentationFormat>
  <Paragraphs>96</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Oswald</vt:lpstr>
      <vt:lpstr>Average</vt:lpstr>
      <vt:lpstr>Arial</vt:lpstr>
      <vt:lpstr>Slate</vt:lpstr>
      <vt:lpstr>CAMPAÑA DE MARKETING PARA IMPORTANTE BANCO PORTUGUÉS</vt:lpstr>
      <vt:lpstr>TABLA DE CONTENIDOS</vt:lpstr>
      <vt:lpstr>DESCRIPCIÓN DEL CASO DE NEGOCIO</vt:lpstr>
      <vt:lpstr>TABLA DE VERSIONADO</vt:lpstr>
      <vt:lpstr>OBJETIVOS DEL MODELO</vt:lpstr>
      <vt:lpstr>DESCRIPCIÓN DE LOS DATOS</vt:lpstr>
      <vt:lpstr>HALLAZGOS ENCONTRADOS POR EL EDA</vt:lpstr>
      <vt:lpstr>ANÁLISIS UNIVARIADO - balance</vt:lpstr>
      <vt:lpstr>ANÁLISIS UNIVARIADO - préstamos personales</vt:lpstr>
      <vt:lpstr>ANÁLISIS UNIVARIADO - morosos</vt:lpstr>
      <vt:lpstr>ANÁLISIS BIVARIADO - balance vs trabajo</vt:lpstr>
      <vt:lpstr>ANÁLISIS BIVARIADO - estado civil vs préstamos de vivienda</vt:lpstr>
      <vt:lpstr>ANÁLISIS BIVARIADO - préstamo personal vs trabajo</vt:lpstr>
      <vt:lpstr>ANÁLISIS MULTIVARIADO - age, default, balance, housing, loan</vt:lpstr>
      <vt:lpstr>ANÁLISIS MULTIVARIADO - age, balance</vt:lpstr>
      <vt:lpstr>ALGORITMOS ELEGIDOS</vt:lpstr>
      <vt:lpstr>MÉTRICAS DE DESEMPEÑO</vt:lpstr>
      <vt:lpstr>ITERACIONES DE OPTIMIZACIÓN</vt:lpstr>
      <vt:lpstr>MÉTRICAS FINALES DE DESEMPEÑO DEL MODELO OPTIMIZADO</vt:lpstr>
      <vt:lpstr>FUTURAS LÍNEAS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CAMPAÑA DE MARKETING PARA IMPORTANTE BANCO PORTUGUÉS</dc:title>
  <cp:lastModifiedBy>Cristian Crucci</cp:lastModifiedBy>
  <cp:revision>1</cp:revision>
  <dcterms:modified xsi:type="dcterms:W3CDTF">2022-04-05T14:50:16Z</dcterms:modified>
</cp:coreProperties>
</file>