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ulasvirtuales.uhu.es/mod/resource/view.php?id=532353"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d56b04d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d56b04d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d56b04d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d56b04d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d56b04d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d56b04d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d56b04d9f_4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d56b04d9f_4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140ef437c1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140ef437c1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página</a:t>
            </a:r>
            <a:r>
              <a:rPr lang="es"/>
              <a:t> 71 </a:t>
            </a:r>
            <a:r>
              <a:rPr lang="es"/>
              <a:t>están</a:t>
            </a:r>
            <a:r>
              <a:rPr lang="es"/>
              <a:t> las responsabilidades del product owner en las distintas fases y su </a:t>
            </a:r>
            <a:r>
              <a:rPr lang="es"/>
              <a:t>explicación</a:t>
            </a:r>
            <a:r>
              <a:rPr lang="es"/>
              <a:t> por si la </a:t>
            </a:r>
            <a:r>
              <a:rPr lang="es"/>
              <a:t>necesitáis</a:t>
            </a:r>
            <a:r>
              <a:rPr lang="es"/>
              <a:t>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40ef437c1_5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40ef437c1_5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4"/>
                </a:solidFill>
                <a:highlight>
                  <a:srgbClr val="FFFFFF"/>
                </a:highlight>
              </a:rPr>
              <a:t>Conjunto de actividades que aumentan el </a:t>
            </a:r>
            <a:r>
              <a:rPr b="1" lang="es" sz="1200">
                <a:solidFill>
                  <a:srgbClr val="202124"/>
                </a:solidFill>
                <a:highlight>
                  <a:srgbClr val="FFFFFF"/>
                </a:highlight>
              </a:rPr>
              <a:t>valor</a:t>
            </a:r>
            <a:r>
              <a:rPr lang="es" sz="1200">
                <a:solidFill>
                  <a:srgbClr val="202124"/>
                </a:solidFill>
                <a:highlight>
                  <a:srgbClr val="FFFFFF"/>
                </a:highlight>
              </a:rPr>
              <a:t> para los accionistas, incrementando la rentabilidad sobre el capital invertido, así como el </a:t>
            </a:r>
            <a:r>
              <a:rPr b="1" lang="es" sz="1200">
                <a:solidFill>
                  <a:srgbClr val="202124"/>
                </a:solidFill>
                <a:highlight>
                  <a:srgbClr val="FFFFFF"/>
                </a:highlight>
              </a:rPr>
              <a:t>valor</a:t>
            </a:r>
            <a:r>
              <a:rPr lang="es" sz="1200">
                <a:solidFill>
                  <a:srgbClr val="202124"/>
                </a:solidFill>
                <a:highlight>
                  <a:srgbClr val="FFFFFF"/>
                </a:highlight>
              </a:rPr>
              <a:t> de los bienes o el de los servicios para los consumidores.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a4d612d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a4d612d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ver si añadir algo de backlog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a4d612d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a4d612d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product owners </a:t>
            </a:r>
            <a:r>
              <a:rPr lang="es"/>
              <a:t>serán</a:t>
            </a:r>
            <a:r>
              <a:rPr lang="es"/>
              <a:t> </a:t>
            </a:r>
            <a:r>
              <a:rPr lang="es"/>
              <a:t>responsables</a:t>
            </a:r>
            <a:r>
              <a:rPr lang="es"/>
              <a:t> de las </a:t>
            </a:r>
            <a:r>
              <a:rPr lang="es"/>
              <a:t>características</a:t>
            </a:r>
            <a:r>
              <a:rPr lang="es"/>
              <a:t> y componentes que su equipo Scrum haya realizado.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40ef437c1_1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40ef437c1_1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40ef437c1_1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40ef437c1_1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40ef437c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40ef437c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9cfae17e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9cfae17e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9cfae17e7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9cfae17e7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19cfae17e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19cfae17e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1d56b04d9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1d56b04d9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d56b04d9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d56b04d9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40ef437c1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40ef437c1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40ef437c1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40ef437c1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1d56b04d9f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1d56b04d9f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d56b04d9f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d56b04d9f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d56b04d9f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d56b04d9f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40ef437c1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40ef437c1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d56b04d9f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d56b04d9f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d56b04d9f_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d56b04d9f_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1d56b04d9f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1d56b04d9f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40ef437c1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40ef437c1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40ef437c1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40ef437c1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entradas ya están todas explicadas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d56b04d9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d56b04d9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d56b04d9f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d56b04d9f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d56b04d9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d56b04d9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d56b04d9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d56b04d9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1d56b04d9f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1d56b04d9f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d56b04d9f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d56b04d9f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explicación más orientada al funcionamiento y no tanto a la especificación, como una introducción pero más al grano.</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d56b04d9f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d56b04d9f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d56b04d9f_4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1d56b04d9f_4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d56b04d9f_4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d56b04d9f_4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d56b04d9f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1d56b04d9f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40ef437c1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40ef437c1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d56b04d9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d56b04d9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1d56b04d9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1d56b04d9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140ef437c1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140ef437c1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entregable :</a:t>
            </a:r>
            <a:r>
              <a:rPr lang="es" sz="1200">
                <a:solidFill>
                  <a:srgbClr val="202124"/>
                </a:solidFill>
                <a:highlight>
                  <a:srgbClr val="FFFFFF"/>
                </a:highlight>
              </a:rPr>
              <a:t>En gestión de proyectos , producto , informe o documento que muestra que una tarea , o una fase de esta , se ha completado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1d56b04d9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1d56b04d9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nos vamos a centrar en las tareas obligatorias (aquellas </a:t>
            </a:r>
            <a:r>
              <a:rPr lang="es"/>
              <a:t>necesarias</a:t>
            </a:r>
            <a:r>
              <a:rPr lang="es"/>
              <a:t> para el éxito del proyecto).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1d56b04d9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1d56b04d9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d56b04d9f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d56b04d9f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1a8354d19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1a8354d19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1a8354d192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1a8354d19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40ef437c1_5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40ef437c1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2"/>
              </a:rPr>
              <a:t>https://aulasvirtuales.uhu.es/mod/resource/view.php?id=532353</a:t>
            </a:r>
            <a:r>
              <a:rPr lang="es"/>
              <a:t> (moodle scrumbook)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d75a74f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d75a74f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40ef437c1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40ef437c1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roles no centrales: Pueden participar por puro </a:t>
            </a:r>
            <a:r>
              <a:rPr lang="es"/>
              <a:t>interés</a:t>
            </a:r>
            <a:r>
              <a:rPr lang="es"/>
              <a:t> sin tener funciones en el proyecto.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925a8ff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925a8ff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9cfae17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9cfae17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13"/>
          <p:cNvGrpSpPr/>
          <p:nvPr/>
        </p:nvGrpSpPr>
        <p:grpSpPr>
          <a:xfrm>
            <a:off x="2105247" y="1"/>
            <a:ext cx="7038765" cy="5138761"/>
            <a:chOff x="3388636" y="43347"/>
            <a:chExt cx="5755327" cy="4201767"/>
          </a:xfrm>
        </p:grpSpPr>
        <p:sp>
          <p:nvSpPr>
            <p:cNvPr id="53" name="Google Shape;53;p13"/>
            <p:cNvSpPr/>
            <p:nvPr/>
          </p:nvSpPr>
          <p:spPr>
            <a:xfrm>
              <a:off x="3837147"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4285658"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473416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18268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31192"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07970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6528215"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6976726"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7425229"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7873740"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8322251"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8770763" y="1754163"/>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3837147"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4285658"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473416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518268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631192"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07970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528215"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976726"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7425229"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873740"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8322251"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8770763" y="1326459"/>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3837147"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4285658"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473416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18268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631192"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07970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528215"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976726"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425229"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873740"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8322251"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8770763" y="898755"/>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338863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837147"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4285658"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473416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518268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631192"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07970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528215"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976726"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425229"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873740"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8322251"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8770763" y="471051"/>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338863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3837147"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4285658"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4734169" y="4336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518268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631192"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607970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528215"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6976726"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425229"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873740"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8322251"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8770763" y="43347"/>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837147"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4285658"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73416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518268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5631192"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607970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6528215"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6976726"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425229"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873740"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8322251"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8770763" y="3871914"/>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837147"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4285658"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73416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518268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5631192"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607970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6528215"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976726"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425229"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873740"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8322251"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8770763" y="3444210"/>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3837147"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4285658"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73416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518268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5631192"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607970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6528215"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6976726"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425229"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873740"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8322251"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8770763" y="3016506"/>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3837147"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4285658"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73416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518268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5631192"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607970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528215"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976726"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7425229"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7873740"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8322251"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8770763" y="2588802"/>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3837147"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4285658"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473416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518268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5631192"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607970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6528215"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6976726"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7425229"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7873740"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8322251"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8770763" y="2161098"/>
              <a:ext cx="373200" cy="373200"/>
            </a:xfrm>
            <a:prstGeom prst="ellipse">
              <a:avLst/>
            </a:prstGeom>
            <a:solidFill>
              <a:srgbClr val="DEDEDE">
                <a:alpha val="11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3"/>
          <p:cNvSpPr/>
          <p:nvPr/>
        </p:nvSpPr>
        <p:spPr>
          <a:xfrm>
            <a:off x="3396590" y="0"/>
            <a:ext cx="3250800" cy="5143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0" y="0"/>
            <a:ext cx="3415800" cy="5143500"/>
          </a:xfrm>
          <a:prstGeom prst="rect">
            <a:avLst/>
          </a:prstGeom>
          <a:solidFill>
            <a:schemeClr val="lt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
          <p:cNvSpPr/>
          <p:nvPr/>
        </p:nvSpPr>
        <p:spPr>
          <a:xfrm>
            <a:off x="685175" y="1799775"/>
            <a:ext cx="61200" cy="238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txBox="1"/>
          <p:nvPr>
            <p:ph type="ctrTitle"/>
          </p:nvPr>
        </p:nvSpPr>
        <p:spPr>
          <a:xfrm>
            <a:off x="992425" y="1799775"/>
            <a:ext cx="3136800" cy="17391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chemeClr val="dk1"/>
              </a:buClr>
              <a:buSzPts val="3600"/>
              <a:buNone/>
              <a:defRPr b="1" sz="3600">
                <a:solidFill>
                  <a:schemeClr val="dk1"/>
                </a:solidFill>
              </a:defRPr>
            </a:lvl1pPr>
            <a:lvl2pPr lvl="1" rtl="0" algn="l">
              <a:lnSpc>
                <a:spcPct val="100000"/>
              </a:lnSpc>
              <a:spcBef>
                <a:spcPts val="0"/>
              </a:spcBef>
              <a:spcAft>
                <a:spcPts val="0"/>
              </a:spcAft>
              <a:buClr>
                <a:schemeClr val="dk1"/>
              </a:buClr>
              <a:buSzPts val="3600"/>
              <a:buNone/>
              <a:defRPr b="1" sz="3600">
                <a:solidFill>
                  <a:schemeClr val="dk1"/>
                </a:solidFill>
              </a:defRPr>
            </a:lvl2pPr>
            <a:lvl3pPr lvl="2" rtl="0" algn="l">
              <a:lnSpc>
                <a:spcPct val="100000"/>
              </a:lnSpc>
              <a:spcBef>
                <a:spcPts val="0"/>
              </a:spcBef>
              <a:spcAft>
                <a:spcPts val="0"/>
              </a:spcAft>
              <a:buClr>
                <a:schemeClr val="dk1"/>
              </a:buClr>
              <a:buSzPts val="3600"/>
              <a:buNone/>
              <a:defRPr b="1" sz="3600">
                <a:solidFill>
                  <a:schemeClr val="dk1"/>
                </a:solidFill>
              </a:defRPr>
            </a:lvl3pPr>
            <a:lvl4pPr lvl="3" rtl="0" algn="l">
              <a:lnSpc>
                <a:spcPct val="100000"/>
              </a:lnSpc>
              <a:spcBef>
                <a:spcPts val="0"/>
              </a:spcBef>
              <a:spcAft>
                <a:spcPts val="0"/>
              </a:spcAft>
              <a:buClr>
                <a:schemeClr val="dk1"/>
              </a:buClr>
              <a:buSzPts val="3600"/>
              <a:buNone/>
              <a:defRPr b="1" sz="3600">
                <a:solidFill>
                  <a:schemeClr val="dk1"/>
                </a:solidFill>
              </a:defRPr>
            </a:lvl4pPr>
            <a:lvl5pPr lvl="4" rtl="0" algn="l">
              <a:lnSpc>
                <a:spcPct val="100000"/>
              </a:lnSpc>
              <a:spcBef>
                <a:spcPts val="0"/>
              </a:spcBef>
              <a:spcAft>
                <a:spcPts val="0"/>
              </a:spcAft>
              <a:buClr>
                <a:schemeClr val="dk1"/>
              </a:buClr>
              <a:buSzPts val="3600"/>
              <a:buNone/>
              <a:defRPr b="1" sz="3600">
                <a:solidFill>
                  <a:schemeClr val="dk1"/>
                </a:solidFill>
              </a:defRPr>
            </a:lvl5pPr>
            <a:lvl6pPr lvl="5" rtl="0" algn="l">
              <a:lnSpc>
                <a:spcPct val="100000"/>
              </a:lnSpc>
              <a:spcBef>
                <a:spcPts val="0"/>
              </a:spcBef>
              <a:spcAft>
                <a:spcPts val="0"/>
              </a:spcAft>
              <a:buClr>
                <a:schemeClr val="dk1"/>
              </a:buClr>
              <a:buSzPts val="3600"/>
              <a:buNone/>
              <a:defRPr b="1" sz="3600">
                <a:solidFill>
                  <a:schemeClr val="dk1"/>
                </a:solidFill>
              </a:defRPr>
            </a:lvl6pPr>
            <a:lvl7pPr lvl="6" rtl="0" algn="l">
              <a:lnSpc>
                <a:spcPct val="100000"/>
              </a:lnSpc>
              <a:spcBef>
                <a:spcPts val="0"/>
              </a:spcBef>
              <a:spcAft>
                <a:spcPts val="0"/>
              </a:spcAft>
              <a:buClr>
                <a:schemeClr val="dk1"/>
              </a:buClr>
              <a:buSzPts val="3600"/>
              <a:buNone/>
              <a:defRPr b="1" sz="3600">
                <a:solidFill>
                  <a:schemeClr val="dk1"/>
                </a:solidFill>
              </a:defRPr>
            </a:lvl7pPr>
            <a:lvl8pPr lvl="7" rtl="0" algn="l">
              <a:lnSpc>
                <a:spcPct val="100000"/>
              </a:lnSpc>
              <a:spcBef>
                <a:spcPts val="0"/>
              </a:spcBef>
              <a:spcAft>
                <a:spcPts val="0"/>
              </a:spcAft>
              <a:buClr>
                <a:schemeClr val="dk1"/>
              </a:buClr>
              <a:buSzPts val="3600"/>
              <a:buNone/>
              <a:defRPr b="1" sz="3600">
                <a:solidFill>
                  <a:schemeClr val="dk1"/>
                </a:solidFill>
              </a:defRPr>
            </a:lvl8pPr>
            <a:lvl9pPr lvl="8" rtl="0" algn="l">
              <a:lnSpc>
                <a:spcPct val="100000"/>
              </a:lnSpc>
              <a:spcBef>
                <a:spcPts val="0"/>
              </a:spcBef>
              <a:spcAft>
                <a:spcPts val="0"/>
              </a:spcAft>
              <a:buClr>
                <a:schemeClr val="dk1"/>
              </a:buClr>
              <a:buSzPts val="3600"/>
              <a:buNone/>
              <a:defRPr b="1" sz="3600">
                <a:solidFill>
                  <a:schemeClr val="dk1"/>
                </a:solidFill>
              </a:defRPr>
            </a:lvl9pPr>
          </a:lstStyle>
          <a:p/>
        </p:txBody>
      </p:sp>
      <p:sp>
        <p:nvSpPr>
          <p:cNvPr id="179" name="Google Shape;179;p13"/>
          <p:cNvSpPr txBox="1"/>
          <p:nvPr>
            <p:ph idx="1" type="subTitle"/>
          </p:nvPr>
        </p:nvSpPr>
        <p:spPr>
          <a:xfrm>
            <a:off x="992425" y="3579375"/>
            <a:ext cx="3136800" cy="6075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chemeClr val="dk2"/>
              </a:buClr>
              <a:buSzPts val="1800"/>
              <a:buNone/>
              <a:defRPr sz="1800">
                <a:solidFill>
                  <a:schemeClr val="dk2"/>
                </a:solidFill>
              </a:defRPr>
            </a:lvl1pPr>
            <a:lvl2pPr lvl="1" rtl="0" algn="l">
              <a:lnSpc>
                <a:spcPct val="100000"/>
              </a:lnSpc>
              <a:spcBef>
                <a:spcPts val="0"/>
              </a:spcBef>
              <a:spcAft>
                <a:spcPts val="0"/>
              </a:spcAft>
              <a:buClr>
                <a:schemeClr val="dk2"/>
              </a:buClr>
              <a:buSzPts val="1800"/>
              <a:buNone/>
              <a:defRPr sz="1800">
                <a:solidFill>
                  <a:schemeClr val="dk2"/>
                </a:solidFill>
              </a:defRPr>
            </a:lvl2pPr>
            <a:lvl3pPr lvl="2" rtl="0" algn="l">
              <a:lnSpc>
                <a:spcPct val="100000"/>
              </a:lnSpc>
              <a:spcBef>
                <a:spcPts val="0"/>
              </a:spcBef>
              <a:spcAft>
                <a:spcPts val="0"/>
              </a:spcAft>
              <a:buClr>
                <a:schemeClr val="dk2"/>
              </a:buClr>
              <a:buSzPts val="1800"/>
              <a:buNone/>
              <a:defRPr sz="1800">
                <a:solidFill>
                  <a:schemeClr val="dk2"/>
                </a:solidFill>
              </a:defRPr>
            </a:lvl3pPr>
            <a:lvl4pPr lvl="3" rtl="0" algn="l">
              <a:lnSpc>
                <a:spcPct val="100000"/>
              </a:lnSpc>
              <a:spcBef>
                <a:spcPts val="0"/>
              </a:spcBef>
              <a:spcAft>
                <a:spcPts val="0"/>
              </a:spcAft>
              <a:buClr>
                <a:schemeClr val="dk2"/>
              </a:buClr>
              <a:buSzPts val="1800"/>
              <a:buNone/>
              <a:defRPr sz="1800">
                <a:solidFill>
                  <a:schemeClr val="dk2"/>
                </a:solidFill>
              </a:defRPr>
            </a:lvl4pPr>
            <a:lvl5pPr lvl="4" rtl="0" algn="l">
              <a:lnSpc>
                <a:spcPct val="100000"/>
              </a:lnSpc>
              <a:spcBef>
                <a:spcPts val="0"/>
              </a:spcBef>
              <a:spcAft>
                <a:spcPts val="0"/>
              </a:spcAft>
              <a:buClr>
                <a:schemeClr val="dk2"/>
              </a:buClr>
              <a:buSzPts val="1800"/>
              <a:buNone/>
              <a:defRPr sz="1800">
                <a:solidFill>
                  <a:schemeClr val="dk2"/>
                </a:solidFill>
              </a:defRPr>
            </a:lvl5pPr>
            <a:lvl6pPr lvl="5" rtl="0" algn="l">
              <a:lnSpc>
                <a:spcPct val="100000"/>
              </a:lnSpc>
              <a:spcBef>
                <a:spcPts val="0"/>
              </a:spcBef>
              <a:spcAft>
                <a:spcPts val="0"/>
              </a:spcAft>
              <a:buClr>
                <a:schemeClr val="dk2"/>
              </a:buClr>
              <a:buSzPts val="1800"/>
              <a:buNone/>
              <a:defRPr sz="1800">
                <a:solidFill>
                  <a:schemeClr val="dk2"/>
                </a:solidFill>
              </a:defRPr>
            </a:lvl6pPr>
            <a:lvl7pPr lvl="6" rtl="0" algn="l">
              <a:lnSpc>
                <a:spcPct val="100000"/>
              </a:lnSpc>
              <a:spcBef>
                <a:spcPts val="0"/>
              </a:spcBef>
              <a:spcAft>
                <a:spcPts val="0"/>
              </a:spcAft>
              <a:buClr>
                <a:schemeClr val="dk2"/>
              </a:buClr>
              <a:buSzPts val="1800"/>
              <a:buNone/>
              <a:defRPr sz="1800">
                <a:solidFill>
                  <a:schemeClr val="dk2"/>
                </a:solidFill>
              </a:defRPr>
            </a:lvl7pPr>
            <a:lvl8pPr lvl="7" rtl="0" algn="l">
              <a:lnSpc>
                <a:spcPct val="100000"/>
              </a:lnSpc>
              <a:spcBef>
                <a:spcPts val="0"/>
              </a:spcBef>
              <a:spcAft>
                <a:spcPts val="0"/>
              </a:spcAft>
              <a:buClr>
                <a:schemeClr val="dk2"/>
              </a:buClr>
              <a:buSzPts val="1800"/>
              <a:buNone/>
              <a:defRPr sz="1800">
                <a:solidFill>
                  <a:schemeClr val="dk2"/>
                </a:solidFill>
              </a:defRPr>
            </a:lvl8pPr>
            <a:lvl9pPr lvl="8" rtl="0" algn="l">
              <a:lnSpc>
                <a:spcPct val="100000"/>
              </a:lnSpc>
              <a:spcBef>
                <a:spcPts val="0"/>
              </a:spcBef>
              <a:spcAft>
                <a:spcPts val="0"/>
              </a:spcAft>
              <a:buClr>
                <a:schemeClr val="dk2"/>
              </a:buClr>
              <a:buSzPts val="1800"/>
              <a:buNone/>
              <a:defRPr sz="1800">
                <a:solidFill>
                  <a:schemeClr val="dk2"/>
                </a:solidFill>
              </a:defRPr>
            </a:lvl9pPr>
          </a:lstStyle>
          <a:p/>
        </p:txBody>
      </p:sp>
      <p:sp>
        <p:nvSpPr>
          <p:cNvPr id="180" name="Google Shape;180;p13"/>
          <p:cNvSpPr txBox="1"/>
          <p:nvPr>
            <p:ph idx="12" type="sldNum"/>
          </p:nvPr>
        </p:nvSpPr>
        <p:spPr>
          <a:xfrm>
            <a:off x="8472458" y="4706554"/>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lt1"/>
                </a:solidFill>
              </a:defRPr>
            </a:lvl1pPr>
            <a:lvl2pPr lvl="1" rtl="0" algn="r">
              <a:lnSpc>
                <a:spcPct val="100000"/>
              </a:lnSpc>
              <a:spcAft>
                <a:spcPts val="0"/>
              </a:spcAft>
              <a:buNone/>
              <a:defRPr sz="1000">
                <a:solidFill>
                  <a:schemeClr val="lt1"/>
                </a:solidFill>
              </a:defRPr>
            </a:lvl2pPr>
            <a:lvl3pPr lvl="2" rtl="0" algn="r">
              <a:lnSpc>
                <a:spcPct val="100000"/>
              </a:lnSpc>
              <a:spcAft>
                <a:spcPts val="0"/>
              </a:spcAft>
              <a:buNone/>
              <a:defRPr sz="1000">
                <a:solidFill>
                  <a:schemeClr val="lt1"/>
                </a:solidFill>
              </a:defRPr>
            </a:lvl3pPr>
            <a:lvl4pPr lvl="3" rtl="0" algn="r">
              <a:lnSpc>
                <a:spcPct val="100000"/>
              </a:lnSpc>
              <a:spcAft>
                <a:spcPts val="0"/>
              </a:spcAft>
              <a:buNone/>
              <a:defRPr sz="1000">
                <a:solidFill>
                  <a:schemeClr val="lt1"/>
                </a:solidFill>
              </a:defRPr>
            </a:lvl4pPr>
            <a:lvl5pPr lvl="4" rtl="0" algn="r">
              <a:lnSpc>
                <a:spcPct val="100000"/>
              </a:lnSpc>
              <a:spcAft>
                <a:spcPts val="0"/>
              </a:spcAft>
              <a:buNone/>
              <a:defRPr sz="1000">
                <a:solidFill>
                  <a:schemeClr val="lt1"/>
                </a:solidFill>
              </a:defRPr>
            </a:lvl5pPr>
            <a:lvl6pPr lvl="5" rtl="0" algn="r">
              <a:lnSpc>
                <a:spcPct val="100000"/>
              </a:lnSpc>
              <a:spcAft>
                <a:spcPts val="0"/>
              </a:spcAft>
              <a:buNone/>
              <a:defRPr sz="1000">
                <a:solidFill>
                  <a:schemeClr val="lt1"/>
                </a:solidFill>
              </a:defRPr>
            </a:lvl6pPr>
            <a:lvl7pPr lvl="6" rtl="0" algn="r">
              <a:lnSpc>
                <a:spcPct val="100000"/>
              </a:lnSpc>
              <a:spcAft>
                <a:spcPts val="0"/>
              </a:spcAft>
              <a:buNone/>
              <a:defRPr sz="1000">
                <a:solidFill>
                  <a:schemeClr val="lt1"/>
                </a:solidFill>
              </a:defRPr>
            </a:lvl7pPr>
            <a:lvl8pPr lvl="7" rtl="0" algn="r">
              <a:lnSpc>
                <a:spcPct val="100000"/>
              </a:lnSpc>
              <a:spcAft>
                <a:spcPts val="0"/>
              </a:spcAft>
              <a:buNone/>
              <a:defRPr sz="1000">
                <a:solidFill>
                  <a:schemeClr val="lt1"/>
                </a:solidFill>
              </a:defRPr>
            </a:lvl8pPr>
            <a:lvl9pPr lvl="8" rtl="0"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1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9.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31.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3.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4.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aulasvirtuales.uhu.es/mod/resource/view.php?id=532353" TargetMode="External"/><Relationship Id="rId4" Type="http://schemas.openxmlformats.org/officeDocument/2006/relationships/hyperlink" Target="https://curso-madrid.es/ventajas-y-debilidades-de-scrum/" TargetMode="External"/><Relationship Id="rId5" Type="http://schemas.openxmlformats.org/officeDocument/2006/relationships/hyperlink" Target="https://blog.wearedrew.co/ventajas-y-desventajas-de-la-metodologia-scru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ctrTitle"/>
          </p:nvPr>
        </p:nvSpPr>
        <p:spPr>
          <a:xfrm>
            <a:off x="992425" y="1806850"/>
            <a:ext cx="3136800" cy="11223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rtl="0" algn="ctr">
              <a:spcBef>
                <a:spcPts val="0"/>
              </a:spcBef>
              <a:spcAft>
                <a:spcPts val="0"/>
              </a:spcAft>
              <a:buNone/>
            </a:pPr>
            <a:r>
              <a:rPr lang="es" u="sng">
                <a:highlight>
                  <a:schemeClr val="lt1"/>
                </a:highlight>
              </a:rPr>
              <a:t>SCRUM</a:t>
            </a:r>
            <a:endParaRPr u="sng">
              <a:highlight>
                <a:schemeClr val="lt1"/>
              </a:highlight>
            </a:endParaRPr>
          </a:p>
        </p:txBody>
      </p:sp>
      <p:sp>
        <p:nvSpPr>
          <p:cNvPr id="186" name="Google Shape;186;p14"/>
          <p:cNvSpPr txBox="1"/>
          <p:nvPr>
            <p:ph idx="1" type="subTitle"/>
          </p:nvPr>
        </p:nvSpPr>
        <p:spPr>
          <a:xfrm>
            <a:off x="992425" y="2929150"/>
            <a:ext cx="3136800" cy="125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 sz="1400">
                <a:solidFill>
                  <a:schemeClr val="dk1"/>
                </a:solidFill>
                <a:highlight>
                  <a:schemeClr val="lt1"/>
                </a:highlight>
              </a:rPr>
              <a:t>Grupo 3:</a:t>
            </a:r>
            <a:endParaRPr b="1" sz="1400">
              <a:solidFill>
                <a:schemeClr val="dk1"/>
              </a:solidFill>
              <a:highlight>
                <a:schemeClr val="lt1"/>
              </a:highlight>
            </a:endParaRPr>
          </a:p>
          <a:p>
            <a:pPr indent="0" lvl="0" marL="0" rtl="0" algn="l">
              <a:spcBef>
                <a:spcPts val="0"/>
              </a:spcBef>
              <a:spcAft>
                <a:spcPts val="0"/>
              </a:spcAft>
              <a:buNone/>
            </a:pPr>
            <a:r>
              <a:rPr lang="es" sz="1400">
                <a:solidFill>
                  <a:schemeClr val="dk1"/>
                </a:solidFill>
              </a:rPr>
              <a:t>Jose manuel Camacho Mairena</a:t>
            </a:r>
            <a:endParaRPr sz="1400">
              <a:solidFill>
                <a:schemeClr val="dk1"/>
              </a:solidFill>
            </a:endParaRPr>
          </a:p>
          <a:p>
            <a:pPr indent="0" lvl="0" marL="0" rtl="0" algn="l">
              <a:spcBef>
                <a:spcPts val="0"/>
              </a:spcBef>
              <a:spcAft>
                <a:spcPts val="0"/>
              </a:spcAft>
              <a:buNone/>
            </a:pPr>
            <a:r>
              <a:rPr lang="es" sz="1400">
                <a:solidFill>
                  <a:schemeClr val="dk1"/>
                </a:solidFill>
              </a:rPr>
              <a:t>Sebastián Vázquez Romero</a:t>
            </a:r>
            <a:endParaRPr sz="1400">
              <a:solidFill>
                <a:schemeClr val="dk1"/>
              </a:solidFill>
            </a:endParaRPr>
          </a:p>
          <a:p>
            <a:pPr indent="0" lvl="0" marL="0" rtl="0" algn="l">
              <a:spcBef>
                <a:spcPts val="0"/>
              </a:spcBef>
              <a:spcAft>
                <a:spcPts val="0"/>
              </a:spcAft>
              <a:buNone/>
            </a:pPr>
            <a:r>
              <a:rPr lang="es" sz="1400">
                <a:solidFill>
                  <a:schemeClr val="dk1"/>
                </a:solidFill>
              </a:rPr>
              <a:t>Marina Vizcaíno Bayo</a:t>
            </a:r>
            <a:endParaRPr sz="1400">
              <a:solidFill>
                <a:schemeClr val="dk1"/>
              </a:solidFill>
            </a:endParaRPr>
          </a:p>
          <a:p>
            <a:pPr indent="0" lvl="0" marL="0" rtl="0" algn="l">
              <a:spcBef>
                <a:spcPts val="0"/>
              </a:spcBef>
              <a:spcAft>
                <a:spcPts val="0"/>
              </a:spcAft>
              <a:buNone/>
            </a:pPr>
            <a:r>
              <a:rPr lang="es" sz="1400">
                <a:solidFill>
                  <a:schemeClr val="dk1"/>
                </a:solidFill>
              </a:rPr>
              <a:t>Cristian Delgado Cruz</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3"/>
          <p:cNvSpPr txBox="1"/>
          <p:nvPr>
            <p:ph type="title"/>
          </p:nvPr>
        </p:nvSpPr>
        <p:spPr>
          <a:xfrm>
            <a:off x="282750" y="2555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u="sng"/>
              <a:t>Equipo Scrum</a:t>
            </a:r>
            <a:endParaRPr sz="3000" u="sng"/>
          </a:p>
        </p:txBody>
      </p:sp>
      <p:sp>
        <p:nvSpPr>
          <p:cNvPr id="241" name="Google Shape;241;p23"/>
          <p:cNvSpPr txBox="1"/>
          <p:nvPr/>
        </p:nvSpPr>
        <p:spPr>
          <a:xfrm>
            <a:off x="282750" y="1157475"/>
            <a:ext cx="85206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lt2"/>
                </a:solidFill>
              </a:rPr>
              <a:t>El Equipo Scrum también conocido como equipo de desarrollo, es responsable del desarrollo del producto, servicio o de cualquier otro resultado. </a:t>
            </a:r>
            <a:endParaRPr sz="1500">
              <a:solidFill>
                <a:schemeClr val="lt2"/>
              </a:solidFill>
            </a:endParaRPr>
          </a:p>
          <a:p>
            <a:pPr indent="0" lvl="0" marL="0" rtl="0" algn="l">
              <a:spcBef>
                <a:spcPts val="0"/>
              </a:spcBef>
              <a:spcAft>
                <a:spcPts val="0"/>
              </a:spcAft>
              <a:buNone/>
            </a:pPr>
            <a:r>
              <a:rPr lang="es" sz="1500">
                <a:solidFill>
                  <a:schemeClr val="lt2"/>
                </a:solidFill>
              </a:rPr>
              <a:t>Este grupo Consiste en un grupo de personas que trabajan en las historias de usuario en el Sprint Backlog(lista de tareas a ser ejecutadas en el próximo sprint.) para crear los entregables del proyecto.</a:t>
            </a:r>
            <a:endParaRPr sz="1500">
              <a:solidFill>
                <a:schemeClr val="lt2"/>
              </a:solidFill>
            </a:endParaRPr>
          </a:p>
        </p:txBody>
      </p:sp>
      <p:pic>
        <p:nvPicPr>
          <p:cNvPr id="242" name="Google Shape;242;p23"/>
          <p:cNvPicPr preferRelativeResize="0"/>
          <p:nvPr/>
        </p:nvPicPr>
        <p:blipFill>
          <a:blip r:embed="rId3">
            <a:alphaModFix/>
          </a:blip>
          <a:stretch>
            <a:fillRect/>
          </a:stretch>
        </p:blipFill>
        <p:spPr>
          <a:xfrm>
            <a:off x="2857975" y="2932200"/>
            <a:ext cx="3370159" cy="2038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4"/>
          <p:cNvSpPr txBox="1"/>
          <p:nvPr>
            <p:ph type="title"/>
          </p:nvPr>
        </p:nvSpPr>
        <p:spPr>
          <a:xfrm>
            <a:off x="311700" y="354475"/>
            <a:ext cx="8520600" cy="766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u="sng"/>
              <a:t>Características equipo scrum</a:t>
            </a:r>
            <a:endParaRPr sz="3000" u="sng"/>
          </a:p>
        </p:txBody>
      </p:sp>
      <p:sp>
        <p:nvSpPr>
          <p:cNvPr id="248" name="Google Shape;248;p24"/>
          <p:cNvSpPr txBox="1"/>
          <p:nvPr/>
        </p:nvSpPr>
        <p:spPr>
          <a:xfrm>
            <a:off x="311700" y="1273225"/>
            <a:ext cx="85206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lt2"/>
                </a:solidFill>
              </a:rPr>
              <a:t>Algunas de las Características que deben tener los miembros del equipo scrum deben ser:</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323850" lvl="0" marL="457200" rtl="0" algn="l">
              <a:spcBef>
                <a:spcPts val="0"/>
              </a:spcBef>
              <a:spcAft>
                <a:spcPts val="0"/>
              </a:spcAft>
              <a:buClr>
                <a:schemeClr val="lt2"/>
              </a:buClr>
              <a:buSzPts val="1500"/>
              <a:buChar char="●"/>
            </a:pPr>
            <a:r>
              <a:rPr lang="es" sz="1500">
                <a:solidFill>
                  <a:schemeClr val="lt2"/>
                </a:solidFill>
              </a:rPr>
              <a:t>Gente colaborativa</a:t>
            </a:r>
            <a:endParaRPr sz="1500">
              <a:solidFill>
                <a:schemeClr val="lt2"/>
              </a:solidFill>
            </a:endParaRPr>
          </a:p>
          <a:p>
            <a:pPr indent="-323850" lvl="0" marL="457200" rtl="0" algn="l">
              <a:spcBef>
                <a:spcPts val="0"/>
              </a:spcBef>
              <a:spcAft>
                <a:spcPts val="0"/>
              </a:spcAft>
              <a:buClr>
                <a:schemeClr val="lt2"/>
              </a:buClr>
              <a:buSzPts val="1500"/>
              <a:buChar char="●"/>
            </a:pPr>
            <a:r>
              <a:rPr lang="es" sz="1500">
                <a:solidFill>
                  <a:schemeClr val="lt2"/>
                </a:solidFill>
              </a:rPr>
              <a:t>Auto-organizables</a:t>
            </a:r>
            <a:endParaRPr sz="1500">
              <a:solidFill>
                <a:schemeClr val="lt2"/>
              </a:solidFill>
            </a:endParaRPr>
          </a:p>
          <a:p>
            <a:pPr indent="-323850" lvl="0" marL="457200" rtl="0" algn="l">
              <a:spcBef>
                <a:spcPts val="0"/>
              </a:spcBef>
              <a:spcAft>
                <a:spcPts val="0"/>
              </a:spcAft>
              <a:buClr>
                <a:schemeClr val="lt2"/>
              </a:buClr>
              <a:buSzPts val="1500"/>
              <a:buChar char="●"/>
            </a:pPr>
            <a:r>
              <a:rPr lang="es" sz="1500">
                <a:solidFill>
                  <a:schemeClr val="lt2"/>
                </a:solidFill>
              </a:rPr>
              <a:t>Responsables</a:t>
            </a:r>
            <a:endParaRPr sz="1500">
              <a:solidFill>
                <a:schemeClr val="lt2"/>
              </a:solidFill>
            </a:endParaRPr>
          </a:p>
          <a:p>
            <a:pPr indent="-323850" lvl="0" marL="457200" rtl="0" algn="l">
              <a:spcBef>
                <a:spcPts val="0"/>
              </a:spcBef>
              <a:spcAft>
                <a:spcPts val="0"/>
              </a:spcAft>
              <a:buClr>
                <a:schemeClr val="lt2"/>
              </a:buClr>
              <a:buSzPts val="1500"/>
              <a:buChar char="●"/>
            </a:pPr>
            <a:r>
              <a:rPr lang="es" sz="1500">
                <a:solidFill>
                  <a:schemeClr val="lt2"/>
                </a:solidFill>
              </a:rPr>
              <a:t>Enfocados a los objetivos</a:t>
            </a:r>
            <a:endParaRPr sz="1500">
              <a:solidFill>
                <a:schemeClr val="lt2"/>
              </a:solidFill>
            </a:endParaRPr>
          </a:p>
          <a:p>
            <a:pPr indent="-323850" lvl="0" marL="457200" rtl="0" algn="l">
              <a:spcBef>
                <a:spcPts val="0"/>
              </a:spcBef>
              <a:spcAft>
                <a:spcPts val="0"/>
              </a:spcAft>
              <a:buClr>
                <a:schemeClr val="lt2"/>
              </a:buClr>
              <a:buSzPts val="1500"/>
              <a:buChar char="●"/>
            </a:pPr>
            <a:r>
              <a:rPr lang="es" sz="1500">
                <a:solidFill>
                  <a:schemeClr val="lt2"/>
                </a:solidFill>
              </a:rPr>
              <a:t>Saber trabajar en equipo</a:t>
            </a:r>
            <a:endParaRPr sz="1500">
              <a:solidFill>
                <a:schemeClr val="lt2"/>
              </a:solidFill>
            </a:endParaRPr>
          </a:p>
          <a:p>
            <a:pPr indent="-323850" lvl="0" marL="457200" rtl="0" algn="l">
              <a:spcBef>
                <a:spcPts val="0"/>
              </a:spcBef>
              <a:spcAft>
                <a:spcPts val="0"/>
              </a:spcAft>
              <a:buClr>
                <a:schemeClr val="lt2"/>
              </a:buClr>
              <a:buSzPts val="1500"/>
              <a:buChar char="●"/>
            </a:pPr>
            <a:r>
              <a:rPr lang="es" sz="1500">
                <a:solidFill>
                  <a:schemeClr val="lt2"/>
                </a:solidFill>
              </a:rPr>
              <a:t>Tener conocimientos de scrum</a:t>
            </a:r>
            <a:endParaRPr sz="1500">
              <a:solidFill>
                <a:schemeClr val="lt2"/>
              </a:solidFill>
            </a:endParaRPr>
          </a:p>
          <a:p>
            <a:pPr indent="-323850" lvl="0" marL="457200" rtl="0" algn="l">
              <a:spcBef>
                <a:spcPts val="0"/>
              </a:spcBef>
              <a:spcAft>
                <a:spcPts val="0"/>
              </a:spcAft>
              <a:buClr>
                <a:schemeClr val="lt2"/>
              </a:buClr>
              <a:buSzPts val="1500"/>
              <a:buChar char="●"/>
            </a:pPr>
            <a:r>
              <a:rPr lang="es" sz="1500">
                <a:solidFill>
                  <a:schemeClr val="lt2"/>
                </a:solidFill>
              </a:rPr>
              <a:t>Expertos técnicos</a:t>
            </a:r>
            <a:endParaRPr sz="1500">
              <a:solidFill>
                <a:schemeClr val="l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311700" y="217025"/>
            <a:ext cx="8520600" cy="73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u="sng"/>
              <a:t>Tamaño del Equipo Scrum</a:t>
            </a:r>
            <a:endParaRPr sz="3000" u="sng"/>
          </a:p>
        </p:txBody>
      </p:sp>
      <p:sp>
        <p:nvSpPr>
          <p:cNvPr id="254" name="Google Shape;254;p25"/>
          <p:cNvSpPr txBox="1"/>
          <p:nvPr/>
        </p:nvSpPr>
        <p:spPr>
          <a:xfrm>
            <a:off x="311700" y="1309375"/>
            <a:ext cx="8520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500">
                <a:solidFill>
                  <a:schemeClr val="lt2"/>
                </a:solidFill>
              </a:rPr>
              <a:t>El tamaño óptimo de un Equipo Scrum es de seis a diez miembros, ya que es un grupo lo suficientemente grande para asegurar el desarrollo del producto, pero lo suficientemente pequeño para facilitar la colaboración,</a:t>
            </a:r>
            <a:endParaRPr sz="1500">
              <a:solidFill>
                <a:schemeClr val="lt2"/>
              </a:solidFill>
            </a:endParaRPr>
          </a:p>
          <a:p>
            <a:pPr indent="0" lvl="0" marL="0" rtl="0" algn="l">
              <a:spcBef>
                <a:spcPts val="0"/>
              </a:spcBef>
              <a:spcAft>
                <a:spcPts val="0"/>
              </a:spcAft>
              <a:buNone/>
            </a:pPr>
            <a:r>
              <a:rPr lang="es" sz="1500">
                <a:solidFill>
                  <a:schemeClr val="lt2"/>
                </a:solidFill>
              </a:rPr>
              <a:t>esto es por una parte tiene sus ventajas y sus desventajas.</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rPr lang="es" sz="1500">
                <a:solidFill>
                  <a:schemeClr val="lt2"/>
                </a:solidFill>
              </a:rPr>
              <a:t>-Ventajas:</a:t>
            </a:r>
            <a:endParaRPr sz="1500">
              <a:solidFill>
                <a:schemeClr val="lt2"/>
              </a:solidFill>
            </a:endParaRPr>
          </a:p>
          <a:p>
            <a:pPr indent="0" lvl="0" marL="0" rtl="0" algn="l">
              <a:spcBef>
                <a:spcPts val="0"/>
              </a:spcBef>
              <a:spcAft>
                <a:spcPts val="0"/>
              </a:spcAft>
              <a:buNone/>
            </a:pPr>
            <a:r>
              <a:rPr lang="es" sz="1500">
                <a:solidFill>
                  <a:schemeClr val="lt2"/>
                </a:solidFill>
              </a:rPr>
              <a:t>Beneficia la comunicación de sus miembros y la gestión de este suele ser simples y requieren un menor esfuerzo.</a:t>
            </a:r>
            <a:endParaRPr sz="1500">
              <a:solidFill>
                <a:schemeClr val="lt2"/>
              </a:solidFill>
            </a:endParaRPr>
          </a:p>
          <a:p>
            <a:pPr indent="0" lvl="0" marL="0" rtl="0" algn="l">
              <a:spcBef>
                <a:spcPts val="0"/>
              </a:spcBef>
              <a:spcAft>
                <a:spcPts val="0"/>
              </a:spcAft>
              <a:buNone/>
            </a:pPr>
            <a:r>
              <a:t/>
            </a:r>
            <a:endParaRPr sz="1500">
              <a:solidFill>
                <a:schemeClr val="lt2"/>
              </a:solidFill>
            </a:endParaRPr>
          </a:p>
          <a:p>
            <a:pPr indent="0" lvl="0" marL="0" rtl="0" algn="l">
              <a:spcBef>
                <a:spcPts val="0"/>
              </a:spcBef>
              <a:spcAft>
                <a:spcPts val="0"/>
              </a:spcAft>
              <a:buNone/>
            </a:pPr>
            <a:r>
              <a:rPr lang="es" sz="1500">
                <a:solidFill>
                  <a:schemeClr val="lt2"/>
                </a:solidFill>
              </a:rPr>
              <a:t>-Desventajas:</a:t>
            </a:r>
            <a:endParaRPr sz="1500">
              <a:solidFill>
                <a:schemeClr val="lt2"/>
              </a:solidFill>
            </a:endParaRPr>
          </a:p>
          <a:p>
            <a:pPr indent="0" lvl="0" marL="0" rtl="0" algn="l">
              <a:spcBef>
                <a:spcPts val="0"/>
              </a:spcBef>
              <a:spcAft>
                <a:spcPts val="0"/>
              </a:spcAft>
              <a:buNone/>
            </a:pPr>
            <a:r>
              <a:rPr lang="es" sz="1500">
                <a:solidFill>
                  <a:schemeClr val="lt2"/>
                </a:solidFill>
              </a:rPr>
              <a:t>La pérdida de uno o varios miembros afecta más a equipos pequeños como este que a equipos grandes aunque por ese motivo se recomienda tener suplentes por si algún miembro importante del equipo abandona el equipo scrum poder sustituirlo lo más rápido posible para no afectar al producto</a:t>
            </a:r>
            <a:endParaRPr sz="15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3000" u="sng"/>
              <a:t>Scrum Master</a:t>
            </a:r>
            <a:endParaRPr sz="3000" u="sng"/>
          </a:p>
        </p:txBody>
      </p:sp>
      <p:sp>
        <p:nvSpPr>
          <p:cNvPr id="260" name="Google Shape;260;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500"/>
              <a:t>El Scrum Master es el responsable de que las técnicas Scrum sean comprendidas y aplicadas en la organización. El Scrum Master es el “líder servicial” del Equipo Scrum y es quien modera y facilita las interacciones del equipo como coach y motivador del mismo. Se encarga de proteger al equipo de trabajo eliminando los impedimentos o inconvenientes dentro del equipo de trabajo</a:t>
            </a:r>
            <a:endParaRPr sz="1500"/>
          </a:p>
          <a:p>
            <a:pPr indent="0" lvl="0" marL="0" rtl="0" algn="l">
              <a:spcBef>
                <a:spcPts val="1200"/>
              </a:spcBef>
              <a:spcAft>
                <a:spcPts val="1200"/>
              </a:spcAft>
              <a:buNone/>
            </a:pPr>
            <a:r>
              <a:t/>
            </a:r>
            <a:endParaRPr/>
          </a:p>
        </p:txBody>
      </p:sp>
      <p:pic>
        <p:nvPicPr>
          <p:cNvPr id="261" name="Google Shape;261;p26"/>
          <p:cNvPicPr preferRelativeResize="0"/>
          <p:nvPr/>
        </p:nvPicPr>
        <p:blipFill>
          <a:blip r:embed="rId3">
            <a:alphaModFix/>
          </a:blip>
          <a:stretch>
            <a:fillRect/>
          </a:stretch>
        </p:blipFill>
        <p:spPr>
          <a:xfrm>
            <a:off x="4718188" y="1152475"/>
            <a:ext cx="3609574" cy="36095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Product Owner </a:t>
            </a:r>
            <a:endParaRPr sz="3000" u="sng"/>
          </a:p>
        </p:txBody>
      </p:sp>
      <p:sp>
        <p:nvSpPr>
          <p:cNvPr id="267" name="Google Shape;26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Tiene como objetivo el de establecer la comunicación acerca del producto y los requisitos de este entre el stakeholder y el equipo Scrum. Comprendiendo tanto las necesidades e intereses de los stakeholders como del equipo Scrum.</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8" name="Google Shape;268;p27"/>
          <p:cNvPicPr preferRelativeResize="0"/>
          <p:nvPr/>
        </p:nvPicPr>
        <p:blipFill>
          <a:blip r:embed="rId3">
            <a:alphaModFix/>
          </a:blip>
          <a:stretch>
            <a:fillRect/>
          </a:stretch>
        </p:blipFill>
        <p:spPr>
          <a:xfrm>
            <a:off x="3121838" y="2491275"/>
            <a:ext cx="2451833" cy="183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idx="1" type="body"/>
          </p:nvPr>
        </p:nvSpPr>
        <p:spPr>
          <a:xfrm>
            <a:off x="311700" y="511000"/>
            <a:ext cx="8520600" cy="405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s" sz="1500"/>
              <a:t>Algunas responsabilidades son:</a:t>
            </a:r>
            <a:endParaRPr sz="1500"/>
          </a:p>
          <a:p>
            <a:pPr indent="-323850" lvl="0" marL="457200" rtl="0" algn="l">
              <a:spcBef>
                <a:spcPts val="1200"/>
              </a:spcBef>
              <a:spcAft>
                <a:spcPts val="0"/>
              </a:spcAft>
              <a:buSzPts val="1500"/>
              <a:buChar char="●"/>
            </a:pPr>
            <a:r>
              <a:rPr lang="es" sz="1500"/>
              <a:t>Asegurar los recursos financieros en el inicio y durante el proyecto.</a:t>
            </a:r>
            <a:endParaRPr sz="1500"/>
          </a:p>
          <a:p>
            <a:pPr indent="-323850" lvl="0" marL="457200" rtl="0" algn="l">
              <a:spcBef>
                <a:spcPts val="0"/>
              </a:spcBef>
              <a:spcAft>
                <a:spcPts val="0"/>
              </a:spcAft>
              <a:buSzPts val="1500"/>
              <a:buChar char="●"/>
            </a:pPr>
            <a:r>
              <a:rPr lang="es" sz="1500"/>
              <a:t>Evaluar la viabilidad y entrega del producto.</a:t>
            </a:r>
            <a:endParaRPr sz="1500"/>
          </a:p>
          <a:p>
            <a:pPr indent="-323850" lvl="0" marL="457200" rtl="0" algn="l">
              <a:spcBef>
                <a:spcPts val="0"/>
              </a:spcBef>
              <a:spcAft>
                <a:spcPts val="0"/>
              </a:spcAft>
              <a:buSzPts val="1500"/>
              <a:buChar char="●"/>
            </a:pPr>
            <a:r>
              <a:rPr lang="es" sz="1500"/>
              <a:t>Determinar los </a:t>
            </a:r>
            <a:r>
              <a:rPr lang="es" sz="1500"/>
              <a:t>requisitos</a:t>
            </a:r>
            <a:r>
              <a:rPr lang="es" sz="1500"/>
              <a:t> generales del proyecto al inicio y dar comienzo a las </a:t>
            </a:r>
            <a:r>
              <a:rPr lang="es" sz="1500"/>
              <a:t>actividades</a:t>
            </a:r>
            <a:r>
              <a:rPr lang="es" sz="1500"/>
              <a:t> del mismo.</a:t>
            </a:r>
            <a:endParaRPr sz="1500"/>
          </a:p>
          <a:p>
            <a:pPr indent="-323850" lvl="0" marL="457200" rtl="0" algn="l">
              <a:spcBef>
                <a:spcPts val="0"/>
              </a:spcBef>
              <a:spcAft>
                <a:spcPts val="0"/>
              </a:spcAft>
              <a:buSzPts val="1500"/>
              <a:buChar char="●"/>
            </a:pPr>
            <a:r>
              <a:rPr lang="es" sz="1500"/>
              <a:t>Enfoque en la </a:t>
            </a:r>
            <a:r>
              <a:rPr lang="es" sz="1500"/>
              <a:t>creación</a:t>
            </a:r>
            <a:r>
              <a:rPr lang="es" sz="1500"/>
              <a:t> de valor.</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idx="1" type="body"/>
          </p:nvPr>
        </p:nvSpPr>
        <p:spPr>
          <a:xfrm>
            <a:off x="311700" y="414875"/>
            <a:ext cx="8520600" cy="41682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s" sz="4250" u="sng">
                <a:solidFill>
                  <a:schemeClr val="dk1"/>
                </a:solidFill>
              </a:rPr>
              <a:t>Portfolio Product owner y Program Product owner</a:t>
            </a:r>
            <a:r>
              <a:rPr b="1" lang="es" sz="3200" u="sng">
                <a:solidFill>
                  <a:schemeClr val="dk1"/>
                </a:solidFill>
              </a:rPr>
              <a:t> </a:t>
            </a:r>
            <a:endParaRPr b="1" sz="3200" u="sng">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None/>
            </a:pPr>
            <a:r>
              <a:rPr lang="es" sz="2100"/>
              <a:t>El Portfolio product owner toma las decisiones a nivel de portafolio, este tendrá mejor </a:t>
            </a:r>
            <a:r>
              <a:rPr lang="es" sz="2100"/>
              <a:t>perspectiva</a:t>
            </a:r>
            <a:r>
              <a:rPr lang="es" sz="2100"/>
              <a:t> para poder organizar la empresa con el fin de cumplir los objetivos.</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rPr lang="es" sz="2100"/>
              <a:t>El Program product owner es el responsable de enlazar los requisitos del cliente, puede brindar valiosos aportes de como </a:t>
            </a:r>
            <a:r>
              <a:rPr lang="es" sz="2100"/>
              <a:t>entender</a:t>
            </a:r>
            <a:r>
              <a:rPr lang="es" sz="2100"/>
              <a:t> los proyectos y maximizará el beneficio del programa.</a:t>
            </a:r>
            <a:endParaRPr sz="2100"/>
          </a:p>
          <a:p>
            <a:pPr indent="0" lvl="0" marL="0" rtl="0" algn="l">
              <a:spcBef>
                <a:spcPts val="1200"/>
              </a:spcBef>
              <a:spcAft>
                <a:spcPts val="0"/>
              </a:spcAft>
              <a:buNone/>
            </a:pPr>
            <a:r>
              <a:t/>
            </a:r>
            <a:endParaRPr sz="2100"/>
          </a:p>
          <a:p>
            <a:pPr indent="0" lvl="0" marL="0" rtl="0" algn="l">
              <a:spcBef>
                <a:spcPts val="1200"/>
              </a:spcBef>
              <a:spcAft>
                <a:spcPts val="0"/>
              </a:spcAft>
              <a:buNone/>
            </a:pPr>
            <a:r>
              <a:rPr lang="es" sz="2100"/>
              <a:t>Ambos son roles similares al Product owner.</a:t>
            </a:r>
            <a:endParaRPr sz="2100"/>
          </a:p>
          <a:p>
            <a:pPr indent="0" lvl="0" marL="0" rtl="0" algn="l">
              <a:spcBef>
                <a:spcPts val="1200"/>
              </a:spcBef>
              <a:spcAft>
                <a:spcPts val="1200"/>
              </a:spcAft>
              <a:buNone/>
            </a:pPr>
            <a:r>
              <a:rPr lang="e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Chief Product owner</a:t>
            </a:r>
            <a:endParaRPr sz="3000" u="sng"/>
          </a:p>
        </p:txBody>
      </p:sp>
      <p:sp>
        <p:nvSpPr>
          <p:cNvPr id="284" name="Google Shape;28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El Chief product owner se encargará de tomar las decisiones en los </a:t>
            </a:r>
            <a:r>
              <a:rPr lang="es" sz="1500"/>
              <a:t>proyectos</a:t>
            </a:r>
            <a:r>
              <a:rPr lang="es" sz="1500"/>
              <a:t> grandes donde </a:t>
            </a:r>
            <a:r>
              <a:rPr lang="es" sz="1500"/>
              <a:t>pueden</a:t>
            </a:r>
            <a:r>
              <a:rPr lang="es" sz="1500"/>
              <a:t> llegar a intervenir varios equipos Scrum y Product owners.</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es" sz="1500"/>
              <a:t>Este es responsable de coordinar a los product owners implicados en el proyecto y del proyecto final que se entregue.También se asegurará de que los componentes, desarrollados por los equipos Scrum, </a:t>
            </a:r>
            <a:r>
              <a:rPr lang="es" sz="1500"/>
              <a:t>estén</a:t>
            </a:r>
            <a:r>
              <a:rPr lang="es" sz="1500"/>
              <a:t> integrados en el momento apropiado.</a:t>
            </a:r>
            <a:endParaRPr sz="1500"/>
          </a:p>
        </p:txBody>
      </p:sp>
      <p:pic>
        <p:nvPicPr>
          <p:cNvPr id="285" name="Google Shape;285;p30"/>
          <p:cNvPicPr preferRelativeResize="0"/>
          <p:nvPr/>
        </p:nvPicPr>
        <p:blipFill>
          <a:blip r:embed="rId3">
            <a:alphaModFix/>
          </a:blip>
          <a:stretch>
            <a:fillRect/>
          </a:stretch>
        </p:blipFill>
        <p:spPr>
          <a:xfrm>
            <a:off x="7587175" y="3556100"/>
            <a:ext cx="891375" cy="828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type="title"/>
          </p:nvPr>
        </p:nvSpPr>
        <p:spPr>
          <a:xfrm>
            <a:off x="250275" y="4906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600" u="sng"/>
              <a:t>.</a:t>
            </a:r>
            <a:r>
              <a:rPr lang="es" sz="3000" u="sng"/>
              <a:t>Roles no Centrales.</a:t>
            </a:r>
            <a:endParaRPr sz="3000" u="sng"/>
          </a:p>
        </p:txBody>
      </p:sp>
      <p:pic>
        <p:nvPicPr>
          <p:cNvPr id="291" name="Google Shape;291;p31"/>
          <p:cNvPicPr preferRelativeResize="0"/>
          <p:nvPr/>
        </p:nvPicPr>
        <p:blipFill>
          <a:blip r:embed="rId3">
            <a:alphaModFix/>
          </a:blip>
          <a:stretch>
            <a:fillRect/>
          </a:stretch>
        </p:blipFill>
        <p:spPr>
          <a:xfrm>
            <a:off x="1251325" y="1496975"/>
            <a:ext cx="6379476" cy="316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Stakeholder</a:t>
            </a:r>
            <a:endParaRPr sz="3000" u="sng"/>
          </a:p>
        </p:txBody>
      </p:sp>
      <p:sp>
        <p:nvSpPr>
          <p:cNvPr id="297" name="Google Shape;297;p3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Stakeholder, que se puede traducir como “Interesado” o “Socio”,</a:t>
            </a:r>
            <a:r>
              <a:rPr lang="es" sz="1500"/>
              <a:t> hace referencia al conjunto de clientes, usuarios y patrocinadores que  interactúan con frecuencia con el equipo principal, influyendo en el desarrollo del producto.</a:t>
            </a:r>
            <a:endParaRPr sz="1500"/>
          </a:p>
        </p:txBody>
      </p:sp>
      <p:pic>
        <p:nvPicPr>
          <p:cNvPr id="298" name="Google Shape;298;p32"/>
          <p:cNvPicPr preferRelativeResize="0"/>
          <p:nvPr/>
        </p:nvPicPr>
        <p:blipFill>
          <a:blip r:embed="rId3">
            <a:alphaModFix/>
          </a:blip>
          <a:stretch>
            <a:fillRect/>
          </a:stretch>
        </p:blipFill>
        <p:spPr>
          <a:xfrm>
            <a:off x="4695600" y="1319675"/>
            <a:ext cx="3795025" cy="2396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311700" y="231500"/>
            <a:ext cx="8520600" cy="68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Índice</a:t>
            </a:r>
            <a:endParaRPr sz="3000" u="sng"/>
          </a:p>
        </p:txBody>
      </p:sp>
      <p:sp>
        <p:nvSpPr>
          <p:cNvPr id="192" name="Google Shape;192;p15"/>
          <p:cNvSpPr txBox="1"/>
          <p:nvPr>
            <p:ph idx="1" type="body"/>
          </p:nvPr>
        </p:nvSpPr>
        <p:spPr>
          <a:xfrm>
            <a:off x="217650" y="830025"/>
            <a:ext cx="8520600" cy="3760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s" sz="1500"/>
              <a:t>Introducción</a:t>
            </a:r>
            <a:endParaRPr sz="1500"/>
          </a:p>
          <a:p>
            <a:pPr indent="-323850" lvl="0" marL="457200" rtl="0" algn="l">
              <a:spcBef>
                <a:spcPts val="0"/>
              </a:spcBef>
              <a:spcAft>
                <a:spcPts val="0"/>
              </a:spcAft>
              <a:buSzPts val="1500"/>
              <a:buChar char="●"/>
            </a:pPr>
            <a:r>
              <a:rPr lang="es" sz="1500"/>
              <a:t>Funcionamiento</a:t>
            </a:r>
            <a:endParaRPr sz="1500"/>
          </a:p>
          <a:p>
            <a:pPr indent="-323850" lvl="0" marL="457200" rtl="0" algn="l">
              <a:spcBef>
                <a:spcPts val="0"/>
              </a:spcBef>
              <a:spcAft>
                <a:spcPts val="0"/>
              </a:spcAft>
              <a:buSzPts val="1500"/>
              <a:buChar char="●"/>
            </a:pPr>
            <a:r>
              <a:rPr lang="es" sz="1500"/>
              <a:t>Principios</a:t>
            </a:r>
            <a:endParaRPr sz="1500"/>
          </a:p>
          <a:p>
            <a:pPr indent="-323850" lvl="0" marL="457200" rtl="0" algn="l">
              <a:spcBef>
                <a:spcPts val="0"/>
              </a:spcBef>
              <a:spcAft>
                <a:spcPts val="0"/>
              </a:spcAft>
              <a:buSzPts val="1500"/>
              <a:buChar char="●"/>
            </a:pPr>
            <a:r>
              <a:rPr lang="es" sz="1500"/>
              <a:t>Roles</a:t>
            </a:r>
            <a:endParaRPr sz="1500"/>
          </a:p>
          <a:p>
            <a:pPr indent="-323850" lvl="1" marL="914400" rtl="0" algn="l">
              <a:spcBef>
                <a:spcPts val="0"/>
              </a:spcBef>
              <a:spcAft>
                <a:spcPts val="0"/>
              </a:spcAft>
              <a:buSzPts val="1500"/>
              <a:buChar char="○"/>
            </a:pPr>
            <a:r>
              <a:rPr lang="es" sz="1500"/>
              <a:t>Centrales</a:t>
            </a:r>
            <a:endParaRPr sz="1500"/>
          </a:p>
          <a:p>
            <a:pPr indent="-323850" lvl="1" marL="914400" rtl="0" algn="l">
              <a:spcBef>
                <a:spcPts val="0"/>
              </a:spcBef>
              <a:spcAft>
                <a:spcPts val="0"/>
              </a:spcAft>
              <a:buSzPts val="1500"/>
              <a:buChar char="○"/>
            </a:pPr>
            <a:r>
              <a:rPr lang="es" sz="1500"/>
              <a:t>No Centrales</a:t>
            </a:r>
            <a:endParaRPr sz="1500"/>
          </a:p>
          <a:p>
            <a:pPr indent="-323850" lvl="0" marL="457200" rtl="0" algn="l">
              <a:spcBef>
                <a:spcPts val="0"/>
              </a:spcBef>
              <a:spcAft>
                <a:spcPts val="0"/>
              </a:spcAft>
              <a:buSzPts val="1500"/>
              <a:buChar char="●"/>
            </a:pPr>
            <a:r>
              <a:rPr lang="es" sz="1500"/>
              <a:t>Fases</a:t>
            </a:r>
            <a:endParaRPr sz="1500"/>
          </a:p>
          <a:p>
            <a:pPr indent="-323850" lvl="1" marL="914400" rtl="0" algn="l">
              <a:spcBef>
                <a:spcPts val="0"/>
              </a:spcBef>
              <a:spcAft>
                <a:spcPts val="0"/>
              </a:spcAft>
              <a:buSzPts val="1500"/>
              <a:buChar char="○"/>
            </a:pPr>
            <a:r>
              <a:rPr lang="es" sz="1500"/>
              <a:t>Inicio</a:t>
            </a:r>
            <a:endParaRPr sz="1500"/>
          </a:p>
          <a:p>
            <a:pPr indent="-323850" lvl="1" marL="914400" rtl="0" algn="l">
              <a:spcBef>
                <a:spcPts val="0"/>
              </a:spcBef>
              <a:spcAft>
                <a:spcPts val="0"/>
              </a:spcAft>
              <a:buSzPts val="1500"/>
              <a:buChar char="○"/>
            </a:pPr>
            <a:r>
              <a:rPr lang="es" sz="1500"/>
              <a:t>Planificación y estimación</a:t>
            </a:r>
            <a:endParaRPr sz="1500"/>
          </a:p>
          <a:p>
            <a:pPr indent="-323850" lvl="1" marL="914400" rtl="0" algn="l">
              <a:spcBef>
                <a:spcPts val="0"/>
              </a:spcBef>
              <a:spcAft>
                <a:spcPts val="0"/>
              </a:spcAft>
              <a:buSzPts val="1500"/>
              <a:buChar char="○"/>
            </a:pPr>
            <a:r>
              <a:rPr lang="es" sz="1500"/>
              <a:t>Implementación</a:t>
            </a:r>
            <a:endParaRPr sz="1500"/>
          </a:p>
          <a:p>
            <a:pPr indent="-323850" lvl="1" marL="914400" rtl="0" algn="l">
              <a:spcBef>
                <a:spcPts val="0"/>
              </a:spcBef>
              <a:spcAft>
                <a:spcPts val="0"/>
              </a:spcAft>
              <a:buSzPts val="1500"/>
              <a:buChar char="○"/>
            </a:pPr>
            <a:r>
              <a:rPr lang="es" sz="1500"/>
              <a:t>Revisión y retrospectiva</a:t>
            </a:r>
            <a:endParaRPr sz="1500"/>
          </a:p>
          <a:p>
            <a:pPr indent="-323850" lvl="1" marL="914400" rtl="0" algn="l">
              <a:spcBef>
                <a:spcPts val="0"/>
              </a:spcBef>
              <a:spcAft>
                <a:spcPts val="0"/>
              </a:spcAft>
              <a:buSzPts val="1500"/>
              <a:buChar char="○"/>
            </a:pPr>
            <a:r>
              <a:rPr lang="es" sz="1500"/>
              <a:t>Lanzamiento</a:t>
            </a:r>
            <a:endParaRPr sz="1500"/>
          </a:p>
          <a:p>
            <a:pPr indent="-323850" lvl="0" marL="457200" rtl="0" algn="l">
              <a:spcBef>
                <a:spcPts val="0"/>
              </a:spcBef>
              <a:spcAft>
                <a:spcPts val="0"/>
              </a:spcAft>
              <a:buSzPts val="1500"/>
              <a:buChar char="●"/>
            </a:pPr>
            <a:r>
              <a:rPr lang="es" sz="1500"/>
              <a:t>Diferencias con la P.tradicional</a:t>
            </a:r>
            <a:endParaRPr sz="1500"/>
          </a:p>
          <a:p>
            <a:pPr indent="-323850" lvl="0" marL="457200" rtl="0" algn="l">
              <a:spcBef>
                <a:spcPts val="0"/>
              </a:spcBef>
              <a:spcAft>
                <a:spcPts val="0"/>
              </a:spcAft>
              <a:buSzPts val="1500"/>
              <a:buChar char="●"/>
            </a:pPr>
            <a:r>
              <a:rPr lang="es" sz="1500"/>
              <a:t>Bibliografía</a:t>
            </a:r>
            <a:endParaRPr sz="1500"/>
          </a:p>
          <a:p>
            <a:pPr indent="0" lvl="0" marL="0" rtl="0" algn="l">
              <a:spcBef>
                <a:spcPts val="1200"/>
              </a:spcBef>
              <a:spcAft>
                <a:spcPts val="12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idx="1" type="body"/>
          </p:nvPr>
        </p:nvSpPr>
        <p:spPr>
          <a:xfrm>
            <a:off x="429900" y="460600"/>
            <a:ext cx="8060700" cy="40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a:t>
            </a:r>
            <a:r>
              <a:rPr lang="es" sz="1500"/>
              <a:t>Cliente:                                                                                                                                     Personas que adquieren el producto final, dependiendo del proyecto puede haber externo o interno, </a:t>
            </a:r>
            <a:r>
              <a:rPr lang="es" sz="1500"/>
              <a:t>diferenciándose</a:t>
            </a:r>
            <a:r>
              <a:rPr lang="es" sz="1500"/>
              <a:t>  en no ser parte de la organización o si, respectivamente.</a:t>
            </a:r>
            <a:endParaRPr sz="1500"/>
          </a:p>
          <a:p>
            <a:pPr indent="0" lvl="0" marL="0" rtl="0" algn="l">
              <a:spcBef>
                <a:spcPts val="1200"/>
              </a:spcBef>
              <a:spcAft>
                <a:spcPts val="0"/>
              </a:spcAft>
              <a:buNone/>
            </a:pPr>
            <a:r>
              <a:rPr lang="es" sz="1500"/>
              <a:t>-Usuario:                                                                                                                                  Un caso casi idéntico al de cliente, en varias industrias clientes y usuarios pueden ser lo mismo, la única diferencia es que utiliza el producto final, no lo adquiere.</a:t>
            </a:r>
            <a:endParaRPr sz="1500"/>
          </a:p>
          <a:p>
            <a:pPr indent="0" lvl="0" marL="0" rtl="0" algn="l">
              <a:spcBef>
                <a:spcPts val="1200"/>
              </a:spcBef>
              <a:spcAft>
                <a:spcPts val="1200"/>
              </a:spcAft>
              <a:buNone/>
            </a:pPr>
            <a:r>
              <a:rPr lang="es" sz="1500"/>
              <a:t>-Patrocinadores:                                                                                                                      Persona o la organización que provee recursos y apoyo para el proyecto. También se puede decir que son los más importantes una vez acabado el proyecto, pues su triunfo o fracaso influirá en las ganancias de los mismos.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Scrum Guidance Body (SGB)</a:t>
            </a:r>
            <a:endParaRPr sz="3000" u="sng"/>
          </a:p>
        </p:txBody>
      </p:sp>
      <p:sp>
        <p:nvSpPr>
          <p:cNvPr id="309" name="Google Shape;309;p34"/>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Se puede explicar como un conjunto de documentos y/o grupos de expertos que normalmente documentan el desarrollo de la calidad, seguridad, etc.</a:t>
            </a:r>
            <a:endParaRPr sz="1500"/>
          </a:p>
          <a:p>
            <a:pPr indent="0" lvl="0" marL="0" rtl="0" algn="l">
              <a:spcBef>
                <a:spcPts val="1200"/>
              </a:spcBef>
              <a:spcAft>
                <a:spcPts val="0"/>
              </a:spcAft>
              <a:buNone/>
            </a:pPr>
            <a:r>
              <a:rPr lang="es" sz="1500"/>
              <a:t>El SGB guía el trabajo llevado a cabo por los roles principales.</a:t>
            </a:r>
            <a:endParaRPr sz="1500"/>
          </a:p>
          <a:p>
            <a:pPr indent="0" lvl="0" marL="0" rtl="0" algn="l">
              <a:spcBef>
                <a:spcPts val="1200"/>
              </a:spcBef>
              <a:spcAft>
                <a:spcPts val="1200"/>
              </a:spcAft>
              <a:buNone/>
            </a:pPr>
            <a:r>
              <a:rPr lang="es" sz="1500"/>
              <a:t>Hay que aclarar que este rol es completamente opcional.</a:t>
            </a:r>
            <a:endParaRPr sz="1500"/>
          </a:p>
        </p:txBody>
      </p:sp>
      <p:pic>
        <p:nvPicPr>
          <p:cNvPr id="310" name="Google Shape;310;p34"/>
          <p:cNvPicPr preferRelativeResize="0"/>
          <p:nvPr/>
        </p:nvPicPr>
        <p:blipFill>
          <a:blip r:embed="rId3">
            <a:alphaModFix/>
          </a:blip>
          <a:stretch>
            <a:fillRect/>
          </a:stretch>
        </p:blipFill>
        <p:spPr>
          <a:xfrm>
            <a:off x="4572000" y="1415800"/>
            <a:ext cx="4267200" cy="26822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V</a:t>
            </a:r>
            <a:r>
              <a:rPr lang="es" sz="3000" u="sng"/>
              <a:t>endedores</a:t>
            </a:r>
            <a:endParaRPr sz="3000" u="sng"/>
          </a:p>
        </p:txBody>
      </p:sp>
      <p:sp>
        <p:nvSpPr>
          <p:cNvPr id="316" name="Google Shape;316;p35"/>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Organizaciones o individuos ajenos al proyecto que venden productos, servicios o similares que no se pueden conseguir desde dentro de la propia empresa de trabajo.</a:t>
            </a:r>
            <a:endParaRPr sz="1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17" name="Google Shape;317;p35"/>
          <p:cNvPicPr preferRelativeResize="0"/>
          <p:nvPr/>
        </p:nvPicPr>
        <p:blipFill>
          <a:blip r:embed="rId3">
            <a:alphaModFix/>
          </a:blip>
          <a:stretch>
            <a:fillRect/>
          </a:stretch>
        </p:blipFill>
        <p:spPr>
          <a:xfrm>
            <a:off x="4572000" y="1461850"/>
            <a:ext cx="4267200" cy="2133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490250" y="450150"/>
            <a:ext cx="7988100" cy="93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u="sng"/>
              <a:t>Fases del Proceso Scrum</a:t>
            </a:r>
            <a:r>
              <a:rPr lang="es" sz="3600" u="sng"/>
              <a:t> </a:t>
            </a:r>
            <a:endParaRPr sz="3600" u="sng"/>
          </a:p>
        </p:txBody>
      </p:sp>
      <p:pic>
        <p:nvPicPr>
          <p:cNvPr id="323" name="Google Shape;323;p36"/>
          <p:cNvPicPr preferRelativeResize="0"/>
          <p:nvPr/>
        </p:nvPicPr>
        <p:blipFill>
          <a:blip r:embed="rId3">
            <a:alphaModFix/>
          </a:blip>
          <a:stretch>
            <a:fillRect/>
          </a:stretch>
        </p:blipFill>
        <p:spPr>
          <a:xfrm>
            <a:off x="1896275" y="1348050"/>
            <a:ext cx="5176038" cy="3449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490250" y="450150"/>
            <a:ext cx="8155800" cy="12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u="sng"/>
              <a:t>.Fase de Inicio.</a:t>
            </a:r>
            <a:endParaRPr sz="3000" u="sng"/>
          </a:p>
        </p:txBody>
      </p:sp>
      <p:pic>
        <p:nvPicPr>
          <p:cNvPr id="329" name="Google Shape;329;p37"/>
          <p:cNvPicPr preferRelativeResize="0"/>
          <p:nvPr/>
        </p:nvPicPr>
        <p:blipFill>
          <a:blip r:embed="rId3">
            <a:alphaModFix/>
          </a:blip>
          <a:stretch>
            <a:fillRect/>
          </a:stretch>
        </p:blipFill>
        <p:spPr>
          <a:xfrm>
            <a:off x="1559525" y="1847850"/>
            <a:ext cx="6017250" cy="29338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257825" y="445025"/>
            <a:ext cx="8574600" cy="57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Inicio</a:t>
            </a:r>
            <a:endParaRPr sz="3000" u="sng"/>
          </a:p>
        </p:txBody>
      </p:sp>
      <p:sp>
        <p:nvSpPr>
          <p:cNvPr id="335" name="Google Shape;335;p38"/>
          <p:cNvSpPr txBox="1"/>
          <p:nvPr>
            <p:ph idx="1" type="body"/>
          </p:nvPr>
        </p:nvSpPr>
        <p:spPr>
          <a:xfrm>
            <a:off x="208475" y="1198850"/>
            <a:ext cx="8673300" cy="45765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1200"/>
              </a:spcBef>
              <a:spcAft>
                <a:spcPts val="0"/>
              </a:spcAft>
              <a:buSzPct val="100000"/>
              <a:buChar char="●"/>
            </a:pPr>
            <a:r>
              <a:rPr lang="es" sz="1600"/>
              <a:t>Esta fase se encarga de estudiar y analizar el proyecto identificando las necesidades básicas del sprint.</a:t>
            </a:r>
            <a:endParaRPr sz="1600"/>
          </a:p>
          <a:p>
            <a:pPr indent="-322580" lvl="0" marL="457200" rtl="0" algn="l">
              <a:spcBef>
                <a:spcPts val="0"/>
              </a:spcBef>
              <a:spcAft>
                <a:spcPts val="0"/>
              </a:spcAft>
              <a:buSzPct val="100000"/>
              <a:buChar char="●"/>
            </a:pPr>
            <a:r>
              <a:rPr lang="es" sz="1600"/>
              <a:t>Scrum puede aplicarse de manera efectiva a cualquier proyecto en cualquier industria, desde pequeños proyectos hasta proyectos grandes y complejos.</a:t>
            </a:r>
            <a:endParaRPr sz="1600"/>
          </a:p>
          <a:p>
            <a:pPr indent="-322580" lvl="0" marL="457200" rtl="0" algn="l">
              <a:spcBef>
                <a:spcPts val="0"/>
              </a:spcBef>
              <a:spcAft>
                <a:spcPts val="0"/>
              </a:spcAft>
              <a:buSzPct val="100000"/>
              <a:buChar char="●"/>
            </a:pPr>
            <a:r>
              <a:rPr lang="es" sz="1600"/>
              <a:t>Los procesos/tareas de esta fase son:</a:t>
            </a:r>
            <a:endParaRPr sz="1600"/>
          </a:p>
          <a:p>
            <a:pPr indent="0" lvl="0" marL="457200" rtl="0" algn="l">
              <a:spcBef>
                <a:spcPts val="1200"/>
              </a:spcBef>
              <a:spcAft>
                <a:spcPts val="0"/>
              </a:spcAft>
              <a:buNone/>
            </a:pPr>
            <a:r>
              <a:rPr lang="es" sz="1600"/>
              <a:t>1.Crear la visión del proyecto</a:t>
            </a:r>
            <a:endParaRPr sz="1600"/>
          </a:p>
          <a:p>
            <a:pPr indent="0" lvl="0" marL="457200" rtl="0" algn="l">
              <a:spcBef>
                <a:spcPts val="1200"/>
              </a:spcBef>
              <a:spcAft>
                <a:spcPts val="0"/>
              </a:spcAft>
              <a:buNone/>
            </a:pPr>
            <a:r>
              <a:rPr lang="es" sz="1600"/>
              <a:t>2. Identificar al Scrum Master y Stakeholders</a:t>
            </a:r>
            <a:endParaRPr sz="1600"/>
          </a:p>
          <a:p>
            <a:pPr indent="0" lvl="0" marL="457200" rtl="0" algn="l">
              <a:spcBef>
                <a:spcPts val="1200"/>
              </a:spcBef>
              <a:spcAft>
                <a:spcPts val="0"/>
              </a:spcAft>
              <a:buNone/>
            </a:pPr>
            <a:r>
              <a:rPr lang="es" sz="1600"/>
              <a:t>3. Formar el equipo scrum</a:t>
            </a:r>
            <a:endParaRPr sz="1600"/>
          </a:p>
          <a:p>
            <a:pPr indent="0" lvl="0" marL="457200" rtl="0" algn="l">
              <a:spcBef>
                <a:spcPts val="1200"/>
              </a:spcBef>
              <a:spcAft>
                <a:spcPts val="0"/>
              </a:spcAft>
              <a:buNone/>
            </a:pPr>
            <a:r>
              <a:rPr lang="es" sz="1600"/>
              <a:t>4. Desarrollar épicas</a:t>
            </a:r>
            <a:endParaRPr sz="1600"/>
          </a:p>
          <a:p>
            <a:pPr indent="0" lvl="0" marL="457200" rtl="0" algn="l">
              <a:spcBef>
                <a:spcPts val="1200"/>
              </a:spcBef>
              <a:spcAft>
                <a:spcPts val="0"/>
              </a:spcAft>
              <a:buNone/>
            </a:pPr>
            <a:r>
              <a:rPr lang="es" sz="1600"/>
              <a:t>5. Crear el backlog priorizado del producto</a:t>
            </a:r>
            <a:endParaRPr sz="1600"/>
          </a:p>
          <a:p>
            <a:pPr indent="0" lvl="0" marL="457200" rtl="0" algn="l">
              <a:spcBef>
                <a:spcPts val="1200"/>
              </a:spcBef>
              <a:spcAft>
                <a:spcPts val="0"/>
              </a:spcAft>
              <a:buNone/>
            </a:pPr>
            <a:r>
              <a:rPr lang="es" sz="1600"/>
              <a:t>6. Realizar la planificación de lanzamiento</a:t>
            </a:r>
            <a:endParaRPr sz="1600"/>
          </a:p>
          <a:p>
            <a:pPr indent="0" lvl="0" marL="457200" rtl="0" algn="l">
              <a:spcBef>
                <a:spcPts val="1200"/>
              </a:spcBef>
              <a:spcAft>
                <a:spcPts val="0"/>
              </a:spcAft>
              <a:buNone/>
            </a:pPr>
            <a:r>
              <a:t/>
            </a:r>
            <a:endParaRPr sz="1400"/>
          </a:p>
          <a:p>
            <a:pPr indent="0" lvl="0" marL="457200" rtl="0" algn="l">
              <a:spcBef>
                <a:spcPts val="1200"/>
              </a:spcBef>
              <a:spcAft>
                <a:spcPts val="0"/>
              </a:spcAft>
              <a:buNone/>
            </a:pPr>
            <a:r>
              <a:t/>
            </a:r>
            <a:endParaRPr sz="1400"/>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311700" y="213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Crear la visión del proyecto</a:t>
            </a:r>
            <a:endParaRPr sz="3000" u="sng"/>
          </a:p>
        </p:txBody>
      </p:sp>
      <p:sp>
        <p:nvSpPr>
          <p:cNvPr id="341" name="Google Shape;341;p3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Este proceso consiste en revisar el caso de negocio del proyecto para crear una visión del proyecto que servirá de inspiración y proporciona un enfoque de todo el proyecto. En este proceso se identifica al product owner.</a:t>
            </a:r>
            <a:endParaRPr sz="1500"/>
          </a:p>
          <a:p>
            <a:pPr indent="0" lvl="0" marL="45720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42" name="Google Shape;342;p39"/>
          <p:cNvPicPr preferRelativeResize="0"/>
          <p:nvPr/>
        </p:nvPicPr>
        <p:blipFill>
          <a:blip r:embed="rId3">
            <a:alphaModFix/>
          </a:blip>
          <a:stretch>
            <a:fillRect/>
          </a:stretch>
        </p:blipFill>
        <p:spPr>
          <a:xfrm>
            <a:off x="5681575" y="834175"/>
            <a:ext cx="2052933" cy="4053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311700" y="377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Identificar al Scrum Master y stakeholder(s)</a:t>
            </a:r>
            <a:endParaRPr sz="3000" u="sng"/>
          </a:p>
        </p:txBody>
      </p:sp>
      <p:sp>
        <p:nvSpPr>
          <p:cNvPr id="348" name="Google Shape;348;p4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 sz="1500"/>
              <a:t>Este proceso consiste en identificar al Scrum Master y a los stakeholders utilizando criterios de selección específicos.</a:t>
            </a:r>
            <a:endParaRPr sz="15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49" name="Google Shape;349;p40"/>
          <p:cNvPicPr preferRelativeResize="0"/>
          <p:nvPr/>
        </p:nvPicPr>
        <p:blipFill>
          <a:blip r:embed="rId3">
            <a:alphaModFix/>
          </a:blip>
          <a:stretch>
            <a:fillRect/>
          </a:stretch>
        </p:blipFill>
        <p:spPr>
          <a:xfrm>
            <a:off x="5867850" y="1049238"/>
            <a:ext cx="2053449"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txBox="1"/>
          <p:nvPr>
            <p:ph type="title"/>
          </p:nvPr>
        </p:nvSpPr>
        <p:spPr>
          <a:xfrm>
            <a:off x="311700" y="3775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Formar el Equipo Scrum</a:t>
            </a:r>
            <a:endParaRPr sz="3000" u="sng"/>
          </a:p>
        </p:txBody>
      </p:sp>
      <p:sp>
        <p:nvSpPr>
          <p:cNvPr id="355" name="Google Shape;355;p4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40000"/>
          </a:bodyPr>
          <a:lstStyle/>
          <a:p>
            <a:pPr indent="0" lvl="0" marL="0" rtl="0" algn="l">
              <a:spcBef>
                <a:spcPts val="1200"/>
              </a:spcBef>
              <a:spcAft>
                <a:spcPts val="0"/>
              </a:spcAft>
              <a:buNone/>
            </a:pPr>
            <a:r>
              <a:rPr lang="es" sz="3750"/>
              <a:t>En este proceso, se seleccionan a los miembros del Equipo Scrum. Normalmente, el Product Owner es el responsable principal de la selección de los miembros del equipo, pero a menudo lo hace en colaboración con el Scrum Master.</a:t>
            </a:r>
            <a:endParaRPr sz="375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56" name="Google Shape;356;p41"/>
          <p:cNvPicPr preferRelativeResize="0"/>
          <p:nvPr/>
        </p:nvPicPr>
        <p:blipFill>
          <a:blip r:embed="rId3">
            <a:alphaModFix/>
          </a:blip>
          <a:stretch>
            <a:fillRect/>
          </a:stretch>
        </p:blipFill>
        <p:spPr>
          <a:xfrm>
            <a:off x="6138550" y="978500"/>
            <a:ext cx="1944250" cy="3888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2"/>
          <p:cNvSpPr txBox="1"/>
          <p:nvPr>
            <p:ph type="title"/>
          </p:nvPr>
        </p:nvSpPr>
        <p:spPr>
          <a:xfrm>
            <a:off x="311700" y="202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Desarrollar épica(s)</a:t>
            </a:r>
            <a:endParaRPr sz="3000" u="sng"/>
          </a:p>
        </p:txBody>
      </p:sp>
      <p:sp>
        <p:nvSpPr>
          <p:cNvPr id="362" name="Google Shape;362;p4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25000"/>
          </a:bodyPr>
          <a:lstStyle/>
          <a:p>
            <a:pPr indent="0" lvl="0" marL="0" rtl="0" algn="l">
              <a:spcBef>
                <a:spcPts val="1200"/>
              </a:spcBef>
              <a:spcAft>
                <a:spcPts val="0"/>
              </a:spcAft>
              <a:buNone/>
            </a:pPr>
            <a:r>
              <a:rPr lang="es" sz="6000"/>
              <a:t>En este proceso, la Declaración de la visión del proyecto (Project Vision</a:t>
            </a:r>
            <a:endParaRPr sz="6000"/>
          </a:p>
          <a:p>
            <a:pPr indent="0" lvl="0" marL="0" rtl="0" algn="l">
              <a:spcBef>
                <a:spcPts val="1200"/>
              </a:spcBef>
              <a:spcAft>
                <a:spcPts val="0"/>
              </a:spcAft>
              <a:buNone/>
            </a:pPr>
            <a:r>
              <a:rPr lang="es" sz="6000"/>
              <a:t>Statement) sirve como base para el desarrollo de épicas. Las reuniones de grupo de usuarios pueden llevarse a cabo para discutir la(las) épica(s) apropiada(s).</a:t>
            </a:r>
            <a:endParaRPr sz="60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63" name="Google Shape;363;p42"/>
          <p:cNvPicPr preferRelativeResize="0"/>
          <p:nvPr/>
        </p:nvPicPr>
        <p:blipFill>
          <a:blip r:embed="rId3">
            <a:alphaModFix/>
          </a:blip>
          <a:stretch>
            <a:fillRect/>
          </a:stretch>
        </p:blipFill>
        <p:spPr>
          <a:xfrm>
            <a:off x="6190475" y="774925"/>
            <a:ext cx="1866400" cy="417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311700" y="224250"/>
            <a:ext cx="8520600" cy="79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3020" u="sng"/>
              <a:t>Introducción</a:t>
            </a:r>
            <a:endParaRPr sz="3020" u="sng"/>
          </a:p>
        </p:txBody>
      </p:sp>
      <p:sp>
        <p:nvSpPr>
          <p:cNvPr id="198" name="Google Shape;198;p16"/>
          <p:cNvSpPr txBox="1"/>
          <p:nvPr>
            <p:ph idx="1" type="body"/>
          </p:nvPr>
        </p:nvSpPr>
        <p:spPr>
          <a:xfrm>
            <a:off x="311700" y="1017750"/>
            <a:ext cx="8520600" cy="3778500"/>
          </a:xfrm>
          <a:prstGeom prst="rect">
            <a:avLst/>
          </a:prstGeom>
        </p:spPr>
        <p:txBody>
          <a:bodyPr anchorCtr="0" anchor="t" bIns="91425" lIns="91425" spcFirstLastPara="1" rIns="91425" wrap="square" tIns="91425">
            <a:normAutofit fontScale="85000" lnSpcReduction="10000"/>
          </a:bodyPr>
          <a:lstStyle/>
          <a:p>
            <a:pPr indent="0" lvl="0" marL="0" rtl="0" algn="l">
              <a:lnSpc>
                <a:spcPct val="100000"/>
              </a:lnSpc>
              <a:spcBef>
                <a:spcPts val="0"/>
              </a:spcBef>
              <a:spcAft>
                <a:spcPts val="0"/>
              </a:spcAft>
              <a:buNone/>
            </a:pPr>
            <a:r>
              <a:rPr lang="es"/>
              <a:t>Scrum es de los métodos de programación ágil</a:t>
            </a:r>
            <a:r>
              <a:rPr lang="es"/>
              <a:t>, es decir que se adapta a los cambios del cliente,</a:t>
            </a:r>
            <a:r>
              <a:rPr lang="es"/>
              <a:t> más populares actualmente. </a:t>
            </a:r>
            <a:endParaRPr/>
          </a:p>
          <a:p>
            <a:pPr indent="0" lvl="0" marL="0" rtl="0" algn="l">
              <a:lnSpc>
                <a:spcPct val="100000"/>
              </a:lnSpc>
              <a:spcBef>
                <a:spcPts val="1200"/>
              </a:spcBef>
              <a:spcAft>
                <a:spcPts val="0"/>
              </a:spcAft>
              <a:buNone/>
            </a:pPr>
            <a:r>
              <a:rPr lang="es"/>
              <a:t>Es un Framework, un entorno de trabajo, bastante flexible, eficaz y iterativo entre otras cosas, que garantiza una comunicación transparente y un clima de trabajo responsable y de progreso continuo. Además de estar estructurado de una manera que lo hace compatible con proyectos de cualquier dificultad o magnitud.</a:t>
            </a:r>
            <a:endParaRPr/>
          </a:p>
          <a:p>
            <a:pPr indent="0" lvl="0" marL="0" rtl="0" algn="l">
              <a:lnSpc>
                <a:spcPct val="100000"/>
              </a:lnSpc>
              <a:spcBef>
                <a:spcPts val="1200"/>
              </a:spcBef>
              <a:spcAft>
                <a:spcPts val="0"/>
              </a:spcAft>
              <a:buNone/>
            </a:pPr>
            <a:r>
              <a:rPr lang="es"/>
              <a:t>La mayor fortaleza del Scrum está en el uso de equipos interfuncionales, empleados de mismo nivel jerárquico pero diferentes áreas de trabajo que trabajan juntos, se auto-organizan y tienen un significativo poder de acción sobre su trabajo, que reparten su tiempo en ciclos de trabajo pequeños y concentrados a los que se le </a:t>
            </a:r>
            <a:r>
              <a:rPr lang="es"/>
              <a:t>denomina como</a:t>
            </a:r>
            <a:r>
              <a:rPr lang="es"/>
              <a:t> Sprints.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311700" y="86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Crear el Backlog Priorizado del Producto</a:t>
            </a:r>
            <a:endParaRPr sz="3000" u="sng"/>
          </a:p>
        </p:txBody>
      </p:sp>
      <p:sp>
        <p:nvSpPr>
          <p:cNvPr id="369" name="Google Shape;369;p43"/>
          <p:cNvSpPr txBox="1"/>
          <p:nvPr>
            <p:ph idx="1" type="body"/>
          </p:nvPr>
        </p:nvSpPr>
        <p:spPr>
          <a:xfrm>
            <a:off x="311700" y="1152475"/>
            <a:ext cx="4458000" cy="38751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es" sz="1970"/>
              <a:t>En este proceso, la épica(s) es refinada, detallada y luego priorizada para el Backlog Priorizado del Producto del proyecto. En este punto también se establecen los criterios de terminado.</a:t>
            </a:r>
            <a:endParaRPr sz="1970"/>
          </a:p>
          <a:p>
            <a:pPr indent="0" lvl="0" marL="0" rtl="0" algn="l">
              <a:spcBef>
                <a:spcPts val="1200"/>
              </a:spcBef>
              <a:spcAft>
                <a:spcPts val="0"/>
              </a:spcAft>
              <a:buNone/>
            </a:pPr>
            <a:r>
              <a:t/>
            </a:r>
            <a:endParaRPr sz="124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70" name="Google Shape;370;p43"/>
          <p:cNvPicPr preferRelativeResize="0"/>
          <p:nvPr/>
        </p:nvPicPr>
        <p:blipFill>
          <a:blip r:embed="rId3">
            <a:alphaModFix/>
          </a:blip>
          <a:stretch>
            <a:fillRect/>
          </a:stretch>
        </p:blipFill>
        <p:spPr>
          <a:xfrm>
            <a:off x="6391675" y="701350"/>
            <a:ext cx="1980725" cy="40671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311700" y="180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Realizar la planificación de lanzamiento</a:t>
            </a:r>
            <a:endParaRPr sz="3000" u="sng"/>
          </a:p>
        </p:txBody>
      </p:sp>
      <p:sp>
        <p:nvSpPr>
          <p:cNvPr id="376" name="Google Shape;376;p44"/>
          <p:cNvSpPr txBox="1"/>
          <p:nvPr>
            <p:ph idx="1" type="body"/>
          </p:nvPr>
        </p:nvSpPr>
        <p:spPr>
          <a:xfrm>
            <a:off x="311700" y="1152475"/>
            <a:ext cx="4999500" cy="3900900"/>
          </a:xfrm>
          <a:prstGeom prst="rect">
            <a:avLst/>
          </a:prstGeom>
        </p:spPr>
        <p:txBody>
          <a:bodyPr anchorCtr="0" anchor="t" bIns="91425" lIns="91425" spcFirstLastPara="1" rIns="91425" wrap="square" tIns="91425">
            <a:normAutofit fontScale="40000" lnSpcReduction="20000"/>
          </a:bodyPr>
          <a:lstStyle/>
          <a:p>
            <a:pPr indent="0" lvl="0" marL="0" rtl="0" algn="l">
              <a:spcBef>
                <a:spcPts val="1200"/>
              </a:spcBef>
              <a:spcAft>
                <a:spcPts val="0"/>
              </a:spcAft>
              <a:buNone/>
            </a:pPr>
            <a:r>
              <a:rPr lang="es" sz="3750"/>
              <a:t>En este proceso, el equipo principal de Scrum revisa las historias de usuario en el Backlog Priorizado del Producto para desarrollar un cronograma de planificación del lanzamiento, que es esencialmente un programa de implementación por fases que se puede compartir con los stakeholders del proyecto. La duración de los sprints también se determina en este proceso.</a:t>
            </a:r>
            <a:endParaRPr sz="3750"/>
          </a:p>
          <a:p>
            <a:pPr indent="0" lvl="0" marL="0" rtl="0" algn="l">
              <a:spcBef>
                <a:spcPts val="1200"/>
              </a:spcBef>
              <a:spcAft>
                <a:spcPts val="0"/>
              </a:spcAft>
              <a:buNone/>
            </a:pPr>
            <a:r>
              <a:t/>
            </a:r>
            <a:endParaRPr sz="1641"/>
          </a:p>
          <a:p>
            <a:pPr indent="0" lvl="0" marL="0" rtl="0" algn="l">
              <a:spcBef>
                <a:spcPts val="1200"/>
              </a:spcBef>
              <a:spcAft>
                <a:spcPts val="0"/>
              </a:spcAft>
              <a:buNone/>
            </a:pPr>
            <a:r>
              <a:t/>
            </a:r>
            <a:endParaRPr sz="124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77" name="Google Shape;377;p44"/>
          <p:cNvPicPr preferRelativeResize="0"/>
          <p:nvPr/>
        </p:nvPicPr>
        <p:blipFill>
          <a:blip r:embed="rId3">
            <a:alphaModFix/>
          </a:blip>
          <a:stretch>
            <a:fillRect/>
          </a:stretch>
        </p:blipFill>
        <p:spPr>
          <a:xfrm>
            <a:off x="5875075" y="798675"/>
            <a:ext cx="2297575" cy="3628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5"/>
          <p:cNvSpPr txBox="1"/>
          <p:nvPr>
            <p:ph type="title"/>
          </p:nvPr>
        </p:nvSpPr>
        <p:spPr>
          <a:xfrm>
            <a:off x="311700" y="5805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u="sng"/>
              <a:t>.Planificación y Estimación.</a:t>
            </a:r>
            <a:endParaRPr sz="3000" u="sng"/>
          </a:p>
        </p:txBody>
      </p:sp>
      <p:pic>
        <p:nvPicPr>
          <p:cNvPr id="383" name="Google Shape;383;p45"/>
          <p:cNvPicPr preferRelativeResize="0"/>
          <p:nvPr/>
        </p:nvPicPr>
        <p:blipFill>
          <a:blip r:embed="rId3">
            <a:alphaModFix/>
          </a:blip>
          <a:stretch>
            <a:fillRect/>
          </a:stretch>
        </p:blipFill>
        <p:spPr>
          <a:xfrm>
            <a:off x="1841325" y="1612025"/>
            <a:ext cx="5461351" cy="3059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sz="3300" u="sng"/>
              <a:t>Planificación y Estimación</a:t>
            </a:r>
            <a:r>
              <a:rPr lang="es" u="sng"/>
              <a:t> </a:t>
            </a:r>
            <a:endParaRPr u="sng"/>
          </a:p>
        </p:txBody>
      </p:sp>
      <p:sp>
        <p:nvSpPr>
          <p:cNvPr id="389" name="Google Shape;389;p46"/>
          <p:cNvSpPr txBox="1"/>
          <p:nvPr>
            <p:ph idx="1" type="body"/>
          </p:nvPr>
        </p:nvSpPr>
        <p:spPr>
          <a:xfrm>
            <a:off x="311700" y="1152475"/>
            <a:ext cx="8520600" cy="37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La fase de planificación agrupa la mayoría de procesos relacionados con la planificación y estimación de las tareas del proyecto.</a:t>
            </a:r>
            <a:endParaRPr sz="1500"/>
          </a:p>
          <a:p>
            <a:pPr indent="0" lvl="0" marL="0" rtl="0" algn="l">
              <a:spcBef>
                <a:spcPts val="1200"/>
              </a:spcBef>
              <a:spcAft>
                <a:spcPts val="0"/>
              </a:spcAft>
              <a:buNone/>
            </a:pPr>
            <a:r>
              <a:rPr lang="es" sz="1500"/>
              <a:t>Podemos diferenciar los procesos principales de la fase siguiendo un orden en:</a:t>
            </a:r>
            <a:endParaRPr sz="1500"/>
          </a:p>
          <a:p>
            <a:pPr indent="0" lvl="0" marL="0" rtl="0" algn="l">
              <a:spcBef>
                <a:spcPts val="1200"/>
              </a:spcBef>
              <a:spcAft>
                <a:spcPts val="0"/>
              </a:spcAft>
              <a:buNone/>
            </a:pPr>
            <a:r>
              <a:rPr lang="es" sz="1500"/>
              <a:t>-Crear historias de usuario.													-Estimar historias de usuario.												-Comprometer historias de usuario.											-Identificar tareas.															-Estimar tareas.															   -Crear el Sprint BackLog.</a:t>
            </a:r>
            <a:endParaRPr sz="1500"/>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u="sng"/>
              <a:t>Crear historias de usuario</a:t>
            </a:r>
            <a:endParaRPr sz="3000" u="sng"/>
          </a:p>
        </p:txBody>
      </p:sp>
      <p:sp>
        <p:nvSpPr>
          <p:cNvPr id="395" name="Google Shape;395;p4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Las historias de usuario las escribe habitualmente el Product Owner y son diseñadas para garantizar que lo requerido por el cliente esté bien representado y a su vez, que todos los stakeholders estén bien informados.</a:t>
            </a:r>
            <a:endParaRPr sz="1500"/>
          </a:p>
          <a:p>
            <a:pPr indent="0" lvl="0" marL="0" rtl="0" algn="l">
              <a:spcBef>
                <a:spcPts val="1200"/>
              </a:spcBef>
              <a:spcAft>
                <a:spcPts val="0"/>
              </a:spcAft>
              <a:buNone/>
            </a:pPr>
            <a:r>
              <a:rPr lang="es" sz="1500"/>
              <a:t>Además se pueden hacer talleres de redacción donde el equipo scrum se involucre en la creación de las historias.</a:t>
            </a:r>
            <a:endParaRPr sz="1500"/>
          </a:p>
          <a:p>
            <a:pPr indent="0" lvl="0" marL="0" rtl="0" algn="l">
              <a:spcBef>
                <a:spcPts val="1200"/>
              </a:spcBef>
              <a:spcAft>
                <a:spcPts val="1200"/>
              </a:spcAft>
              <a:buNone/>
            </a:pPr>
            <a:r>
              <a:rPr lang="es" sz="1500"/>
              <a:t>Las historias se incorporan en  el BackLog Priorizado del producto.</a:t>
            </a:r>
            <a:endParaRPr sz="1500"/>
          </a:p>
        </p:txBody>
      </p:sp>
      <p:pic>
        <p:nvPicPr>
          <p:cNvPr id="396" name="Google Shape;396;p47"/>
          <p:cNvPicPr preferRelativeResize="0"/>
          <p:nvPr/>
        </p:nvPicPr>
        <p:blipFill>
          <a:blip r:embed="rId3">
            <a:alphaModFix/>
          </a:blip>
          <a:stretch>
            <a:fillRect/>
          </a:stretch>
        </p:blipFill>
        <p:spPr>
          <a:xfrm>
            <a:off x="6059100" y="445025"/>
            <a:ext cx="2773200" cy="4123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8"/>
          <p:cNvSpPr txBox="1"/>
          <p:nvPr>
            <p:ph type="title"/>
          </p:nvPr>
        </p:nvSpPr>
        <p:spPr>
          <a:xfrm>
            <a:off x="239350" y="97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Estimar historias de usuario y </a:t>
            </a:r>
            <a:endParaRPr sz="3000" u="sng"/>
          </a:p>
          <a:p>
            <a:pPr indent="0" lvl="0" marL="0" rtl="0" algn="ctr">
              <a:spcBef>
                <a:spcPts val="0"/>
              </a:spcBef>
              <a:spcAft>
                <a:spcPts val="0"/>
              </a:spcAft>
              <a:buNone/>
            </a:pPr>
            <a:r>
              <a:rPr lang="es" sz="3000" u="sng"/>
              <a:t>Comprometer historia de usuario</a:t>
            </a:r>
            <a:endParaRPr sz="3000" u="sng"/>
          </a:p>
        </p:txBody>
      </p:sp>
      <p:sp>
        <p:nvSpPr>
          <p:cNvPr id="402" name="Google Shape;402;p48"/>
          <p:cNvSpPr txBox="1"/>
          <p:nvPr>
            <p:ph idx="1" type="body"/>
          </p:nvPr>
        </p:nvSpPr>
        <p:spPr>
          <a:xfrm>
            <a:off x="311700" y="1152475"/>
            <a:ext cx="3999900" cy="37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En el proceso de  Estimar las historias de usuario el Product Owner aclara las historias ya creadas para que el Equipo Scrum y el Scrum Master hagan una estimación sobre el esfuerzo y tiempo necesario para desarrollar cada objetivo indicado en la historia de usuario.</a:t>
            </a:r>
            <a:endParaRPr sz="1500"/>
          </a:p>
          <a:p>
            <a:pPr indent="0" lvl="0" marL="0" rtl="0" algn="l">
              <a:spcBef>
                <a:spcPts val="1200"/>
              </a:spcBef>
              <a:spcAft>
                <a:spcPts val="1200"/>
              </a:spcAft>
              <a:buNone/>
            </a:pPr>
            <a:r>
              <a:rPr lang="es" sz="1500"/>
              <a:t>En el proceso de Comprometer las historia de usuario el Equipo Scrum se compromete a entregar al Product Owner las historias de usuario para el siguiente Sprint.</a:t>
            </a:r>
            <a:endParaRPr sz="1500"/>
          </a:p>
        </p:txBody>
      </p:sp>
      <p:pic>
        <p:nvPicPr>
          <p:cNvPr id="403" name="Google Shape;403;p48"/>
          <p:cNvPicPr preferRelativeResize="0"/>
          <p:nvPr/>
        </p:nvPicPr>
        <p:blipFill>
          <a:blip r:embed="rId3">
            <a:alphaModFix/>
          </a:blip>
          <a:stretch>
            <a:fillRect/>
          </a:stretch>
        </p:blipFill>
        <p:spPr>
          <a:xfrm>
            <a:off x="4779575" y="1152475"/>
            <a:ext cx="1912050" cy="3541875"/>
          </a:xfrm>
          <a:prstGeom prst="rect">
            <a:avLst/>
          </a:prstGeom>
          <a:noFill/>
          <a:ln>
            <a:noFill/>
          </a:ln>
        </p:spPr>
      </p:pic>
      <p:pic>
        <p:nvPicPr>
          <p:cNvPr id="404" name="Google Shape;404;p48"/>
          <p:cNvPicPr preferRelativeResize="0"/>
          <p:nvPr/>
        </p:nvPicPr>
        <p:blipFill>
          <a:blip r:embed="rId4">
            <a:alphaModFix/>
          </a:blip>
          <a:stretch>
            <a:fillRect/>
          </a:stretch>
        </p:blipFill>
        <p:spPr>
          <a:xfrm>
            <a:off x="6830200" y="1152475"/>
            <a:ext cx="2085975" cy="3541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u="sng"/>
              <a:t>Identificar Tareas y Estimar Tareas</a:t>
            </a:r>
            <a:endParaRPr sz="3000" u="sng"/>
          </a:p>
        </p:txBody>
      </p:sp>
      <p:sp>
        <p:nvSpPr>
          <p:cNvPr id="410" name="Google Shape;410;p4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En el proceso de la </a:t>
            </a:r>
            <a:r>
              <a:rPr lang="es" sz="1500"/>
              <a:t>identificación</a:t>
            </a:r>
            <a:r>
              <a:rPr lang="es" sz="1500"/>
              <a:t> de tareas las historias comprometidas se dividen en tareas </a:t>
            </a:r>
            <a:r>
              <a:rPr lang="es" sz="1500"/>
              <a:t>específicas</a:t>
            </a:r>
            <a:r>
              <a:rPr lang="es" sz="1500"/>
              <a:t> y se introducen en una lista de tareas.</a:t>
            </a:r>
            <a:endParaRPr sz="1500"/>
          </a:p>
          <a:p>
            <a:pPr indent="0" lvl="0" marL="0" rtl="0" algn="l">
              <a:spcBef>
                <a:spcPts val="1200"/>
              </a:spcBef>
              <a:spcAft>
                <a:spcPts val="1200"/>
              </a:spcAft>
              <a:buNone/>
            </a:pPr>
            <a:r>
              <a:rPr lang="es" sz="1500"/>
              <a:t>En el proceso de estimación de tareas el Equipo Scrum estima el esfuerzo y tiempo necesario para el desarrollo de las tareas anteriormente identificadas.</a:t>
            </a:r>
            <a:endParaRPr sz="1500"/>
          </a:p>
        </p:txBody>
      </p:sp>
      <p:pic>
        <p:nvPicPr>
          <p:cNvPr id="411" name="Google Shape;411;p49"/>
          <p:cNvPicPr preferRelativeResize="0"/>
          <p:nvPr/>
        </p:nvPicPr>
        <p:blipFill>
          <a:blip r:embed="rId3">
            <a:alphaModFix/>
          </a:blip>
          <a:stretch>
            <a:fillRect/>
          </a:stretch>
        </p:blipFill>
        <p:spPr>
          <a:xfrm>
            <a:off x="4464000" y="1170125"/>
            <a:ext cx="2105025" cy="2571750"/>
          </a:xfrm>
          <a:prstGeom prst="rect">
            <a:avLst/>
          </a:prstGeom>
          <a:noFill/>
          <a:ln>
            <a:noFill/>
          </a:ln>
        </p:spPr>
      </p:pic>
      <p:pic>
        <p:nvPicPr>
          <p:cNvPr id="412" name="Google Shape;412;p49"/>
          <p:cNvPicPr preferRelativeResize="0"/>
          <p:nvPr/>
        </p:nvPicPr>
        <p:blipFill>
          <a:blip r:embed="rId4">
            <a:alphaModFix/>
          </a:blip>
          <a:stretch>
            <a:fillRect/>
          </a:stretch>
        </p:blipFill>
        <p:spPr>
          <a:xfrm>
            <a:off x="6721425" y="1170125"/>
            <a:ext cx="2085975" cy="2571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u="sng"/>
              <a:t>Crear el Sprint BackLog</a:t>
            </a:r>
            <a:endParaRPr sz="3000" u="sng"/>
          </a:p>
        </p:txBody>
      </p:sp>
      <p:sp>
        <p:nvSpPr>
          <p:cNvPr id="418" name="Google Shape;418;p5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En este proceso, el equipo Principal de Scrum lleva a cabo reuniones de planificación del Sprint ,tras ello el grupo elabora un Sprint BackLog donde se describen todas las tareas a completarse en el periodo del Sprint.</a:t>
            </a:r>
            <a:endParaRPr sz="1500"/>
          </a:p>
        </p:txBody>
      </p:sp>
      <p:pic>
        <p:nvPicPr>
          <p:cNvPr id="419" name="Google Shape;419;p50"/>
          <p:cNvPicPr preferRelativeResize="0"/>
          <p:nvPr/>
        </p:nvPicPr>
        <p:blipFill>
          <a:blip r:embed="rId3">
            <a:alphaModFix/>
          </a:blip>
          <a:stretch>
            <a:fillRect/>
          </a:stretch>
        </p:blipFill>
        <p:spPr>
          <a:xfrm>
            <a:off x="5547300" y="445025"/>
            <a:ext cx="2925350" cy="4123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1"/>
          <p:cNvSpPr txBox="1"/>
          <p:nvPr>
            <p:ph type="title"/>
          </p:nvPr>
        </p:nvSpPr>
        <p:spPr>
          <a:xfrm>
            <a:off x="311700" y="5638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u="sng"/>
              <a:t>.</a:t>
            </a:r>
            <a:r>
              <a:rPr lang="es" sz="3000" u="sng"/>
              <a:t>Implementación</a:t>
            </a:r>
            <a:r>
              <a:rPr lang="es" sz="3000" u="sng"/>
              <a:t>.</a:t>
            </a:r>
            <a:endParaRPr sz="3000" u="sng"/>
          </a:p>
        </p:txBody>
      </p:sp>
      <p:pic>
        <p:nvPicPr>
          <p:cNvPr id="425" name="Google Shape;425;p51"/>
          <p:cNvPicPr preferRelativeResize="0"/>
          <p:nvPr/>
        </p:nvPicPr>
        <p:blipFill>
          <a:blip r:embed="rId3">
            <a:alphaModFix/>
          </a:blip>
          <a:stretch>
            <a:fillRect/>
          </a:stretch>
        </p:blipFill>
        <p:spPr>
          <a:xfrm>
            <a:off x="1390500" y="1405675"/>
            <a:ext cx="6406699" cy="34330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3020" u="sng"/>
              <a:t>Implementación</a:t>
            </a:r>
            <a:endParaRPr sz="3020" u="sng"/>
          </a:p>
        </p:txBody>
      </p:sp>
      <p:sp>
        <p:nvSpPr>
          <p:cNvPr id="431" name="Google Shape;431;p52"/>
          <p:cNvSpPr txBox="1"/>
          <p:nvPr>
            <p:ph idx="1" type="body"/>
          </p:nvPr>
        </p:nvSpPr>
        <p:spPr>
          <a:xfrm>
            <a:off x="311700" y="1152475"/>
            <a:ext cx="844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La fase de implementación está relacionada a la ejecución de las tareas y actividades para crear el producto de un proyecto. Estas actividades incluyen la creación de varios entregables, realizar Daily Standups y el refinamiento del Backlog Priorizado del Producto en intervalos frecuentes.</a:t>
            </a:r>
            <a:endParaRPr sz="1500"/>
          </a:p>
          <a:p>
            <a:pPr indent="0" lvl="0" marL="0" rtl="0" algn="l">
              <a:spcBef>
                <a:spcPts val="1200"/>
              </a:spcBef>
              <a:spcAft>
                <a:spcPts val="0"/>
              </a:spcAft>
              <a:buNone/>
            </a:pPr>
            <a:r>
              <a:rPr lang="es" sz="1500"/>
              <a:t>Los procesos/tareas de la fase implementación son:</a:t>
            </a:r>
            <a:endParaRPr sz="1500"/>
          </a:p>
          <a:p>
            <a:pPr indent="-323850" lvl="0" marL="457200" rtl="0" algn="l">
              <a:spcBef>
                <a:spcPts val="1200"/>
              </a:spcBef>
              <a:spcAft>
                <a:spcPts val="0"/>
              </a:spcAft>
              <a:buSzPts val="1500"/>
              <a:buChar char="●"/>
            </a:pPr>
            <a:r>
              <a:rPr lang="es" sz="1500"/>
              <a:t>Crear entregables </a:t>
            </a:r>
            <a:endParaRPr sz="1500"/>
          </a:p>
          <a:p>
            <a:pPr indent="-323850" lvl="0" marL="457200" rtl="0" algn="l">
              <a:spcBef>
                <a:spcPts val="0"/>
              </a:spcBef>
              <a:spcAft>
                <a:spcPts val="0"/>
              </a:spcAft>
              <a:buSzPts val="1500"/>
              <a:buChar char="●"/>
            </a:pPr>
            <a:r>
              <a:rPr lang="es" sz="1500"/>
              <a:t>Realizar Daily Standup</a:t>
            </a:r>
            <a:endParaRPr sz="1500"/>
          </a:p>
          <a:p>
            <a:pPr indent="-323850" lvl="0" marL="457200" rtl="0" algn="l">
              <a:spcBef>
                <a:spcPts val="0"/>
              </a:spcBef>
              <a:spcAft>
                <a:spcPts val="0"/>
              </a:spcAft>
              <a:buSzPts val="1500"/>
              <a:buChar char="●"/>
            </a:pPr>
            <a:r>
              <a:rPr lang="es" sz="1500"/>
              <a:t>Refinamiento del Backlog Priorizado del producto</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7"/>
          <p:cNvPicPr preferRelativeResize="0"/>
          <p:nvPr/>
        </p:nvPicPr>
        <p:blipFill>
          <a:blip r:embed="rId3">
            <a:alphaModFix/>
          </a:blip>
          <a:stretch>
            <a:fillRect/>
          </a:stretch>
        </p:blipFill>
        <p:spPr>
          <a:xfrm>
            <a:off x="270950" y="749950"/>
            <a:ext cx="8602125" cy="4241150"/>
          </a:xfrm>
          <a:prstGeom prst="rect">
            <a:avLst/>
          </a:prstGeom>
          <a:noFill/>
          <a:ln>
            <a:noFill/>
          </a:ln>
        </p:spPr>
      </p:pic>
      <p:sp>
        <p:nvSpPr>
          <p:cNvPr id="204" name="Google Shape;204;p17"/>
          <p:cNvSpPr txBox="1"/>
          <p:nvPr>
            <p:ph type="title"/>
          </p:nvPr>
        </p:nvSpPr>
        <p:spPr>
          <a:xfrm>
            <a:off x="270950" y="91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Funcionamiento</a:t>
            </a:r>
            <a:endParaRPr sz="3000" u="sng"/>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3"/>
          <p:cNvSpPr txBox="1"/>
          <p:nvPr>
            <p:ph type="title"/>
          </p:nvPr>
        </p:nvSpPr>
        <p:spPr>
          <a:xfrm>
            <a:off x="453400" y="231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3300" u="sng"/>
              <a:t>Crear entregables</a:t>
            </a:r>
            <a:endParaRPr sz="3300" u="sng"/>
          </a:p>
          <a:p>
            <a:pPr indent="0" lvl="0" marL="0" rtl="0" algn="l">
              <a:spcBef>
                <a:spcPts val="0"/>
              </a:spcBef>
              <a:spcAft>
                <a:spcPts val="0"/>
              </a:spcAft>
              <a:buNone/>
            </a:pPr>
            <a:r>
              <a:t/>
            </a:r>
            <a:endParaRPr/>
          </a:p>
        </p:txBody>
      </p:sp>
      <p:sp>
        <p:nvSpPr>
          <p:cNvPr id="437" name="Google Shape;437;p53"/>
          <p:cNvSpPr txBox="1"/>
          <p:nvPr>
            <p:ph idx="1" type="body"/>
          </p:nvPr>
        </p:nvSpPr>
        <p:spPr>
          <a:xfrm>
            <a:off x="453400" y="1101850"/>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En este proceso, el Equipo Scrum trabaja en las tareas del Sprint Backlog para crear los entregables del sprint. Generalmente se utiliza un Scrumboard para dar seguimiento al trabajo y a las actividades que se llevan a cabo. Los problemas que enfrenta el Equipo Scrum pueden actualizarse en el Impediment Log (o registro de impedimentos)</a:t>
            </a:r>
            <a:endParaRPr/>
          </a:p>
        </p:txBody>
      </p:sp>
      <p:pic>
        <p:nvPicPr>
          <p:cNvPr id="438" name="Google Shape;438;p53"/>
          <p:cNvPicPr preferRelativeResize="0"/>
          <p:nvPr/>
        </p:nvPicPr>
        <p:blipFill>
          <a:blip r:embed="rId3">
            <a:alphaModFix/>
          </a:blip>
          <a:stretch>
            <a:fillRect/>
          </a:stretch>
        </p:blipFill>
        <p:spPr>
          <a:xfrm>
            <a:off x="5517775" y="882025"/>
            <a:ext cx="2068649" cy="4056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4"/>
          <p:cNvSpPr txBox="1"/>
          <p:nvPr>
            <p:ph type="title"/>
          </p:nvPr>
        </p:nvSpPr>
        <p:spPr>
          <a:xfrm>
            <a:off x="424600" y="22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u="sng"/>
              <a:t>Realizar Daily Standup</a:t>
            </a:r>
            <a:endParaRPr sz="3000" u="sng"/>
          </a:p>
          <a:p>
            <a:pPr indent="0" lvl="0" marL="0" rtl="0" algn="l">
              <a:spcBef>
                <a:spcPts val="0"/>
              </a:spcBef>
              <a:spcAft>
                <a:spcPts val="0"/>
              </a:spcAft>
              <a:buNone/>
            </a:pPr>
            <a:r>
              <a:t/>
            </a:r>
            <a:endParaRPr/>
          </a:p>
        </p:txBody>
      </p:sp>
      <p:sp>
        <p:nvSpPr>
          <p:cNvPr id="444" name="Google Shape;444;p54"/>
          <p:cNvSpPr txBox="1"/>
          <p:nvPr>
            <p:ph idx="1" type="body"/>
          </p:nvPr>
        </p:nvSpPr>
        <p:spPr>
          <a:xfrm>
            <a:off x="350375" y="1100900"/>
            <a:ext cx="457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En este proceso se lleva a cabo diariamente una reunión altamente focalizada con un time-box asignado y denominada: Daily Standup Meeting. Es un foro para que el Equipo Scrum se ponga al día sobre sus progresos y sobre cualquier impedimento que pudieran estar enfrentando.</a:t>
            </a:r>
            <a:endParaRPr/>
          </a:p>
        </p:txBody>
      </p:sp>
      <p:pic>
        <p:nvPicPr>
          <p:cNvPr id="445" name="Google Shape;445;p54"/>
          <p:cNvPicPr preferRelativeResize="0"/>
          <p:nvPr/>
        </p:nvPicPr>
        <p:blipFill>
          <a:blip r:embed="rId3">
            <a:alphaModFix/>
          </a:blip>
          <a:stretch>
            <a:fillRect/>
          </a:stretch>
        </p:blipFill>
        <p:spPr>
          <a:xfrm>
            <a:off x="5829175" y="915350"/>
            <a:ext cx="2010375" cy="3931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5"/>
          <p:cNvSpPr txBox="1"/>
          <p:nvPr>
            <p:ph type="title"/>
          </p:nvPr>
        </p:nvSpPr>
        <p:spPr>
          <a:xfrm>
            <a:off x="533125" y="209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3000" u="sng"/>
              <a:t>Refinar el Backlog Priorizado del producto</a:t>
            </a:r>
            <a:endParaRPr sz="4600" u="sng"/>
          </a:p>
          <a:p>
            <a:pPr indent="0" lvl="0" marL="0" rtl="0" algn="l">
              <a:spcBef>
                <a:spcPts val="0"/>
              </a:spcBef>
              <a:spcAft>
                <a:spcPts val="0"/>
              </a:spcAft>
              <a:buSzPts val="990"/>
              <a:buNone/>
            </a:pPr>
            <a:r>
              <a:t/>
            </a:r>
            <a:endParaRPr sz="2520"/>
          </a:p>
        </p:txBody>
      </p:sp>
      <p:sp>
        <p:nvSpPr>
          <p:cNvPr id="451" name="Google Shape;451;p55"/>
          <p:cNvSpPr txBox="1"/>
          <p:nvPr>
            <p:ph idx="1" type="body"/>
          </p:nvPr>
        </p:nvSpPr>
        <p:spPr>
          <a:xfrm>
            <a:off x="350375" y="1100900"/>
            <a:ext cx="4522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1500"/>
              <a:t>En este proceso constantemente se actualiza y refina el Backlog Priorizado del Producto. Se puede celebrar una reunión de revisión del Backlog Priorizado del Producto, donde los cambios y actualizaciones al backlog se analizan y se incorporan al Backlog Priorizado del Producto, según corresponda.</a:t>
            </a:r>
            <a:endParaRPr/>
          </a:p>
        </p:txBody>
      </p:sp>
      <p:pic>
        <p:nvPicPr>
          <p:cNvPr id="452" name="Google Shape;452;p55"/>
          <p:cNvPicPr preferRelativeResize="0"/>
          <p:nvPr/>
        </p:nvPicPr>
        <p:blipFill>
          <a:blip r:embed="rId3">
            <a:alphaModFix/>
          </a:blip>
          <a:stretch>
            <a:fillRect/>
          </a:stretch>
        </p:blipFill>
        <p:spPr>
          <a:xfrm>
            <a:off x="5946850" y="782350"/>
            <a:ext cx="1749050" cy="428955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6"/>
          <p:cNvSpPr txBox="1"/>
          <p:nvPr>
            <p:ph type="title"/>
          </p:nvPr>
        </p:nvSpPr>
        <p:spPr>
          <a:xfrm>
            <a:off x="311700" y="3581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a:t>.</a:t>
            </a:r>
            <a:r>
              <a:rPr lang="es" sz="3000" u="sng"/>
              <a:t>Revisión y Retrospectiva.</a:t>
            </a:r>
            <a:endParaRPr sz="3000" u="sng"/>
          </a:p>
        </p:txBody>
      </p:sp>
      <p:pic>
        <p:nvPicPr>
          <p:cNvPr id="458" name="Google Shape;458;p56"/>
          <p:cNvPicPr preferRelativeResize="0"/>
          <p:nvPr/>
        </p:nvPicPr>
        <p:blipFill>
          <a:blip r:embed="rId3">
            <a:alphaModFix/>
          </a:blip>
          <a:stretch>
            <a:fillRect/>
          </a:stretch>
        </p:blipFill>
        <p:spPr>
          <a:xfrm>
            <a:off x="1556200" y="1282900"/>
            <a:ext cx="6031599" cy="36387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990"/>
              <a:buNone/>
            </a:pPr>
            <a:r>
              <a:rPr lang="es" sz="3020"/>
              <a:t>                    </a:t>
            </a:r>
            <a:r>
              <a:rPr lang="es" sz="3000" u="sng">
                <a:solidFill>
                  <a:srgbClr val="DEDEDE"/>
                </a:solidFill>
              </a:rPr>
              <a:t>Revisión y retrospectiva</a:t>
            </a:r>
            <a:r>
              <a:rPr lang="es" sz="3020" u="sng"/>
              <a:t>    </a:t>
            </a:r>
            <a:endParaRPr sz="3520"/>
          </a:p>
        </p:txBody>
      </p:sp>
      <p:sp>
        <p:nvSpPr>
          <p:cNvPr id="464" name="Google Shape;464;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La fase de Revisión y Retrospectiva se encarga de la revisión de los entregables y al trabajo que se ha realizado, además determina las formas para mejorar las prácticas y métodos implementados para realizar el trabajo del proyecto. En las grandes organizaciones, el proceso de revisión y retrospectiva también puede incluir el convocar a reuniones de Scrum de Scrums.</a:t>
            </a:r>
            <a:endParaRPr sz="1500"/>
          </a:p>
          <a:p>
            <a:pPr indent="0" lvl="0" marL="0" rtl="0" algn="l">
              <a:spcBef>
                <a:spcPts val="1200"/>
              </a:spcBef>
              <a:spcAft>
                <a:spcPts val="0"/>
              </a:spcAft>
              <a:buNone/>
            </a:pPr>
            <a:r>
              <a:rPr lang="es" sz="1500"/>
              <a:t>Esta fase además tiene los siguientes funciones:</a:t>
            </a:r>
            <a:endParaRPr sz="1500"/>
          </a:p>
          <a:p>
            <a:pPr indent="-323850" lvl="0" marL="457200" rtl="0" algn="l">
              <a:spcBef>
                <a:spcPts val="1200"/>
              </a:spcBef>
              <a:spcAft>
                <a:spcPts val="0"/>
              </a:spcAft>
              <a:buSzPts val="1500"/>
              <a:buChar char="●"/>
            </a:pPr>
            <a:r>
              <a:rPr lang="es" sz="1500"/>
              <a:t>Demostrar y validar el sprint</a:t>
            </a:r>
            <a:endParaRPr sz="1500"/>
          </a:p>
          <a:p>
            <a:pPr indent="-323850" lvl="0" marL="457200" rtl="0" algn="l">
              <a:spcBef>
                <a:spcPts val="0"/>
              </a:spcBef>
              <a:spcAft>
                <a:spcPts val="0"/>
              </a:spcAft>
              <a:buSzPts val="1500"/>
              <a:buChar char="●"/>
            </a:pPr>
            <a:r>
              <a:rPr lang="es" sz="1500"/>
              <a:t>Retrospectiva de sprint</a:t>
            </a:r>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8"/>
          <p:cNvSpPr txBox="1"/>
          <p:nvPr>
            <p:ph type="title"/>
          </p:nvPr>
        </p:nvSpPr>
        <p:spPr>
          <a:xfrm flipH="1" rot="10800000">
            <a:off x="311700" y="282125"/>
            <a:ext cx="8520600" cy="1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100">
                <a:solidFill>
                  <a:schemeClr val="lt1"/>
                </a:solidFill>
              </a:rPr>
              <a:t>a</a:t>
            </a:r>
            <a:endParaRPr sz="100">
              <a:solidFill>
                <a:schemeClr val="lt1"/>
              </a:solidFill>
            </a:endParaRPr>
          </a:p>
        </p:txBody>
      </p:sp>
      <p:sp>
        <p:nvSpPr>
          <p:cNvPr id="470" name="Google Shape;470;p58"/>
          <p:cNvSpPr txBox="1"/>
          <p:nvPr>
            <p:ph idx="1" type="body"/>
          </p:nvPr>
        </p:nvSpPr>
        <p:spPr>
          <a:xfrm>
            <a:off x="311700" y="445100"/>
            <a:ext cx="3999900" cy="4330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000" u="sng">
                <a:solidFill>
                  <a:srgbClr val="DEDEDE"/>
                </a:solidFill>
              </a:rPr>
              <a:t>Demostrar y validar el sprint</a:t>
            </a:r>
            <a:endParaRPr sz="2000" u="sng">
              <a:solidFill>
                <a:srgbClr val="DEDEDE"/>
              </a:solidFill>
            </a:endParaRPr>
          </a:p>
          <a:p>
            <a:pPr indent="0" lvl="0" marL="0" rtl="0" algn="l">
              <a:spcBef>
                <a:spcPts val="1200"/>
              </a:spcBef>
              <a:spcAft>
                <a:spcPts val="1200"/>
              </a:spcAft>
              <a:buNone/>
            </a:pPr>
            <a:r>
              <a:rPr lang="es"/>
              <a:t>En este proceso el Equipo Scrum muestra los entregables del sprint al Product Owner y a los stakeholders durante una reunión de revisión del sprint. El propósito de esta reunión es lograr la aprobación y aceptación del Product Owner respecto al producto o servicio.</a:t>
            </a:r>
            <a:endParaRPr/>
          </a:p>
        </p:txBody>
      </p:sp>
      <p:sp>
        <p:nvSpPr>
          <p:cNvPr id="471" name="Google Shape;471;p58"/>
          <p:cNvSpPr txBox="1"/>
          <p:nvPr>
            <p:ph idx="2" type="body"/>
          </p:nvPr>
        </p:nvSpPr>
        <p:spPr>
          <a:xfrm>
            <a:off x="311700" y="2615250"/>
            <a:ext cx="3999900" cy="4123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000" u="sng">
                <a:solidFill>
                  <a:srgbClr val="DEDEDE"/>
                </a:solidFill>
              </a:rPr>
              <a:t>Retrospectiva de sprint</a:t>
            </a:r>
            <a:endParaRPr sz="2000" u="sng">
              <a:solidFill>
                <a:srgbClr val="DEDEDE"/>
              </a:solidFill>
            </a:endParaRPr>
          </a:p>
          <a:p>
            <a:pPr indent="0" lvl="0" marL="0" rtl="0" algn="l">
              <a:spcBef>
                <a:spcPts val="1200"/>
              </a:spcBef>
              <a:spcAft>
                <a:spcPts val="0"/>
              </a:spcAft>
              <a:buNone/>
            </a:pPr>
            <a:r>
              <a:rPr lang="es"/>
              <a:t>En este proceso el Scrum Master y el Equipo Scrum hacen una reunión con el propósito obtener mejoras aceptables al producto que se está desarrollando o recomendaciones de actualizaciones que ayudaran en futura implementaciones en futuros sprints</a:t>
            </a:r>
            <a:endParaRPr/>
          </a:p>
          <a:p>
            <a:pPr indent="0" lvl="0" marL="0" rtl="0" algn="l">
              <a:spcBef>
                <a:spcPts val="1200"/>
              </a:spcBef>
              <a:spcAft>
                <a:spcPts val="1200"/>
              </a:spcAft>
              <a:buNone/>
            </a:pPr>
            <a:r>
              <a:t/>
            </a:r>
            <a:endParaRPr sz="1800">
              <a:solidFill>
                <a:srgbClr val="DEDEDE"/>
              </a:solidFill>
            </a:endParaRPr>
          </a:p>
        </p:txBody>
      </p:sp>
      <p:pic>
        <p:nvPicPr>
          <p:cNvPr id="472" name="Google Shape;472;p58"/>
          <p:cNvPicPr preferRelativeResize="0"/>
          <p:nvPr/>
        </p:nvPicPr>
        <p:blipFill>
          <a:blip r:embed="rId3">
            <a:alphaModFix/>
          </a:blip>
          <a:stretch>
            <a:fillRect/>
          </a:stretch>
        </p:blipFill>
        <p:spPr>
          <a:xfrm>
            <a:off x="4660375" y="535325"/>
            <a:ext cx="2132525" cy="3704250"/>
          </a:xfrm>
          <a:prstGeom prst="rect">
            <a:avLst/>
          </a:prstGeom>
          <a:noFill/>
          <a:ln>
            <a:noFill/>
          </a:ln>
        </p:spPr>
      </p:pic>
      <p:pic>
        <p:nvPicPr>
          <p:cNvPr id="473" name="Google Shape;473;p58"/>
          <p:cNvPicPr preferRelativeResize="0"/>
          <p:nvPr/>
        </p:nvPicPr>
        <p:blipFill rotWithShape="1">
          <a:blip r:embed="rId4">
            <a:alphaModFix/>
          </a:blip>
          <a:srcRect b="7719" l="0" r="0" t="266"/>
          <a:stretch/>
        </p:blipFill>
        <p:spPr>
          <a:xfrm>
            <a:off x="6792900" y="535325"/>
            <a:ext cx="2039400" cy="37042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9"/>
          <p:cNvSpPr txBox="1"/>
          <p:nvPr>
            <p:ph type="title"/>
          </p:nvPr>
        </p:nvSpPr>
        <p:spPr>
          <a:xfrm>
            <a:off x="311700" y="634800"/>
            <a:ext cx="8520600" cy="906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sz="3000" u="sng"/>
              <a:t>.Lanzamiento.</a:t>
            </a:r>
            <a:endParaRPr sz="3000" u="sng"/>
          </a:p>
        </p:txBody>
      </p:sp>
      <p:pic>
        <p:nvPicPr>
          <p:cNvPr id="479" name="Google Shape;479;p59"/>
          <p:cNvPicPr preferRelativeResize="0"/>
          <p:nvPr/>
        </p:nvPicPr>
        <p:blipFill>
          <a:blip r:embed="rId3">
            <a:alphaModFix/>
          </a:blip>
          <a:stretch>
            <a:fillRect/>
          </a:stretch>
        </p:blipFill>
        <p:spPr>
          <a:xfrm>
            <a:off x="2374000" y="1541700"/>
            <a:ext cx="4396000" cy="3297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0"/>
          <p:cNvSpPr txBox="1"/>
          <p:nvPr>
            <p:ph type="title"/>
          </p:nvPr>
        </p:nvSpPr>
        <p:spPr>
          <a:xfrm>
            <a:off x="311700" y="2200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Lanzamiento</a:t>
            </a:r>
            <a:endParaRPr sz="3000" u="sng"/>
          </a:p>
        </p:txBody>
      </p:sp>
      <p:sp>
        <p:nvSpPr>
          <p:cNvPr id="485" name="Google Shape;48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El objetivo de la fase de lanzamiento es la entrega de entregables (documentos que indica el </a:t>
            </a:r>
            <a:r>
              <a:rPr lang="es" sz="1500"/>
              <a:t>éxito</a:t>
            </a:r>
            <a:r>
              <a:rPr lang="es" sz="1500"/>
              <a:t> de tarea o fase) al cliente.</a:t>
            </a:r>
            <a:endParaRPr sz="1500"/>
          </a:p>
          <a:p>
            <a:pPr indent="0" lvl="0" marL="0" rtl="0" algn="l">
              <a:spcBef>
                <a:spcPts val="1200"/>
              </a:spcBef>
              <a:spcAft>
                <a:spcPts val="0"/>
              </a:spcAft>
              <a:buNone/>
            </a:pPr>
            <a:r>
              <a:rPr lang="es" sz="1500"/>
              <a:t>El Scrum se puede usar de manera efectiva tanto en  proyectos de cualquier industria como en proyectos pequeños o proyectos grande y complejos.</a:t>
            </a:r>
            <a:endParaRPr sz="1500"/>
          </a:p>
          <a:p>
            <a:pPr indent="0" lvl="0" marL="0" rtl="0" algn="l">
              <a:spcBef>
                <a:spcPts val="1200"/>
              </a:spcBef>
              <a:spcAft>
                <a:spcPts val="0"/>
              </a:spcAft>
              <a:buNone/>
            </a:pPr>
            <a:r>
              <a:t/>
            </a:r>
            <a:endParaRPr/>
          </a:p>
          <a:p>
            <a:pPr indent="-323850" lvl="0" marL="457200" rtl="0" algn="l">
              <a:spcBef>
                <a:spcPts val="1200"/>
              </a:spcBef>
              <a:spcAft>
                <a:spcPts val="0"/>
              </a:spcAft>
              <a:buSzPts val="1500"/>
              <a:buChar char="●"/>
            </a:pPr>
            <a:r>
              <a:rPr lang="es" sz="1500"/>
              <a:t>Enviar entregables.</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s" sz="1500"/>
              <a:t>Retrospectiva del Proyecto</a:t>
            </a:r>
            <a:endParaRPr sz="1500"/>
          </a:p>
        </p:txBody>
      </p:sp>
      <p:pic>
        <p:nvPicPr>
          <p:cNvPr id="486" name="Google Shape;486;p60"/>
          <p:cNvPicPr preferRelativeResize="0"/>
          <p:nvPr/>
        </p:nvPicPr>
        <p:blipFill>
          <a:blip r:embed="rId3">
            <a:alphaModFix/>
          </a:blip>
          <a:stretch>
            <a:fillRect/>
          </a:stretch>
        </p:blipFill>
        <p:spPr>
          <a:xfrm>
            <a:off x="5280800" y="3273925"/>
            <a:ext cx="3551500" cy="12949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u="sng"/>
              <a:t>Enviar entregables</a:t>
            </a:r>
            <a:endParaRPr sz="3000" u="sng"/>
          </a:p>
        </p:txBody>
      </p:sp>
      <p:sp>
        <p:nvSpPr>
          <p:cNvPr id="492" name="Google Shape;492;p61"/>
          <p:cNvSpPr txBox="1"/>
          <p:nvPr>
            <p:ph idx="1" type="body"/>
          </p:nvPr>
        </p:nvSpPr>
        <p:spPr>
          <a:xfrm>
            <a:off x="311700" y="1152475"/>
            <a:ext cx="514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El </a:t>
            </a:r>
            <a:r>
              <a:rPr lang="es" sz="1500"/>
              <a:t>objetivo</a:t>
            </a:r>
            <a:r>
              <a:rPr lang="es" sz="1500"/>
              <a:t> de este </a:t>
            </a:r>
            <a:r>
              <a:rPr lang="es" sz="1500"/>
              <a:t>proceso</a:t>
            </a:r>
            <a:r>
              <a:rPr lang="es" sz="1500"/>
              <a:t> es la </a:t>
            </a:r>
            <a:r>
              <a:rPr lang="es" sz="1500"/>
              <a:t>entrega</a:t>
            </a:r>
            <a:r>
              <a:rPr lang="es" sz="1500"/>
              <a:t> de los </a:t>
            </a:r>
            <a:r>
              <a:rPr lang="es" sz="1500"/>
              <a:t>entregables aceptados a los stakeholders más importantes.</a:t>
            </a:r>
            <a:endParaRPr sz="1500"/>
          </a:p>
          <a:p>
            <a:pPr indent="0" lvl="0" marL="0" rtl="0" algn="l">
              <a:spcBef>
                <a:spcPts val="1200"/>
              </a:spcBef>
              <a:spcAft>
                <a:spcPts val="1200"/>
              </a:spcAft>
              <a:buNone/>
            </a:pPr>
            <a:r>
              <a:rPr lang="es" sz="1500"/>
              <a:t>Las conclusiones exitosas que se lleven a cabo en el sprint quedarán reflejadas en el Acuerdo de entregable funcionales.</a:t>
            </a:r>
            <a:endParaRPr sz="1500"/>
          </a:p>
        </p:txBody>
      </p:sp>
      <p:pic>
        <p:nvPicPr>
          <p:cNvPr id="493" name="Google Shape;493;p61"/>
          <p:cNvPicPr preferRelativeResize="0"/>
          <p:nvPr/>
        </p:nvPicPr>
        <p:blipFill>
          <a:blip r:embed="rId3">
            <a:alphaModFix/>
          </a:blip>
          <a:stretch>
            <a:fillRect/>
          </a:stretch>
        </p:blipFill>
        <p:spPr>
          <a:xfrm>
            <a:off x="6063150" y="445025"/>
            <a:ext cx="2769150" cy="41238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000" u="sng"/>
              <a:t>Retrospectiva del proyecto.</a:t>
            </a:r>
            <a:endParaRPr sz="3000" u="sng"/>
          </a:p>
        </p:txBody>
      </p:sp>
      <p:sp>
        <p:nvSpPr>
          <p:cNvPr id="499" name="Google Shape;499;p62"/>
          <p:cNvSpPr txBox="1"/>
          <p:nvPr>
            <p:ph idx="1" type="body"/>
          </p:nvPr>
        </p:nvSpPr>
        <p:spPr>
          <a:xfrm>
            <a:off x="311700" y="1152475"/>
            <a:ext cx="523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En este proceso , el proyecto se acabó y se </a:t>
            </a:r>
            <a:r>
              <a:rPr lang="es" sz="1500"/>
              <a:t>reúnen</a:t>
            </a:r>
            <a:r>
              <a:rPr lang="es" sz="1500"/>
              <a:t> los stakeholders y </a:t>
            </a:r>
            <a:r>
              <a:rPr lang="es" sz="1500"/>
              <a:t>miembros</a:t>
            </a:r>
            <a:r>
              <a:rPr lang="es" sz="1500"/>
              <a:t> del equipo principal de Scrum con el objetivo de identificar y analizar las lecciones aprendidas durante el proyecto.</a:t>
            </a:r>
            <a:endParaRPr sz="1500"/>
          </a:p>
          <a:p>
            <a:pPr indent="0" lvl="0" marL="0" rtl="0" algn="l">
              <a:spcBef>
                <a:spcPts val="1200"/>
              </a:spcBef>
              <a:spcAft>
                <a:spcPts val="1200"/>
              </a:spcAft>
              <a:buNone/>
            </a:pPr>
            <a:r>
              <a:rPr lang="es" sz="1500"/>
              <a:t>Estás lecciones se </a:t>
            </a:r>
            <a:r>
              <a:rPr lang="es" sz="1500"/>
              <a:t>documentará</a:t>
            </a:r>
            <a:r>
              <a:rPr lang="es" sz="1500"/>
              <a:t> en las Agreed Actionable Improvements , para poder usarlas en proyectos futuros.</a:t>
            </a:r>
            <a:endParaRPr sz="1500"/>
          </a:p>
        </p:txBody>
      </p:sp>
      <p:pic>
        <p:nvPicPr>
          <p:cNvPr id="500" name="Google Shape;500;p62"/>
          <p:cNvPicPr preferRelativeResize="0"/>
          <p:nvPr/>
        </p:nvPicPr>
        <p:blipFill>
          <a:blip r:embed="rId3">
            <a:alphaModFix/>
          </a:blip>
          <a:stretch>
            <a:fillRect/>
          </a:stretch>
        </p:blipFill>
        <p:spPr>
          <a:xfrm>
            <a:off x="6059100" y="445025"/>
            <a:ext cx="2773200" cy="412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311700" y="256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Principios</a:t>
            </a:r>
            <a:endParaRPr sz="3000" u="sng"/>
          </a:p>
        </p:txBody>
      </p:sp>
      <p:sp>
        <p:nvSpPr>
          <p:cNvPr id="210" name="Google Shape;210;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Los principios de Scrum se pueden aplicar a cualquier tipo de proyecto y organización y deben cumplirse para poder garantizar la aplicación efectiva del framework de Scrum:</a:t>
            </a:r>
            <a:endParaRPr sz="1500"/>
          </a:p>
          <a:p>
            <a:pPr indent="0" lvl="0" marL="0" rtl="0" algn="l">
              <a:spcBef>
                <a:spcPts val="1200"/>
              </a:spcBef>
              <a:spcAft>
                <a:spcPts val="1200"/>
              </a:spcAft>
              <a:buNone/>
            </a:pPr>
            <a:r>
              <a:rPr lang="es" sz="1500"/>
              <a:t>1.-Control del proceso empírico.			   2.-Auto-Organización.                                         3.-Colaboración.                                                                         4.-Priorización basada en valor.                                                                          5.-Time-boxing.                                                                         6.-Desarrollo iterativo.</a:t>
            </a:r>
            <a:endParaRPr sz="1500"/>
          </a:p>
        </p:txBody>
      </p:sp>
      <p:pic>
        <p:nvPicPr>
          <p:cNvPr id="211" name="Google Shape;211;p18"/>
          <p:cNvPicPr preferRelativeResize="0"/>
          <p:nvPr/>
        </p:nvPicPr>
        <p:blipFill>
          <a:blip r:embed="rId3">
            <a:alphaModFix/>
          </a:blip>
          <a:stretch>
            <a:fillRect/>
          </a:stretch>
        </p:blipFill>
        <p:spPr>
          <a:xfrm>
            <a:off x="5011375" y="1152475"/>
            <a:ext cx="3524200" cy="288255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s" sz="3000" u="sng"/>
              <a:t>Diferencias con la P.tradicional</a:t>
            </a:r>
            <a:endParaRPr sz="3000" u="sng"/>
          </a:p>
        </p:txBody>
      </p:sp>
      <p:pic>
        <p:nvPicPr>
          <p:cNvPr id="506" name="Google Shape;506;p63"/>
          <p:cNvPicPr preferRelativeResize="0"/>
          <p:nvPr/>
        </p:nvPicPr>
        <p:blipFill>
          <a:blip r:embed="rId3">
            <a:alphaModFix/>
          </a:blip>
          <a:stretch>
            <a:fillRect/>
          </a:stretch>
        </p:blipFill>
        <p:spPr>
          <a:xfrm>
            <a:off x="613563" y="1337175"/>
            <a:ext cx="7916875" cy="329537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4"/>
          <p:cNvSpPr txBox="1"/>
          <p:nvPr>
            <p:ph idx="1" type="body"/>
          </p:nvPr>
        </p:nvSpPr>
        <p:spPr>
          <a:xfrm>
            <a:off x="311700" y="360825"/>
            <a:ext cx="8520600" cy="435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Tras ver las diferencias con los </a:t>
            </a:r>
            <a:r>
              <a:rPr lang="es" sz="1500"/>
              <a:t>proyectos</a:t>
            </a:r>
            <a:r>
              <a:rPr lang="es" sz="1500"/>
              <a:t> tradicionales , veremos las principales ventajas e inconvenientes de Scrum:</a:t>
            </a:r>
            <a:endParaRPr sz="1500"/>
          </a:p>
          <a:p>
            <a:pPr indent="-323850" lvl="0" marL="457200" rtl="0" algn="l">
              <a:spcBef>
                <a:spcPts val="1200"/>
              </a:spcBef>
              <a:spcAft>
                <a:spcPts val="0"/>
              </a:spcAft>
              <a:buSzPts val="1500"/>
              <a:buChar char="●"/>
            </a:pPr>
            <a:r>
              <a:rPr lang="es" sz="1500"/>
              <a:t>Ventajas </a:t>
            </a:r>
            <a:endParaRPr sz="1500"/>
          </a:p>
          <a:p>
            <a:pPr indent="-323850" lvl="1" marL="914400" rtl="0" algn="l">
              <a:spcBef>
                <a:spcPts val="0"/>
              </a:spcBef>
              <a:spcAft>
                <a:spcPts val="0"/>
              </a:spcAft>
              <a:buSzPts val="1500"/>
              <a:buChar char="○"/>
            </a:pPr>
            <a:r>
              <a:rPr lang="es" sz="1500"/>
              <a:t>Gestión de las expectativas del usuario: los clientes pueden participar para mostrar algunas soluciones o mejoras según su criterio para el proyecto final</a:t>
            </a:r>
            <a:endParaRPr sz="1500"/>
          </a:p>
          <a:p>
            <a:pPr indent="-323850" lvl="1" marL="914400" rtl="0" algn="l">
              <a:spcBef>
                <a:spcPts val="0"/>
              </a:spcBef>
              <a:spcAft>
                <a:spcPts val="0"/>
              </a:spcAft>
              <a:buSzPts val="1500"/>
              <a:buChar char="○"/>
            </a:pPr>
            <a:r>
              <a:rPr lang="es" sz="1500"/>
              <a:t>Resultados anticipados: el cliente no tiene que esperar a la entrega del proyecto, por lo que podrá revisarlo en cualquier momento y proponer cambios o mejoras.</a:t>
            </a:r>
            <a:endParaRPr sz="1500"/>
          </a:p>
          <a:p>
            <a:pPr indent="-323850" lvl="1" marL="914400" rtl="0" algn="l">
              <a:spcBef>
                <a:spcPts val="0"/>
              </a:spcBef>
              <a:spcAft>
                <a:spcPts val="0"/>
              </a:spcAft>
              <a:buSzPts val="1500"/>
              <a:buChar char="○"/>
            </a:pPr>
            <a:r>
              <a:rPr lang="es" sz="1500"/>
              <a:t>F</a:t>
            </a:r>
            <a:r>
              <a:rPr lang="es" sz="1500"/>
              <a:t>lexibilidad</a:t>
            </a:r>
            <a:r>
              <a:rPr lang="es" sz="1500"/>
              <a:t>: Scrum se adapta a cualquier contexto facilitando la realización de las tareas.</a:t>
            </a:r>
            <a:endParaRPr sz="1500"/>
          </a:p>
          <a:p>
            <a:pPr indent="-323850" lvl="0" marL="457200" rtl="0" algn="l">
              <a:spcBef>
                <a:spcPts val="0"/>
              </a:spcBef>
              <a:spcAft>
                <a:spcPts val="0"/>
              </a:spcAft>
              <a:buSzPts val="1500"/>
              <a:buChar char="●"/>
            </a:pPr>
            <a:r>
              <a:rPr lang="es" sz="1500"/>
              <a:t>Desventajas:</a:t>
            </a:r>
            <a:endParaRPr sz="1500"/>
          </a:p>
          <a:p>
            <a:pPr indent="-323850" lvl="1" marL="914400" rtl="0" algn="l">
              <a:spcBef>
                <a:spcPts val="0"/>
              </a:spcBef>
              <a:spcAft>
                <a:spcPts val="0"/>
              </a:spcAft>
              <a:buSzPts val="1500"/>
              <a:buChar char="○"/>
            </a:pPr>
            <a:r>
              <a:rPr lang="es" sz="1500"/>
              <a:t>Solo funciona con equipos reducidos.</a:t>
            </a:r>
            <a:endParaRPr sz="1500"/>
          </a:p>
          <a:p>
            <a:pPr indent="-323850" lvl="1" marL="914400" rtl="0" algn="l">
              <a:spcBef>
                <a:spcPts val="0"/>
              </a:spcBef>
              <a:spcAft>
                <a:spcPts val="0"/>
              </a:spcAft>
              <a:buSzPts val="1500"/>
              <a:buChar char="○"/>
            </a:pPr>
            <a:r>
              <a:rPr lang="es" sz="1500"/>
              <a:t>Numerosas reuniones que </a:t>
            </a:r>
            <a:r>
              <a:rPr lang="es" sz="1500"/>
              <a:t>ralentizan</a:t>
            </a:r>
            <a:r>
              <a:rPr lang="es" sz="1500"/>
              <a:t> el trabajo.</a:t>
            </a:r>
            <a:endParaRPr sz="1500"/>
          </a:p>
          <a:p>
            <a:pPr indent="-323850" lvl="1" marL="914400" rtl="0" algn="l">
              <a:spcBef>
                <a:spcPts val="0"/>
              </a:spcBef>
              <a:spcAft>
                <a:spcPts val="0"/>
              </a:spcAft>
              <a:buSzPts val="1500"/>
              <a:buChar char="○"/>
            </a:pPr>
            <a:r>
              <a:rPr lang="es" sz="1500"/>
              <a:t>Requiere una exhaustiva </a:t>
            </a:r>
            <a:r>
              <a:rPr lang="es" sz="1500"/>
              <a:t>definición</a:t>
            </a:r>
            <a:r>
              <a:rPr lang="es" sz="1500"/>
              <a:t> de las tareas y sus plazos: la </a:t>
            </a:r>
            <a:r>
              <a:rPr lang="es" sz="1500"/>
              <a:t>división</a:t>
            </a:r>
            <a:r>
              <a:rPr lang="es" sz="1500"/>
              <a:t> de trabajo en cada etapa son la esencia de scrum.</a:t>
            </a:r>
            <a:endParaRPr sz="15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5"/>
          <p:cNvSpPr txBox="1"/>
          <p:nvPr>
            <p:ph type="title"/>
          </p:nvPr>
        </p:nvSpPr>
        <p:spPr>
          <a:xfrm>
            <a:off x="311700" y="303825"/>
            <a:ext cx="8520600" cy="71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3020" u="sng"/>
              <a:t>Bibliografía</a:t>
            </a:r>
            <a:endParaRPr sz="3020" u="sng"/>
          </a:p>
        </p:txBody>
      </p:sp>
      <p:sp>
        <p:nvSpPr>
          <p:cNvPr id="517" name="Google Shape;517;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u="sng">
                <a:hlinkClick r:id="rId3"/>
              </a:rPr>
              <a:t>https://aulasvirtuales.uhu.es/mod/resource/view.php?id=532353</a:t>
            </a:r>
            <a:r>
              <a:rPr lang="es"/>
              <a:t> (moodle scrumbook).</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s"/>
              <a:t>Google imagenes.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s" u="sng">
                <a:solidFill>
                  <a:schemeClr val="hlink"/>
                </a:solidFill>
                <a:hlinkClick r:id="rId4"/>
              </a:rPr>
              <a:t>https://curso-madrid.es/ventajas-y-debilidades-de-scrum/</a:t>
            </a:r>
            <a:endParaRPr/>
          </a:p>
          <a:p>
            <a:pPr indent="0" lvl="0" marL="0" rtl="0" algn="l">
              <a:lnSpc>
                <a:spcPct val="100000"/>
              </a:lnSpc>
              <a:spcBef>
                <a:spcPts val="0"/>
              </a:spcBef>
              <a:spcAft>
                <a:spcPts val="0"/>
              </a:spcAft>
              <a:buNone/>
            </a:pPr>
            <a:r>
              <a:rPr lang="es" u="sng">
                <a:solidFill>
                  <a:schemeClr val="hlink"/>
                </a:solidFill>
                <a:hlinkClick r:id="rId5"/>
              </a:rPr>
              <a:t>https://blog.wearedrew.co/ventajas-y-desventajas-de-la-metodologia-scrum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s"/>
              <a:t>Apuntes de la Asignatura.</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idx="1" type="body"/>
          </p:nvPr>
        </p:nvSpPr>
        <p:spPr>
          <a:xfrm>
            <a:off x="311700" y="286350"/>
            <a:ext cx="8574600" cy="455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1.-Control del proceso empírico: Sigue tres ideas principales en el desarrollo, transparencia, inspección y adaptación. </a:t>
            </a:r>
            <a:endParaRPr sz="1500"/>
          </a:p>
          <a:p>
            <a:pPr indent="0" lvl="0" marL="0" rtl="0" algn="l">
              <a:spcBef>
                <a:spcPts val="1200"/>
              </a:spcBef>
              <a:spcAft>
                <a:spcPts val="0"/>
              </a:spcAft>
              <a:buNone/>
            </a:pPr>
            <a:r>
              <a:rPr lang="es" sz="1500"/>
              <a:t>2.-Auto-Organización: La auto-organización da al equipo sentido de compromiso y responsabilidad produciendo un ambiente innovador y creativo.</a:t>
            </a:r>
            <a:endParaRPr sz="1500"/>
          </a:p>
          <a:p>
            <a:pPr indent="0" lvl="0" marL="0" rtl="0" algn="l">
              <a:spcBef>
                <a:spcPts val="1200"/>
              </a:spcBef>
              <a:spcAft>
                <a:spcPts val="0"/>
              </a:spcAft>
              <a:buNone/>
            </a:pPr>
            <a:r>
              <a:rPr lang="es" sz="1500"/>
              <a:t>3.-Colaboración: Se centra en tres dimensiones básicas de la colaboración, colaboración ,articulación y apropiación ,también fomenta la gestión de proyectos entre equipos que trabajan e interactúan en conjunto.</a:t>
            </a:r>
            <a:endParaRPr sz="1500"/>
          </a:p>
          <a:p>
            <a:pPr indent="0" lvl="0" marL="0" rtl="0" algn="l">
              <a:spcBef>
                <a:spcPts val="1200"/>
              </a:spcBef>
              <a:spcAft>
                <a:spcPts val="0"/>
              </a:spcAft>
              <a:buNone/>
            </a:pPr>
            <a:r>
              <a:rPr lang="es"/>
              <a:t>4.-Priorización basada en valor: Darle la máxima importancia o enfoque al Scrum para conseguir valor de negocio                                                                     </a:t>
            </a:r>
            <a:endParaRPr/>
          </a:p>
          <a:p>
            <a:pPr indent="0" lvl="0" marL="0" rtl="0" algn="l">
              <a:spcBef>
                <a:spcPts val="1200"/>
              </a:spcBef>
              <a:spcAft>
                <a:spcPts val="0"/>
              </a:spcAft>
              <a:buNone/>
            </a:pPr>
            <a:r>
              <a:rPr lang="es"/>
              <a:t> 5.-Time-boxing: Describe como el tiempo es un factor limitante y como este se utiliza para ayudar a manejar eficazmente la planificación y ejecución del proyecto                                                                         </a:t>
            </a:r>
            <a:endParaRPr/>
          </a:p>
          <a:p>
            <a:pPr indent="0" lvl="0" marL="0" rtl="0" algn="l">
              <a:spcBef>
                <a:spcPts val="1200"/>
              </a:spcBef>
              <a:spcAft>
                <a:spcPts val="1200"/>
              </a:spcAft>
              <a:buNone/>
            </a:pPr>
            <a:r>
              <a:rPr lang="es"/>
              <a:t> 6.-Desarrollo iterativo: Hace énfasis en cómo gestionar mejor los cambios y crear productos que satisfagan al cliente.</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000" u="sng"/>
              <a:t>Roles</a:t>
            </a:r>
            <a:endParaRPr sz="3000" u="sng"/>
          </a:p>
        </p:txBody>
      </p:sp>
      <p:sp>
        <p:nvSpPr>
          <p:cNvPr id="222" name="Google Shape;22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500"/>
              <a:t>Tenemos dos tipos roles :</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s" sz="1500"/>
              <a:t>Los roles centrales son aquellas personas </a:t>
            </a:r>
            <a:r>
              <a:rPr lang="es" sz="1500"/>
              <a:t> imprescindible para la creación del proyecto, estos son </a:t>
            </a:r>
            <a:r>
              <a:rPr lang="es" sz="1500"/>
              <a:t>obligatorios y deben de estar comprometidos para conseguir el éxito del mismo. </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s" sz="1500"/>
              <a:t>Los roles no centrales son aquellas personas que no son necesarios para el </a:t>
            </a:r>
            <a:r>
              <a:rPr lang="es" sz="1500"/>
              <a:t>éxito</a:t>
            </a:r>
            <a:r>
              <a:rPr lang="es" sz="1500"/>
              <a:t> del proyecto, estos roles </a:t>
            </a:r>
            <a:r>
              <a:rPr lang="es" sz="1500"/>
              <a:t>pueden</a:t>
            </a:r>
            <a:r>
              <a:rPr lang="es" sz="1500"/>
              <a:t> interactuar sin tener una función en el proyecto.</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21"/>
          <p:cNvPicPr preferRelativeResize="0"/>
          <p:nvPr/>
        </p:nvPicPr>
        <p:blipFill>
          <a:blip r:embed="rId3">
            <a:alphaModFix/>
          </a:blip>
          <a:stretch>
            <a:fillRect/>
          </a:stretch>
        </p:blipFill>
        <p:spPr>
          <a:xfrm>
            <a:off x="311700" y="237375"/>
            <a:ext cx="8520599" cy="4664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311700" y="40820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u="sng"/>
              <a:t>.</a:t>
            </a:r>
            <a:r>
              <a:rPr lang="es" u="sng"/>
              <a:t>Roles Centrales.</a:t>
            </a:r>
            <a:endParaRPr u="sng"/>
          </a:p>
        </p:txBody>
      </p:sp>
      <p:pic>
        <p:nvPicPr>
          <p:cNvPr id="235" name="Google Shape;235;p22"/>
          <p:cNvPicPr preferRelativeResize="0"/>
          <p:nvPr/>
        </p:nvPicPr>
        <p:blipFill>
          <a:blip r:embed="rId3">
            <a:alphaModFix/>
          </a:blip>
          <a:stretch>
            <a:fillRect/>
          </a:stretch>
        </p:blipFill>
        <p:spPr>
          <a:xfrm>
            <a:off x="1938275" y="1532925"/>
            <a:ext cx="5267451" cy="2962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