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60" r:id="rId3"/>
    <p:sldId id="261" r:id="rId4"/>
    <p:sldId id="262" r:id="rId5"/>
    <p:sldId id="263" r:id="rId6"/>
    <p:sldId id="264" r:id="rId7"/>
    <p:sldId id="265" r:id="rId8"/>
    <p:sldId id="266" r:id="rId9"/>
    <p:sldId id="269" r:id="rId10"/>
    <p:sldId id="270" r:id="rId11"/>
    <p:sldId id="271" r:id="rId12"/>
    <p:sldId id="267" r:id="rId13"/>
    <p:sldId id="268" r:id="rId14"/>
    <p:sldId id="272" r:id="rId1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07938-D17B-4C9D-98FB-F1DCC3443310}" type="datetimeFigureOut">
              <a:rPr lang="es-PE" smtClean="0"/>
              <a:t>05/07/2017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C445-ACC4-41FE-A3C8-D22EC0A68265}" type="slidenum">
              <a:rPr lang="es-PE" smtClean="0"/>
              <a:t>‹Nº›</a:t>
            </a:fld>
            <a:endParaRPr lang="es-PE"/>
          </a:p>
        </p:txBody>
      </p:sp>
    </p:spTree>
    <p:extLst>
      <p:ext uri="{BB962C8B-B14F-4D97-AF65-F5344CB8AC3E}">
        <p14:creationId xmlns:p14="http://schemas.microsoft.com/office/powerpoint/2010/main" val="244654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12551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6796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228079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941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98944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52446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32718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69147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9582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25521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D99413E-4738-40CC-803F-F3FB74973207}" type="datetimeFigureOut">
              <a:rPr lang="es-PE" smtClean="0"/>
              <a:pPr/>
              <a:t>05/07/2017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77808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9413E-4738-40CC-803F-F3FB74973207}" type="datetimeFigureOut">
              <a:rPr lang="es-PE" smtClean="0"/>
              <a:pPr/>
              <a:t>05/07/2017</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EA7C9-10DF-49E2-AD54-82AE73D7E179}" type="slidenum">
              <a:rPr lang="es-PE" smtClean="0"/>
              <a:pPr/>
              <a:t>‹Nº›</a:t>
            </a:fld>
            <a:endParaRPr lang="es-PE"/>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87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print"/>
          <a:srcRect t="15128" b="22115"/>
          <a:stretch/>
        </p:blipFill>
        <p:spPr>
          <a:xfrm>
            <a:off x="5724128" y="4005064"/>
            <a:ext cx="2648775" cy="2174051"/>
          </a:xfrm>
          <a:prstGeom prst="rect">
            <a:avLst/>
          </a:prstGeom>
          <a:ln>
            <a:noFill/>
          </a:ln>
          <a:effectLst>
            <a:softEdge rad="112500"/>
          </a:effectLst>
        </p:spPr>
      </p:pic>
      <p:sp>
        <p:nvSpPr>
          <p:cNvPr id="10" name="Título 1"/>
          <p:cNvSpPr txBox="1">
            <a:spLocks/>
          </p:cNvSpPr>
          <p:nvPr/>
        </p:nvSpPr>
        <p:spPr>
          <a:xfrm>
            <a:off x="827584" y="1124744"/>
            <a:ext cx="7411022" cy="6729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3600" smtClean="0">
                <a:latin typeface="Arial Black" panose="020B0A04020102020204" pitchFamily="34" charset="0"/>
              </a:rPr>
              <a:t>Taller de Programación Web </a:t>
            </a:r>
            <a:endParaRPr lang="es-PE" sz="3600" dirty="0">
              <a:latin typeface="Arial Black" panose="020B0A04020102020204" pitchFamily="34" charset="0"/>
            </a:endParaRPr>
          </a:p>
        </p:txBody>
      </p:sp>
      <p:sp>
        <p:nvSpPr>
          <p:cNvPr id="11" name="Título 1"/>
          <p:cNvSpPr txBox="1">
            <a:spLocks/>
          </p:cNvSpPr>
          <p:nvPr/>
        </p:nvSpPr>
        <p:spPr>
          <a:xfrm>
            <a:off x="137204" y="1721035"/>
            <a:ext cx="9033634" cy="118033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solidFill>
                  <a:schemeClr val="accent2">
                    <a:lumMod val="50000"/>
                  </a:schemeClr>
                </a:solidFill>
                <a:latin typeface="Arial Black" panose="020B0A04020102020204" pitchFamily="34" charset="0"/>
              </a:rPr>
              <a:t>“Sistema de Ventas de Computadoras” </a:t>
            </a:r>
            <a:endParaRPr lang="es-PE" sz="3600" b="1" dirty="0">
              <a:solidFill>
                <a:schemeClr val="accent2">
                  <a:lumMod val="50000"/>
                </a:schemeClr>
              </a:solidFill>
              <a:latin typeface="Arial Black" panose="020B0A04020102020204" pitchFamily="34" charset="0"/>
            </a:endParaRPr>
          </a:p>
        </p:txBody>
      </p:sp>
      <p:sp>
        <p:nvSpPr>
          <p:cNvPr id="12" name="Título 1"/>
          <p:cNvSpPr txBox="1">
            <a:spLocks/>
          </p:cNvSpPr>
          <p:nvPr/>
        </p:nvSpPr>
        <p:spPr>
          <a:xfrm>
            <a:off x="128076" y="3497662"/>
            <a:ext cx="7411022" cy="228062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dirty="0" smtClean="0">
                <a:solidFill>
                  <a:schemeClr val="accent4">
                    <a:lumMod val="50000"/>
                  </a:schemeClr>
                </a:solidFill>
                <a:latin typeface="Arial Black" panose="020B0A04020102020204" pitchFamily="34" charset="0"/>
              </a:rPr>
              <a:t>Integrantes: </a:t>
            </a:r>
          </a:p>
          <a:p>
            <a:pPr algn="l"/>
            <a:r>
              <a:rPr lang="es-PE" sz="3600" dirty="0" smtClean="0">
                <a:solidFill>
                  <a:schemeClr val="tx1">
                    <a:lumMod val="95000"/>
                    <a:lumOff val="5000"/>
                  </a:schemeClr>
                </a:solidFill>
                <a:latin typeface="Arial Black" panose="020B0A04020102020204" pitchFamily="34" charset="0"/>
              </a:rPr>
              <a:t>Cristian Dariquebe L.</a:t>
            </a:r>
          </a:p>
          <a:p>
            <a:pPr algn="l"/>
            <a:r>
              <a:rPr lang="es-PE" sz="3600" dirty="0" smtClean="0">
                <a:solidFill>
                  <a:schemeClr val="tx1">
                    <a:lumMod val="95000"/>
                    <a:lumOff val="5000"/>
                  </a:schemeClr>
                </a:solidFill>
                <a:latin typeface="Arial Black" panose="020B0A04020102020204" pitchFamily="34" charset="0"/>
              </a:rPr>
              <a:t>Alex Torres T.</a:t>
            </a:r>
          </a:p>
          <a:p>
            <a:pPr algn="l"/>
            <a:r>
              <a:rPr lang="es-PE" sz="3600" dirty="0" smtClean="0">
                <a:solidFill>
                  <a:schemeClr val="tx1">
                    <a:lumMod val="95000"/>
                    <a:lumOff val="5000"/>
                  </a:schemeClr>
                </a:solidFill>
                <a:latin typeface="Arial Black" panose="020B0A04020102020204" pitchFamily="34" charset="0"/>
              </a:rPr>
              <a:t>Max Irwing Ramírez L.</a:t>
            </a:r>
            <a:endParaRPr lang="es-PE" sz="3600" dirty="0">
              <a:solidFill>
                <a:schemeClr val="tx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5185835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699792" y="836712"/>
            <a:ext cx="2383986" cy="523220"/>
          </a:xfrm>
          <a:prstGeom prst="rect">
            <a:avLst/>
          </a:prstGeom>
        </p:spPr>
        <p:txBody>
          <a:bodyPr wrap="none">
            <a:spAutoFit/>
          </a:bodyPr>
          <a:lstStyle/>
          <a:p>
            <a:r>
              <a:rPr lang="es-ES" sz="2800" b="1" dirty="0">
                <a:latin typeface="Arial" panose="020B0604020202020204" pitchFamily="34" charset="0"/>
                <a:ea typeface="Calibri" panose="020F0502020204030204" pitchFamily="34" charset="0"/>
              </a:rPr>
              <a:t>Justificación</a:t>
            </a:r>
            <a:endParaRPr lang="es-PE" sz="2800" dirty="0"/>
          </a:p>
        </p:txBody>
      </p:sp>
      <p:sp>
        <p:nvSpPr>
          <p:cNvPr id="4" name="Rectángulo 3"/>
          <p:cNvSpPr/>
          <p:nvPr/>
        </p:nvSpPr>
        <p:spPr>
          <a:xfrm>
            <a:off x="251520" y="1484784"/>
            <a:ext cx="8640960" cy="2585323"/>
          </a:xfrm>
          <a:prstGeom prst="rect">
            <a:avLst/>
          </a:prstGeom>
        </p:spPr>
        <p:txBody>
          <a:bodyPr wrap="square">
            <a:spAutoFit/>
          </a:bodyPr>
          <a:lstStyle/>
          <a:p>
            <a:pPr>
              <a:lnSpc>
                <a:spcPct val="150000"/>
              </a:lnSpc>
              <a:spcAft>
                <a:spcPts val="800"/>
              </a:spcAft>
            </a:pPr>
            <a:r>
              <a:rPr lang="es-ES" dirty="0">
                <a:latin typeface="Arial" panose="020B0604020202020204" pitchFamily="34" charset="0"/>
                <a:ea typeface="Calibri" panose="020F0502020204030204" pitchFamily="34" charset="0"/>
                <a:cs typeface="Times New Roman" panose="02020603050405020304" pitchFamily="18" charset="0"/>
              </a:rPr>
              <a:t>El recurso de información hoy en día es tan importante en las empresas y/o organizaciones actuales  los sistemas permiten compartir datos y recursos entre todos los usuarios de nuestro sistema, por tal razón se necesita un software de sistema experto que pueda ayudar a solucionar las necesidades, habiéndose detectado que: “No existen sistemas expertos para el diagnóstico y optimizar nuestro negocio. </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787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87824" y="908720"/>
            <a:ext cx="1728192" cy="461665"/>
          </a:xfrm>
          <a:prstGeom prst="rect">
            <a:avLst/>
          </a:prstGeom>
        </p:spPr>
        <p:txBody>
          <a:bodyPr wrap="square">
            <a:spAutoFit/>
          </a:bodyPr>
          <a:lstStyle/>
          <a:p>
            <a:r>
              <a:rPr lang="es-ES" sz="2400" b="1" dirty="0">
                <a:latin typeface="Arial" panose="020B0604020202020204" pitchFamily="34" charset="0"/>
                <a:ea typeface="Calibri" panose="020F0502020204030204" pitchFamily="34" charset="0"/>
              </a:rPr>
              <a:t>Alcance</a:t>
            </a:r>
            <a:endParaRPr lang="es-PE" sz="2400" dirty="0"/>
          </a:p>
        </p:txBody>
      </p:sp>
      <p:sp>
        <p:nvSpPr>
          <p:cNvPr id="4" name="Rectángulo 3"/>
          <p:cNvSpPr/>
          <p:nvPr/>
        </p:nvSpPr>
        <p:spPr>
          <a:xfrm>
            <a:off x="179512" y="1628800"/>
            <a:ext cx="8568952" cy="2272417"/>
          </a:xfrm>
          <a:prstGeom prst="rect">
            <a:avLst/>
          </a:prstGeom>
        </p:spPr>
        <p:txBody>
          <a:bodyPr wrap="square">
            <a:spAutoFit/>
          </a:bodyPr>
          <a:lstStyle/>
          <a:p>
            <a:pPr algn="just">
              <a:lnSpc>
                <a:spcPct val="150000"/>
              </a:lnSpc>
              <a:spcAft>
                <a:spcPts val="800"/>
              </a:spcAft>
            </a:pPr>
            <a:r>
              <a:rPr lang="es-ES" dirty="0">
                <a:latin typeface="Arial" panose="020B0604020202020204" pitchFamily="34" charset="0"/>
                <a:ea typeface="Calibri" panose="020F0502020204030204" pitchFamily="34" charset="0"/>
                <a:cs typeface="Times New Roman" panose="02020603050405020304" pitchFamily="18" charset="0"/>
              </a:rPr>
              <a:t>Desarrollar que un </a:t>
            </a:r>
            <a:r>
              <a:rPr lang="es-ES" dirty="0" smtClean="0">
                <a:latin typeface="Arial" panose="020B0604020202020204" pitchFamily="34" charset="0"/>
                <a:ea typeface="Calibri" panose="020F0502020204030204" pitchFamily="34" charset="0"/>
                <a:cs typeface="Times New Roman" panose="02020603050405020304" pitchFamily="18" charset="0"/>
              </a:rPr>
              <a:t>sistema, </a:t>
            </a:r>
            <a:r>
              <a:rPr lang="es-ES" dirty="0">
                <a:latin typeface="Arial" panose="020B0604020202020204" pitchFamily="34" charset="0"/>
                <a:ea typeface="Calibri" panose="020F0502020204030204" pitchFamily="34" charset="0"/>
                <a:cs typeface="Times New Roman" panose="02020603050405020304" pitchFamily="18" charset="0"/>
              </a:rPr>
              <a:t>tenga la capacidad de diagnosticar las necesidades que requiere a nuestro público en general y ser confiable en las recomendaciones que dé para la solución de los problemas técnicos que se puedan presentar.</a:t>
            </a:r>
            <a:endParaRPr lang="es-P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dirty="0">
                <a:latin typeface="Arial" panose="020B0604020202020204" pitchFamily="34" charset="0"/>
                <a:ea typeface="Calibri" panose="020F0502020204030204" pitchFamily="34" charset="0"/>
                <a:cs typeface="Times New Roman" panose="02020603050405020304" pitchFamily="18" charset="0"/>
              </a:rPr>
              <a:t>Validar las versiones de sistema, implementar nuevos procesos que se requiera optimizar  y realizar cambios del interfaz del usuario.</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504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2267744" y="764704"/>
            <a:ext cx="3822353" cy="541468"/>
          </a:xfrm>
        </p:spPr>
        <p:txBody>
          <a:bodyPr>
            <a:normAutofit fontScale="90000"/>
          </a:bodyPr>
          <a:lstStyle/>
          <a:p>
            <a:pPr algn="ctr"/>
            <a:r>
              <a:rPr lang="es-PE" b="1" dirty="0" smtClean="0">
                <a:solidFill>
                  <a:srgbClr val="00B0F0"/>
                </a:solidFill>
                <a:latin typeface="Arial" panose="020B0604020202020204" pitchFamily="34" charset="0"/>
                <a:cs typeface="Arial" panose="020B0604020202020204" pitchFamily="34" charset="0"/>
              </a:rPr>
              <a:t>CASO DE USO </a:t>
            </a:r>
            <a:endParaRPr lang="es-PE" b="1" dirty="0">
              <a:solidFill>
                <a:srgbClr val="00B0F0"/>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440865" y="1322541"/>
            <a:ext cx="8019567" cy="5121290"/>
          </a:xfrm>
          <a:prstGeom prst="rect">
            <a:avLst/>
          </a:prstGeom>
        </p:spPr>
      </p:pic>
    </p:spTree>
    <p:extLst>
      <p:ext uri="{BB962C8B-B14F-4D97-AF65-F5344CB8AC3E}">
        <p14:creationId xmlns:p14="http://schemas.microsoft.com/office/powerpoint/2010/main" val="2525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2267744" y="548680"/>
            <a:ext cx="3528392" cy="685484"/>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2000" b="1" dirty="0" smtClean="0">
                <a:solidFill>
                  <a:srgbClr val="00B0F0"/>
                </a:solidFill>
                <a:latin typeface="Arial" panose="020B0604020202020204" pitchFamily="34" charset="0"/>
                <a:cs typeface="Arial" panose="020B0604020202020204" pitchFamily="34" charset="0"/>
              </a:rPr>
              <a:t>DIAGRAMAS DE ACTIVIDADES</a:t>
            </a:r>
            <a:endParaRPr lang="es-PE" sz="2000" b="1" dirty="0">
              <a:solidFill>
                <a:srgbClr val="00B0F0"/>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21483" t="5195" r="46089" b="9746"/>
          <a:stretch/>
        </p:blipFill>
        <p:spPr>
          <a:xfrm>
            <a:off x="1331640" y="1487916"/>
            <a:ext cx="6408712" cy="4749396"/>
          </a:xfrm>
          <a:prstGeom prst="rect">
            <a:avLst/>
          </a:prstGeom>
        </p:spPr>
      </p:pic>
    </p:spTree>
    <p:extLst>
      <p:ext uri="{BB962C8B-B14F-4D97-AF65-F5344CB8AC3E}">
        <p14:creationId xmlns:p14="http://schemas.microsoft.com/office/powerpoint/2010/main" val="227573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492896"/>
            <a:ext cx="82296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s-PE" dirty="0" smtClean="0"/>
              <a:t>¡¡GRACIAS!!</a:t>
            </a:r>
            <a:endParaRPr lang="es-PE" dirty="0"/>
          </a:p>
        </p:txBody>
      </p:sp>
    </p:spTree>
    <p:extLst>
      <p:ext uri="{BB962C8B-B14F-4D97-AF65-F5344CB8AC3E}">
        <p14:creationId xmlns:p14="http://schemas.microsoft.com/office/powerpoint/2010/main" val="40515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660" y="908720"/>
            <a:ext cx="5544616" cy="1248878"/>
          </a:xfrm>
          <a:prstGeom prst="rect">
            <a:avLst/>
          </a:prstGeom>
        </p:spPr>
      </p:pic>
      <p:pic>
        <p:nvPicPr>
          <p:cNvPr id="4" name="Imagen 3"/>
          <p:cNvPicPr>
            <a:picLocks noChangeAspect="1"/>
          </p:cNvPicPr>
          <p:nvPr/>
        </p:nvPicPr>
        <p:blipFill>
          <a:blip r:embed="rId3"/>
          <a:stretch>
            <a:fillRect/>
          </a:stretch>
        </p:blipFill>
        <p:spPr>
          <a:xfrm>
            <a:off x="467544" y="2157598"/>
            <a:ext cx="7632848" cy="4185041"/>
          </a:xfrm>
          <a:prstGeom prst="rect">
            <a:avLst/>
          </a:prstGeom>
        </p:spPr>
      </p:pic>
    </p:spTree>
    <p:extLst>
      <p:ext uri="{BB962C8B-B14F-4D97-AF65-F5344CB8AC3E}">
        <p14:creationId xmlns:p14="http://schemas.microsoft.com/office/powerpoint/2010/main" val="159263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755576" y="980728"/>
            <a:ext cx="7416824" cy="595256"/>
          </a:xfrm>
        </p:spPr>
        <p:txBody>
          <a:bodyPr>
            <a:normAutofit fontScale="90000"/>
          </a:bodyPr>
          <a:lstStyle/>
          <a:p>
            <a:r>
              <a:rPr lang="es-PE" b="1" dirty="0" smtClean="0">
                <a:solidFill>
                  <a:srgbClr val="0070C0"/>
                </a:solidFill>
                <a:latin typeface="Arial Black" panose="020B0A04020102020204" pitchFamily="34" charset="0"/>
              </a:rPr>
              <a:t>Venta de Computadoras</a:t>
            </a:r>
            <a:endParaRPr lang="es-PE" b="1" dirty="0">
              <a:solidFill>
                <a:srgbClr val="0070C0"/>
              </a:solidFill>
              <a:latin typeface="Arial Black" panose="020B0A04020102020204" pitchFamily="34" charset="0"/>
            </a:endParaRPr>
          </a:p>
        </p:txBody>
      </p:sp>
      <p:sp>
        <p:nvSpPr>
          <p:cNvPr id="4" name="Marcador de contenido 2"/>
          <p:cNvSpPr txBox="1">
            <a:spLocks/>
          </p:cNvSpPr>
          <p:nvPr/>
        </p:nvSpPr>
        <p:spPr>
          <a:xfrm>
            <a:off x="323528" y="1575984"/>
            <a:ext cx="6408712" cy="44453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PE" sz="2000" b="1" dirty="0" smtClean="0">
                <a:solidFill>
                  <a:srgbClr val="00B0F0"/>
                </a:solidFill>
                <a:latin typeface="Arial" panose="020B0604020202020204" pitchFamily="34" charset="0"/>
                <a:cs typeface="Arial" panose="020B0604020202020204" pitchFamily="34" charset="0"/>
              </a:rPr>
              <a:t>Descripción de Negocio</a:t>
            </a:r>
          </a:p>
          <a:p>
            <a:pPr marL="0" indent="0">
              <a:buFont typeface="Arial" panose="020B0604020202020204" pitchFamily="34" charset="0"/>
              <a:buNone/>
            </a:pPr>
            <a:r>
              <a:rPr lang="es-PE" sz="2000" dirty="0" smtClean="0">
                <a:latin typeface="Arial" panose="020B0604020202020204" pitchFamily="34" charset="0"/>
                <a:cs typeface="Arial" panose="020B0604020202020204" pitchFamily="34" charset="0"/>
              </a:rPr>
              <a:t>Esta idea de iniciar la pequeña o mediana empresa surgió a raíz de las necesidades de mi objetivo viendo que solo cuentan con maquinas de escribir y no existen estos equipos de avance de alta tecnología, por ello he visto conveniente poner esta empresa.</a:t>
            </a:r>
          </a:p>
          <a:p>
            <a:pPr marL="0" indent="0">
              <a:buFont typeface="Arial" panose="020B0604020202020204" pitchFamily="34" charset="0"/>
              <a:buNone/>
            </a:pPr>
            <a:endParaRPr lang="es-PE" sz="20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s-PE" sz="2000" dirty="0" smtClean="0">
                <a:latin typeface="Arial" panose="020B0604020202020204" pitchFamily="34" charset="0"/>
                <a:cs typeface="Arial" panose="020B0604020202020204" pitchFamily="34" charset="0"/>
              </a:rPr>
              <a:t>Posiblemente el 15 de diciembre del año 2017 se estará iniciando esta pequeña empresa con el objetivo de incentivar a la población y así toda la gente de mi pueblo esté a la altura de las grandes ciudades con el avance de la tecnología.</a:t>
            </a:r>
          </a:p>
          <a:p>
            <a:pPr marL="0" indent="0">
              <a:buFont typeface="Arial" panose="020B0604020202020204" pitchFamily="34" charset="0"/>
              <a:buNone/>
            </a:pPr>
            <a:endParaRPr lang="es-PE"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46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251520" y="980728"/>
            <a:ext cx="7128792" cy="498394"/>
          </a:xfrm>
        </p:spPr>
        <p:txBody>
          <a:bodyPr>
            <a:noAutofit/>
          </a:bodyPr>
          <a:lstStyle/>
          <a:p>
            <a:pPr algn="ctr"/>
            <a:r>
              <a:rPr lang="es-PE" sz="3200" b="1" dirty="0" smtClean="0">
                <a:solidFill>
                  <a:schemeClr val="tx2">
                    <a:lumMod val="60000"/>
                    <a:lumOff val="40000"/>
                  </a:schemeClr>
                </a:solidFill>
                <a:latin typeface="Arial" panose="020B0604020202020204" pitchFamily="34" charset="0"/>
                <a:cs typeface="Arial" panose="020B0604020202020204" pitchFamily="34" charset="0"/>
              </a:rPr>
              <a:t>PLANTEAMIENTO DE PROBLEMA GENERAL</a:t>
            </a:r>
            <a:endParaRPr lang="es-PE" sz="32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7" name="Marcador de contenido 2"/>
          <p:cNvSpPr txBox="1">
            <a:spLocks/>
          </p:cNvSpPr>
          <p:nvPr/>
        </p:nvSpPr>
        <p:spPr>
          <a:xfrm>
            <a:off x="323528" y="2636912"/>
            <a:ext cx="8596668" cy="38807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US" sz="2400" dirty="0" smtClean="0">
                <a:latin typeface="Arial" panose="020B0604020202020204" pitchFamily="34" charset="0"/>
                <a:cs typeface="Arial" panose="020B0604020202020204" pitchFamily="34" charset="0"/>
              </a:rPr>
              <a:t>Actualmente nuestra empresa se vio con necesidad de implementar un sistema la cual ayuda a automatizar nuestro requerimiento como una </a:t>
            </a:r>
            <a:r>
              <a:rPr lang="es-US" sz="2400" dirty="0" smtClean="0">
                <a:latin typeface="Arial" panose="020B0604020202020204" pitchFamily="34" charset="0"/>
                <a:cs typeface="Arial" panose="020B0604020202020204" pitchFamily="34" charset="0"/>
              </a:rPr>
              <a:t>empresa; </a:t>
            </a:r>
            <a:r>
              <a:rPr lang="es-ES" sz="2400" dirty="0" smtClean="0">
                <a:latin typeface="Arial" panose="020B0604020202020204" pitchFamily="34" charset="0"/>
                <a:cs typeface="Arial" panose="020B0604020202020204" pitchFamily="34" charset="0"/>
              </a:rPr>
              <a:t>para facilitar y ofrecer nuestros productos vía página web  que es de mucha ayuda para minimizar gastos de los clientes. </a:t>
            </a:r>
            <a:endParaRPr lang="es-PE" sz="24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s-US" sz="2400" dirty="0" smtClean="0">
                <a:latin typeface="Arial" panose="020B0604020202020204" pitchFamily="34" charset="0"/>
                <a:cs typeface="Arial" panose="020B0604020202020204" pitchFamily="34" charset="0"/>
              </a:rPr>
              <a:t> </a:t>
            </a:r>
            <a:endParaRPr lang="es-P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8019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2324830" y="1046808"/>
            <a:ext cx="2664296" cy="573741"/>
          </a:xfrm>
        </p:spPr>
        <p:txBody>
          <a:bodyPr>
            <a:normAutofit fontScale="90000"/>
          </a:bodyPr>
          <a:lstStyle/>
          <a:p>
            <a:r>
              <a:rPr lang="es-PE" b="1" dirty="0" smtClean="0">
                <a:solidFill>
                  <a:schemeClr val="tx2">
                    <a:lumMod val="60000"/>
                    <a:lumOff val="40000"/>
                  </a:schemeClr>
                </a:solidFill>
                <a:latin typeface="Arial" panose="020B0604020202020204" pitchFamily="34" charset="0"/>
                <a:cs typeface="Arial" panose="020B0604020202020204" pitchFamily="34" charset="0"/>
              </a:rPr>
              <a:t>MISIÓN</a:t>
            </a:r>
            <a:r>
              <a:rPr lang="es-PE" dirty="0" smtClean="0"/>
              <a:t> </a:t>
            </a:r>
            <a:endParaRPr lang="es-PE" dirty="0"/>
          </a:p>
        </p:txBody>
      </p:sp>
      <p:sp>
        <p:nvSpPr>
          <p:cNvPr id="4" name="Marcador de contenido 2"/>
          <p:cNvSpPr txBox="1">
            <a:spLocks/>
          </p:cNvSpPr>
          <p:nvPr/>
        </p:nvSpPr>
        <p:spPr>
          <a:xfrm>
            <a:off x="242912" y="1844824"/>
            <a:ext cx="4163836" cy="3560781"/>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PE" sz="2400" dirty="0" smtClean="0">
                <a:latin typeface="Arial" panose="020B0604020202020204" pitchFamily="34" charset="0"/>
                <a:cs typeface="Arial" panose="020B0604020202020204" pitchFamily="34" charset="0"/>
              </a:rPr>
              <a:t>Ser la empresa líder en la comercialización de equipos de computo, ya que el cliente es lo mas importante de la empresa, por lo tanto debe tratarse de la mejor manera </a:t>
            </a:r>
            <a:r>
              <a:rPr lang="es-PE" sz="2400" dirty="0" smtClean="0">
                <a:latin typeface="Arial" panose="020B0604020202020204" pitchFamily="34" charset="0"/>
                <a:cs typeface="Arial" panose="020B0604020202020204" pitchFamily="34" charset="0"/>
              </a:rPr>
              <a:t>posible.</a:t>
            </a:r>
            <a:endParaRPr lang="es-PE" sz="24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s-PE"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s-PE"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s-PE" dirty="0"/>
          </a:p>
        </p:txBody>
      </p:sp>
      <p:pic>
        <p:nvPicPr>
          <p:cNvPr id="5" name="Picture 2" descr="Resultado de imagen para mision y vision sistemas de ventas de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8" y="1844824"/>
            <a:ext cx="4507454" cy="336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74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a:xfrm>
            <a:off x="3419872" y="959403"/>
            <a:ext cx="1614044" cy="562984"/>
          </a:xfrm>
        </p:spPr>
        <p:txBody>
          <a:bodyPr>
            <a:noAutofit/>
          </a:bodyPr>
          <a:lstStyle/>
          <a:p>
            <a:r>
              <a:rPr lang="es-PE" sz="3200" b="1" dirty="0" smtClean="0">
                <a:solidFill>
                  <a:srgbClr val="00B0F0"/>
                </a:solidFill>
                <a:latin typeface="Arial" panose="020B0604020202020204" pitchFamily="34" charset="0"/>
                <a:cs typeface="Arial" panose="020B0604020202020204" pitchFamily="34" charset="0"/>
              </a:rPr>
              <a:t>VISIÓN</a:t>
            </a:r>
            <a:endParaRPr lang="es-PE" sz="3200" b="1" dirty="0">
              <a:solidFill>
                <a:srgbClr val="00B0F0"/>
              </a:solidFill>
              <a:latin typeface="Arial" panose="020B0604020202020204" pitchFamily="34" charset="0"/>
              <a:cs typeface="Arial" panose="020B0604020202020204" pitchFamily="34" charset="0"/>
            </a:endParaRPr>
          </a:p>
        </p:txBody>
      </p:sp>
      <p:sp>
        <p:nvSpPr>
          <p:cNvPr id="4" name="Marcador de contenido 2"/>
          <p:cNvSpPr txBox="1">
            <a:spLocks/>
          </p:cNvSpPr>
          <p:nvPr/>
        </p:nvSpPr>
        <p:spPr>
          <a:xfrm>
            <a:off x="323528" y="1988840"/>
            <a:ext cx="3722145" cy="401659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PE" sz="2000" dirty="0" smtClean="0">
                <a:latin typeface="Arial" panose="020B0604020202020204" pitchFamily="34" charset="0"/>
                <a:cs typeface="Arial" panose="020B0604020202020204" pitchFamily="34" charset="0"/>
              </a:rPr>
              <a:t>Ofrecer un servicio de calidad a nuestros clientes de acuerdo a los requerimientos </a:t>
            </a:r>
            <a:r>
              <a:rPr lang="es-PE" sz="2000" dirty="0" smtClean="0">
                <a:latin typeface="Arial" panose="020B0604020202020204" pitchFamily="34" charset="0"/>
                <a:cs typeface="Arial" panose="020B0604020202020204" pitchFamily="34" charset="0"/>
              </a:rPr>
              <a:t>planeados. </a:t>
            </a:r>
            <a:r>
              <a:rPr lang="es-PE" sz="2000" dirty="0" smtClean="0">
                <a:latin typeface="Arial" panose="020B0604020202020204" pitchFamily="34" charset="0"/>
                <a:cs typeface="Arial" panose="020B0604020202020204" pitchFamily="34" charset="0"/>
              </a:rPr>
              <a:t>para lo cual trabajaremos con estándares de calidad bien ejecutados para que los clientes nos prefieran</a:t>
            </a:r>
            <a:r>
              <a:rPr lang="es-PE" sz="2000" dirty="0" smtClean="0">
                <a:latin typeface="Arial" panose="020B0604020202020204" pitchFamily="34" charset="0"/>
                <a:cs typeface="Arial" panose="020B0604020202020204" pitchFamily="34" charset="0"/>
              </a:rPr>
              <a:t>.</a:t>
            </a:r>
            <a:endParaRPr lang="es-PE" sz="2000" dirty="0" smtClean="0">
              <a:latin typeface="Arial" panose="020B0604020202020204" pitchFamily="34" charset="0"/>
              <a:cs typeface="Arial" panose="020B0604020202020204" pitchFamily="34" charset="0"/>
            </a:endParaRPr>
          </a:p>
        </p:txBody>
      </p:sp>
      <p:pic>
        <p:nvPicPr>
          <p:cNvPr id="5" name="Picture 2" descr="Resultado de imagen para mision y vision sistemas de ventas de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894" y="1844824"/>
            <a:ext cx="4852545" cy="259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613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11560" y="1772816"/>
            <a:ext cx="7415596" cy="117382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PE" sz="2000" dirty="0" smtClean="0">
                <a:latin typeface="Arial" panose="020B0604020202020204" pitchFamily="34" charset="0"/>
                <a:cs typeface="Arial" panose="020B0604020202020204" pitchFamily="34" charset="0"/>
              </a:rPr>
              <a:t>Ser la empresa líder en venta de computadoras y accesorios que sean necesarios para los pobladores en esta localidad, de esta manera ayudar a la población a desarrollarse personal y empresarialmente.</a:t>
            </a:r>
            <a:endParaRPr lang="es-PE" sz="2000" dirty="0">
              <a:latin typeface="Arial" panose="020B0604020202020204" pitchFamily="34" charset="0"/>
              <a:cs typeface="Arial" panose="020B0604020202020204" pitchFamily="34" charset="0"/>
            </a:endParaRPr>
          </a:p>
        </p:txBody>
      </p:sp>
      <p:sp>
        <p:nvSpPr>
          <p:cNvPr id="4" name="Título 1"/>
          <p:cNvSpPr>
            <a:spLocks noGrp="1"/>
          </p:cNvSpPr>
          <p:nvPr>
            <p:ph type="title"/>
          </p:nvPr>
        </p:nvSpPr>
        <p:spPr>
          <a:xfrm>
            <a:off x="1799078" y="1484784"/>
            <a:ext cx="5040560" cy="483513"/>
          </a:xfrm>
        </p:spPr>
        <p:txBody>
          <a:bodyPr>
            <a:normAutofit fontScale="90000"/>
          </a:bodyPr>
          <a:lstStyle/>
          <a:p>
            <a:r>
              <a:rPr lang="es-PE" b="1" dirty="0" smtClean="0">
                <a:solidFill>
                  <a:srgbClr val="00B0F0"/>
                </a:solidFill>
                <a:latin typeface="Arial" panose="020B0604020202020204" pitchFamily="34" charset="0"/>
                <a:cs typeface="Arial" panose="020B0604020202020204" pitchFamily="34" charset="0"/>
              </a:rPr>
              <a:t>Objetivo General</a:t>
            </a:r>
            <a:r>
              <a:rPr lang="es-PE" b="1" dirty="0">
                <a:solidFill>
                  <a:srgbClr val="00B0F0"/>
                </a:solidFill>
                <a:latin typeface="Arial" panose="020B0604020202020204" pitchFamily="34" charset="0"/>
                <a:cs typeface="Arial" panose="020B0604020202020204" pitchFamily="34" charset="0"/>
              </a:rPr>
              <a:t/>
            </a:r>
            <a:br>
              <a:rPr lang="es-PE" b="1" dirty="0">
                <a:solidFill>
                  <a:srgbClr val="00B0F0"/>
                </a:solidFill>
                <a:latin typeface="Arial" panose="020B0604020202020204" pitchFamily="34" charset="0"/>
                <a:cs typeface="Arial" panose="020B0604020202020204" pitchFamily="34" charset="0"/>
              </a:rPr>
            </a:br>
            <a:endParaRPr lang="es-PE" dirty="0"/>
          </a:p>
        </p:txBody>
      </p:sp>
      <p:pic>
        <p:nvPicPr>
          <p:cNvPr id="5" name="Picture 2" descr="Resultado de imagen para ventas de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54020"/>
            <a:ext cx="4366449" cy="258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20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215153" y="2246650"/>
            <a:ext cx="5691194" cy="20133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s-PE" dirty="0" smtClean="0">
                <a:latin typeface="Arial" panose="020B0604020202020204" pitchFamily="34" charset="0"/>
                <a:cs typeface="Arial" panose="020B0604020202020204" pitchFamily="34" charset="0"/>
              </a:rPr>
              <a:t> </a:t>
            </a:r>
            <a:r>
              <a:rPr lang="es-PE" sz="2000" dirty="0" smtClean="0">
                <a:latin typeface="Arial" panose="020B0604020202020204" pitchFamily="34" charset="0"/>
                <a:cs typeface="Arial" panose="020B0604020202020204" pitchFamily="34" charset="0"/>
              </a:rPr>
              <a:t>Vender los mejores equipos de primera calidad.</a:t>
            </a:r>
          </a:p>
          <a:p>
            <a:pPr>
              <a:buFont typeface="Wingdings" panose="05000000000000000000" pitchFamily="2" charset="2"/>
              <a:buChar char="ü"/>
            </a:pPr>
            <a:r>
              <a:rPr lang="es-PE" sz="2000" dirty="0" smtClean="0">
                <a:latin typeface="Arial" panose="020B0604020202020204" pitchFamily="34" charset="0"/>
                <a:cs typeface="Arial" panose="020B0604020202020204" pitchFamily="34" charset="0"/>
              </a:rPr>
              <a:t> Próximamente poner servicio de internet.</a:t>
            </a:r>
          </a:p>
          <a:p>
            <a:pPr>
              <a:buFont typeface="Wingdings" panose="05000000000000000000" pitchFamily="2" charset="2"/>
              <a:buChar char="ü"/>
            </a:pPr>
            <a:r>
              <a:rPr lang="es-PE" sz="2000" dirty="0" smtClean="0">
                <a:latin typeface="Arial" panose="020B0604020202020204" pitchFamily="34" charset="0"/>
                <a:cs typeface="Arial" panose="020B0604020202020204" pitchFamily="34" charset="0"/>
              </a:rPr>
              <a:t>Incrementar las ventas en un corto plazo.</a:t>
            </a:r>
          </a:p>
          <a:p>
            <a:pPr>
              <a:buFont typeface="Wingdings" panose="05000000000000000000" pitchFamily="2" charset="2"/>
              <a:buChar char="§"/>
            </a:pPr>
            <a:endParaRPr lang="es-PE" dirty="0">
              <a:latin typeface="Arial" panose="020B0604020202020204" pitchFamily="34" charset="0"/>
              <a:cs typeface="Arial" panose="020B0604020202020204" pitchFamily="34" charset="0"/>
            </a:endParaRPr>
          </a:p>
        </p:txBody>
      </p:sp>
      <p:sp>
        <p:nvSpPr>
          <p:cNvPr id="4" name="Título 1"/>
          <p:cNvSpPr>
            <a:spLocks noGrp="1"/>
          </p:cNvSpPr>
          <p:nvPr>
            <p:ph type="title"/>
          </p:nvPr>
        </p:nvSpPr>
        <p:spPr>
          <a:xfrm>
            <a:off x="1472532" y="1484784"/>
            <a:ext cx="6123804" cy="555521"/>
          </a:xfrm>
        </p:spPr>
        <p:txBody>
          <a:bodyPr>
            <a:normAutofit fontScale="90000"/>
          </a:bodyPr>
          <a:lstStyle/>
          <a:p>
            <a:r>
              <a:rPr lang="es-PE" b="1" dirty="0" smtClean="0">
                <a:solidFill>
                  <a:srgbClr val="00B0F0"/>
                </a:solidFill>
                <a:latin typeface="Arial" panose="020B0604020202020204" pitchFamily="34" charset="0"/>
                <a:cs typeface="Arial" panose="020B0604020202020204" pitchFamily="34" charset="0"/>
              </a:rPr>
              <a:t>Objetivos Específicos</a:t>
            </a:r>
            <a:r>
              <a:rPr lang="es-PE" b="1" dirty="0">
                <a:solidFill>
                  <a:srgbClr val="00B0F0"/>
                </a:solidFill>
                <a:latin typeface="Arial" panose="020B0604020202020204" pitchFamily="34" charset="0"/>
                <a:cs typeface="Arial" panose="020B0604020202020204" pitchFamily="34" charset="0"/>
              </a:rPr>
              <a:t/>
            </a:r>
            <a:br>
              <a:rPr lang="es-PE" b="1" dirty="0">
                <a:solidFill>
                  <a:srgbClr val="00B0F0"/>
                </a:solidFill>
                <a:latin typeface="Arial" panose="020B0604020202020204" pitchFamily="34" charset="0"/>
                <a:cs typeface="Arial" panose="020B0604020202020204" pitchFamily="34" charset="0"/>
              </a:rPr>
            </a:br>
            <a:endParaRPr lang="es-PE" dirty="0"/>
          </a:p>
        </p:txBody>
      </p:sp>
    </p:spTree>
    <p:extLst>
      <p:ext uri="{BB962C8B-B14F-4D97-AF65-F5344CB8AC3E}">
        <p14:creationId xmlns:p14="http://schemas.microsoft.com/office/powerpoint/2010/main" val="127479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187624" y="1916832"/>
            <a:ext cx="6534472" cy="1338828"/>
          </a:xfrm>
          <a:prstGeom prst="rect">
            <a:avLst/>
          </a:prstGeom>
        </p:spPr>
        <p:txBody>
          <a:bodyPr wrap="square">
            <a:spAutoFit/>
          </a:bodyPr>
          <a:lstStyle/>
          <a:p>
            <a:pPr>
              <a:lnSpc>
                <a:spcPct val="150000"/>
              </a:lnSpc>
              <a:spcAft>
                <a:spcPts val="800"/>
              </a:spcAft>
            </a:pPr>
            <a:r>
              <a:rPr lang="es-PE" dirty="0">
                <a:latin typeface="Arial" panose="020B0604020202020204" pitchFamily="34" charset="0"/>
                <a:ea typeface="Calibri" panose="020F0502020204030204" pitchFamily="34" charset="0"/>
                <a:cs typeface="Times New Roman" panose="02020603050405020304" pitchFamily="18" charset="0"/>
              </a:rPr>
              <a:t>El Diseño e implementación de un sistema informático  </a:t>
            </a:r>
            <a:r>
              <a:rPr lang="es-PE" b="1" dirty="0">
                <a:latin typeface="Arial" panose="020B0604020202020204" pitchFamily="34" charset="0"/>
                <a:ea typeface="Calibri" panose="020F0502020204030204" pitchFamily="34" charset="0"/>
                <a:cs typeface="Times New Roman" panose="02020603050405020304" pitchFamily="18" charset="0"/>
              </a:rPr>
              <a:t>SI</a:t>
            </a:r>
            <a:r>
              <a:rPr lang="es-PE" dirty="0">
                <a:latin typeface="Arial" panose="020B0604020202020204" pitchFamily="34" charset="0"/>
                <a:ea typeface="Calibri" panose="020F0502020204030204" pitchFamily="34" charset="0"/>
                <a:cs typeface="Times New Roman" panose="02020603050405020304" pitchFamily="18" charset="0"/>
              </a:rPr>
              <a:t> mejorará el  proceso de ventas en la tienda CompuVentas de la ciudad de Lima, 2017.</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2843808" y="1196752"/>
            <a:ext cx="1950677" cy="461665"/>
          </a:xfrm>
          <a:prstGeom prst="rect">
            <a:avLst/>
          </a:prstGeom>
        </p:spPr>
        <p:txBody>
          <a:bodyPr wrap="square">
            <a:spAutoFit/>
          </a:bodyPr>
          <a:lstStyle/>
          <a:p>
            <a:r>
              <a:rPr lang="es-ES" sz="2400" b="1" dirty="0">
                <a:solidFill>
                  <a:schemeClr val="tx2">
                    <a:lumMod val="60000"/>
                    <a:lumOff val="40000"/>
                  </a:schemeClr>
                </a:solidFill>
                <a:latin typeface="Arial" panose="020B0604020202020204" pitchFamily="34" charset="0"/>
                <a:ea typeface="Calibri" panose="020F0502020204030204" pitchFamily="34" charset="0"/>
              </a:rPr>
              <a:t>HIPÓTESIS</a:t>
            </a:r>
            <a:endParaRPr lang="es-PE" sz="2400" dirty="0">
              <a:solidFill>
                <a:schemeClr val="tx2">
                  <a:lumMod val="60000"/>
                  <a:lumOff val="40000"/>
                </a:schemeClr>
              </a:solidFill>
            </a:endParaRPr>
          </a:p>
        </p:txBody>
      </p:sp>
    </p:spTree>
    <p:extLst>
      <p:ext uri="{BB962C8B-B14F-4D97-AF65-F5344CB8AC3E}">
        <p14:creationId xmlns:p14="http://schemas.microsoft.com/office/powerpoint/2010/main" val="39470939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441</Words>
  <Application>Microsoft Office PowerPoint</Application>
  <PresentationFormat>Presentación en pantalla (4:3)</PresentationFormat>
  <Paragraphs>35</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Arial Black</vt:lpstr>
      <vt:lpstr>Calibri</vt:lpstr>
      <vt:lpstr>Times New Roman</vt:lpstr>
      <vt:lpstr>Wingdings</vt:lpstr>
      <vt:lpstr>Tema de Office</vt:lpstr>
      <vt:lpstr>Presentación de PowerPoint</vt:lpstr>
      <vt:lpstr>Presentación de PowerPoint</vt:lpstr>
      <vt:lpstr>Venta de Computadoras</vt:lpstr>
      <vt:lpstr>PLANTEAMIENTO DE PROBLEMA GENERAL</vt:lpstr>
      <vt:lpstr>MISIÓN </vt:lpstr>
      <vt:lpstr>VISIÓN</vt:lpstr>
      <vt:lpstr>Objetivo General </vt:lpstr>
      <vt:lpstr>Objetivos Específicos </vt:lpstr>
      <vt:lpstr>Presentación de PowerPoint</vt:lpstr>
      <vt:lpstr>Presentación de PowerPoint</vt:lpstr>
      <vt:lpstr>Presentación de PowerPoint</vt:lpstr>
      <vt:lpstr>CASO DE USO </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Huaita Molero</dc:creator>
  <cp:lastModifiedBy>Toshiba</cp:lastModifiedBy>
  <cp:revision>90</cp:revision>
  <dcterms:created xsi:type="dcterms:W3CDTF">2015-10-08T15:20:35Z</dcterms:created>
  <dcterms:modified xsi:type="dcterms:W3CDTF">2017-07-05T18:01:29Z</dcterms:modified>
</cp:coreProperties>
</file>