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9" r:id="rId3"/>
    <p:sldId id="257" r:id="rId4"/>
    <p:sldId id="266" r:id="rId5"/>
    <p:sldId id="267" r:id="rId6"/>
    <p:sldId id="260" r:id="rId7"/>
    <p:sldId id="261" r:id="rId8"/>
    <p:sldId id="262" r:id="rId9"/>
    <p:sldId id="263" r:id="rId10"/>
    <p:sldId id="265" r:id="rId11"/>
    <p:sldId id="258"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9" d="100"/>
          <a:sy n="109" d="100"/>
        </p:scale>
        <p:origin x="61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F266B6-5CA5-427C-A097-15F1017C7194}" type="datetimeFigureOut">
              <a:rPr lang="en-US" smtClean="0"/>
              <a:t>12/11/2018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00E38D-342B-43E0-97A8-E0622D4E1EE9}" type="slidenum">
              <a:rPr lang="en-US" smtClean="0"/>
              <a:t>‹#›</a:t>
            </a:fld>
            <a:endParaRPr lang="en-US"/>
          </a:p>
        </p:txBody>
      </p:sp>
    </p:spTree>
    <p:extLst>
      <p:ext uri="{BB962C8B-B14F-4D97-AF65-F5344CB8AC3E}">
        <p14:creationId xmlns:p14="http://schemas.microsoft.com/office/powerpoint/2010/main" val="1283054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 </a:t>
            </a:r>
            <a:r>
              <a:rPr lang="en-US" dirty="0" err="1" smtClean="0"/>
              <a:t>ansamblu</a:t>
            </a:r>
            <a:r>
              <a:rPr lang="en-US" dirty="0" smtClean="0"/>
              <a:t> </a:t>
            </a:r>
            <a:r>
              <a:rPr lang="en-US" dirty="0" err="1" smtClean="0"/>
              <a:t>este</a:t>
            </a:r>
            <a:r>
              <a:rPr lang="en-US" dirty="0" smtClean="0"/>
              <a:t> de </a:t>
            </a:r>
            <a:r>
              <a:rPr lang="en-US" dirty="0" err="1" smtClean="0"/>
              <a:t>fapt</a:t>
            </a:r>
            <a:r>
              <a:rPr lang="en-US" dirty="0" smtClean="0"/>
              <a:t> o </a:t>
            </a:r>
            <a:r>
              <a:rPr lang="en-US" dirty="0" err="1" smtClean="0"/>
              <a:t>bucata</a:t>
            </a:r>
            <a:r>
              <a:rPr lang="en-US" baseline="0" dirty="0" smtClean="0"/>
              <a:t> de cod, </a:t>
            </a:r>
            <a:r>
              <a:rPr lang="en-US" baseline="0" dirty="0" err="1" smtClean="0"/>
              <a:t>precompilat</a:t>
            </a:r>
            <a:r>
              <a:rPr lang="en-US" baseline="0" dirty="0" smtClean="0"/>
              <a:t>, </a:t>
            </a:r>
            <a:r>
              <a:rPr lang="en-US" baseline="0" dirty="0" err="1" smtClean="0"/>
              <a:t>ce</a:t>
            </a:r>
            <a:r>
              <a:rPr lang="en-US" baseline="0" dirty="0" smtClean="0"/>
              <a:t> </a:t>
            </a:r>
            <a:r>
              <a:rPr lang="en-US" baseline="0" dirty="0" err="1" smtClean="0"/>
              <a:t>va</a:t>
            </a:r>
            <a:r>
              <a:rPr lang="en-US" baseline="0" dirty="0" smtClean="0"/>
              <a:t> fi </a:t>
            </a:r>
            <a:r>
              <a:rPr lang="en-US" baseline="0" dirty="0" err="1" smtClean="0"/>
              <a:t>executat</a:t>
            </a:r>
            <a:r>
              <a:rPr lang="en-US" baseline="0" dirty="0" smtClean="0"/>
              <a:t> la </a:t>
            </a:r>
            <a:r>
              <a:rPr lang="en-US" baseline="0" dirty="0" err="1" smtClean="0"/>
              <a:t>lansarea</a:t>
            </a:r>
            <a:r>
              <a:rPr lang="en-US" baseline="0" dirty="0" smtClean="0"/>
              <a:t> </a:t>
            </a:r>
            <a:r>
              <a:rPr lang="en-US" baseline="0" dirty="0" err="1" smtClean="0"/>
              <a:t>unei</a:t>
            </a:r>
            <a:r>
              <a:rPr lang="en-US" baseline="0" dirty="0" smtClean="0"/>
              <a:t> </a:t>
            </a:r>
            <a:r>
              <a:rPr lang="en-US" baseline="0" dirty="0" err="1" smtClean="0"/>
              <a:t>aplicatii</a:t>
            </a:r>
            <a:r>
              <a:rPr lang="en-US" baseline="0" dirty="0" smtClean="0"/>
              <a:t> </a:t>
            </a:r>
            <a:r>
              <a:rPr lang="en-US" baseline="0" dirty="0" err="1" smtClean="0"/>
              <a:t>.net</a:t>
            </a:r>
            <a:r>
              <a:rPr lang="en-US" baseline="0" dirty="0" smtClean="0"/>
              <a:t>. O </a:t>
            </a:r>
            <a:r>
              <a:rPr lang="en-US" baseline="0" dirty="0" err="1" smtClean="0"/>
              <a:t>aplicatie</a:t>
            </a:r>
            <a:r>
              <a:rPr lang="en-US" baseline="0" dirty="0" smtClean="0"/>
              <a:t> </a:t>
            </a:r>
            <a:r>
              <a:rPr lang="en-US" baseline="0" dirty="0" smtClean="0"/>
              <a:t>.NET </a:t>
            </a:r>
            <a:r>
              <a:rPr lang="en-US" baseline="0" dirty="0" err="1" smtClean="0"/>
              <a:t>poate</a:t>
            </a:r>
            <a:r>
              <a:rPr lang="en-US" baseline="0" dirty="0" smtClean="0"/>
              <a:t> fi </a:t>
            </a:r>
            <a:r>
              <a:rPr lang="en-US" baseline="0" dirty="0" err="1" smtClean="0"/>
              <a:t>compusa</a:t>
            </a:r>
            <a:r>
              <a:rPr lang="en-US" baseline="0" dirty="0" smtClean="0"/>
              <a:t> din </a:t>
            </a:r>
            <a:r>
              <a:rPr lang="en-US" baseline="0" dirty="0" err="1" smtClean="0"/>
              <a:t>unul</a:t>
            </a:r>
            <a:r>
              <a:rPr lang="en-US" baseline="0" dirty="0" smtClean="0"/>
              <a:t> </a:t>
            </a:r>
            <a:r>
              <a:rPr lang="en-US" baseline="0" dirty="0" err="1" smtClean="0"/>
              <a:t>sau</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ansamble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B00E38D-342B-43E0-97A8-E0622D4E1EE9}" type="slidenum">
              <a:rPr lang="en-US" smtClean="0"/>
              <a:t>2</a:t>
            </a:fld>
            <a:endParaRPr lang="en-US"/>
          </a:p>
        </p:txBody>
      </p:sp>
    </p:spTree>
    <p:extLst>
      <p:ext uri="{BB962C8B-B14F-4D97-AF65-F5344CB8AC3E}">
        <p14:creationId xmlns:p14="http://schemas.microsoft.com/office/powerpoint/2010/main" val="3714730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Dynamic</a:t>
            </a:r>
            <a:r>
              <a:rPr lang="en-US" baseline="0" dirty="0" smtClean="0"/>
              <a:t>-link library care con</a:t>
            </a:r>
            <a:r>
              <a:rPr lang="ro-RO" baseline="0" dirty="0" smtClean="0"/>
              <a:t>tine resursele aferente unei anumite </a:t>
            </a:r>
            <a:r>
              <a:rPr lang="en-US" baseline="0" dirty="0" smtClean="0"/>
              <a:t>“</a:t>
            </a:r>
            <a:r>
              <a:rPr lang="ro-RO" baseline="0" dirty="0" smtClean="0"/>
              <a:t>cultur</a:t>
            </a:r>
            <a:r>
              <a:rPr lang="en-US" baseline="0" dirty="0" err="1" smtClean="0"/>
              <a:t>i</a:t>
            </a:r>
            <a:r>
              <a:rPr lang="en-US" baseline="0" dirty="0" smtClean="0"/>
              <a:t>”/zone. Se </a:t>
            </a:r>
            <a:r>
              <a:rPr lang="en-US" baseline="0" dirty="0" err="1" smtClean="0"/>
              <a:t>folosesc</a:t>
            </a:r>
            <a:r>
              <a:rPr lang="en-US" baseline="0" dirty="0" smtClean="0"/>
              <a:t> </a:t>
            </a:r>
            <a:r>
              <a:rPr lang="en-US" baseline="0" dirty="0" err="1" smtClean="0"/>
              <a:t>pentru</a:t>
            </a:r>
            <a:r>
              <a:rPr lang="en-US" baseline="0" dirty="0" smtClean="0"/>
              <a:t> </a:t>
            </a:r>
            <a:r>
              <a:rPr lang="en-US" baseline="0" dirty="0" err="1" smtClean="0"/>
              <a:t>creearea</a:t>
            </a:r>
            <a:r>
              <a:rPr lang="en-US" baseline="0" dirty="0" smtClean="0"/>
              <a:t> de </a:t>
            </a:r>
            <a:r>
              <a:rPr lang="en-US" baseline="0" dirty="0" err="1" smtClean="0"/>
              <a:t>aplicatii</a:t>
            </a:r>
            <a:r>
              <a:rPr lang="en-US" baseline="0" dirty="0" smtClean="0"/>
              <a:t> cu </a:t>
            </a:r>
            <a:r>
              <a:rPr lang="en-US" baseline="0" dirty="0" err="1" smtClean="0"/>
              <a:t>suport</a:t>
            </a:r>
            <a:r>
              <a:rPr lang="en-US" baseline="0" dirty="0" smtClean="0"/>
              <a:t> </a:t>
            </a:r>
            <a:r>
              <a:rPr lang="en-US" baseline="0" dirty="0" err="1" smtClean="0"/>
              <a:t>multilingvistic</a:t>
            </a:r>
            <a:r>
              <a:rPr lang="en-US" baseline="0" dirty="0" smtClean="0"/>
              <a:t>, un </a:t>
            </a:r>
            <a:r>
              <a:rPr lang="en-US" baseline="0" dirty="0" err="1" smtClean="0"/>
              <a:t>ansamblu</a:t>
            </a:r>
            <a:r>
              <a:rPr lang="en-US" baseline="0" dirty="0" smtClean="0"/>
              <a:t> </a:t>
            </a:r>
            <a:r>
              <a:rPr lang="en-US" baseline="0" dirty="0" err="1" smtClean="0"/>
              <a:t>satelit</a:t>
            </a:r>
            <a:r>
              <a:rPr lang="en-US" baseline="0" dirty="0" smtClean="0"/>
              <a:t> </a:t>
            </a:r>
            <a:r>
              <a:rPr lang="en-US" baseline="0" dirty="0" err="1" smtClean="0"/>
              <a:t>pentru</a:t>
            </a:r>
            <a:r>
              <a:rPr lang="en-US" baseline="0" dirty="0" smtClean="0"/>
              <a:t> o </a:t>
            </a:r>
            <a:r>
              <a:rPr lang="en-US" baseline="0" dirty="0" err="1" smtClean="0"/>
              <a:t>cultura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B00E38D-342B-43E0-97A8-E0622D4E1EE9}" type="slidenum">
              <a:rPr lang="en-US" smtClean="0"/>
              <a:t>3</a:t>
            </a:fld>
            <a:endParaRPr lang="en-US"/>
          </a:p>
        </p:txBody>
      </p:sp>
    </p:spTree>
    <p:extLst>
      <p:ext uri="{BB962C8B-B14F-4D97-AF65-F5344CB8AC3E}">
        <p14:creationId xmlns:p14="http://schemas.microsoft.com/office/powerpoint/2010/main" val="767122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00E38D-342B-43E0-97A8-E0622D4E1EE9}" type="slidenum">
              <a:rPr lang="en-US" smtClean="0"/>
              <a:t>4</a:t>
            </a:fld>
            <a:endParaRPr lang="en-US"/>
          </a:p>
        </p:txBody>
      </p:sp>
    </p:spTree>
    <p:extLst>
      <p:ext uri="{BB962C8B-B14F-4D97-AF65-F5344CB8AC3E}">
        <p14:creationId xmlns:p14="http://schemas.microsoft.com/office/powerpoint/2010/main" val="2053584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00E38D-342B-43E0-97A8-E0622D4E1EE9}" type="slidenum">
              <a:rPr lang="en-US" smtClean="0"/>
              <a:t>10</a:t>
            </a:fld>
            <a:endParaRPr lang="en-US"/>
          </a:p>
        </p:txBody>
      </p:sp>
    </p:spTree>
    <p:extLst>
      <p:ext uri="{BB962C8B-B14F-4D97-AF65-F5344CB8AC3E}">
        <p14:creationId xmlns:p14="http://schemas.microsoft.com/office/powerpoint/2010/main" val="459432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12/11/2018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codeproject.com/Articles/352105/Satellite-Assembly-Example-in-Csharp-Step-by-Step" TargetMode="External"/><Relationship Id="rId2" Type="http://schemas.openxmlformats.org/officeDocument/2006/relationships/hyperlink" Target="https://blogs.msdn.microsoft.com/global_developer/2011/07/22/introduction-to-satellite-assemblies/" TargetMode="External"/><Relationship Id="rId1" Type="http://schemas.openxmlformats.org/officeDocument/2006/relationships/slideLayout" Target="../slideLayouts/slideLayout2.xml"/><Relationship Id="rId4" Type="http://schemas.openxmlformats.org/officeDocument/2006/relationships/hyperlink" Target="http://www.lingobit.com/help/retrieving_resources_in_satellite_assemblies.htm"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msdn.microsoft.com/en-us/library/yf1d93sz"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Satellite </a:t>
            </a:r>
            <a:r>
              <a:rPr lang="en-US" dirty="0"/>
              <a:t>assembly</a:t>
            </a:r>
          </a:p>
        </p:txBody>
      </p:sp>
      <p:sp>
        <p:nvSpPr>
          <p:cNvPr id="3" name="Subtitle 2"/>
          <p:cNvSpPr>
            <a:spLocks noGrp="1"/>
          </p:cNvSpPr>
          <p:nvPr>
            <p:ph type="subTitle" idx="1"/>
          </p:nvPr>
        </p:nvSpPr>
        <p:spPr/>
        <p:txBody>
          <a:bodyPr/>
          <a:lstStyle/>
          <a:p>
            <a:r>
              <a:rPr lang="en-US" dirty="0" smtClean="0"/>
              <a:t>Multilingual </a:t>
            </a:r>
            <a:r>
              <a:rPr lang="en-US" dirty="0" smtClean="0"/>
              <a:t>application example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1242" y="373206"/>
            <a:ext cx="6686550" cy="2952750"/>
          </a:xfrm>
          <a:prstGeom prst="rect">
            <a:avLst/>
          </a:prstGeom>
          <a:effectLst>
            <a:softEdge rad="635000"/>
          </a:effectLst>
        </p:spPr>
      </p:pic>
    </p:spTree>
    <p:extLst>
      <p:ext uri="{BB962C8B-B14F-4D97-AF65-F5344CB8AC3E}">
        <p14:creationId xmlns:p14="http://schemas.microsoft.com/office/powerpoint/2010/main" val="29697552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dirty="0" smtClean="0"/>
              <a:t>Show assembly in decompiler</a:t>
            </a:r>
            <a:endParaRPr lang="en-US" b="1"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2480733" y="1420284"/>
            <a:ext cx="9132358" cy="4792323"/>
          </a:xfrm>
          <a:prstGeom prst="rect">
            <a:avLst/>
          </a:prstGeom>
        </p:spPr>
      </p:pic>
    </p:spTree>
    <p:extLst>
      <p:ext uri="{BB962C8B-B14F-4D97-AF65-F5344CB8AC3E}">
        <p14:creationId xmlns:p14="http://schemas.microsoft.com/office/powerpoint/2010/main" val="5142283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3" name="Content Placeholder 2"/>
          <p:cNvSpPr>
            <a:spLocks noGrp="1"/>
          </p:cNvSpPr>
          <p:nvPr>
            <p:ph idx="1"/>
          </p:nvPr>
        </p:nvSpPr>
        <p:spPr/>
        <p:txBody>
          <a:bodyPr/>
          <a:lstStyle/>
          <a:p>
            <a:r>
              <a:rPr lang="en-US" dirty="0">
                <a:hlinkClick r:id="rId2"/>
              </a:rPr>
              <a:t>https://blogs.msdn.microsoft.com/global_developer/2011/07/22/introduction-to-satellite-assemblies</a:t>
            </a:r>
            <a:r>
              <a:rPr lang="en-US" dirty="0" smtClean="0">
                <a:hlinkClick r:id="rId2"/>
              </a:rPr>
              <a:t>/</a:t>
            </a:r>
            <a:endParaRPr lang="en-US" dirty="0" smtClean="0"/>
          </a:p>
          <a:p>
            <a:r>
              <a:rPr lang="en-US" dirty="0" smtClean="0">
                <a:hlinkClick r:id="rId3"/>
              </a:rPr>
              <a:t>https</a:t>
            </a:r>
            <a:r>
              <a:rPr lang="en-US" dirty="0">
                <a:hlinkClick r:id="rId3"/>
              </a:rPr>
              <a:t>://</a:t>
            </a:r>
            <a:r>
              <a:rPr lang="en-US" dirty="0" smtClean="0">
                <a:hlinkClick r:id="rId3"/>
              </a:rPr>
              <a:t>www.codeproject.com/Articles/352105/Satellite-Assembly-Example-in-Csharp-Step-by-Step</a:t>
            </a:r>
            <a:endParaRPr lang="en-US" dirty="0" smtClean="0"/>
          </a:p>
          <a:p>
            <a:r>
              <a:rPr lang="en-US" dirty="0">
                <a:hlinkClick r:id="rId4"/>
              </a:rPr>
              <a:t>http://</a:t>
            </a:r>
            <a:r>
              <a:rPr lang="en-US" dirty="0" smtClean="0">
                <a:hlinkClick r:id="rId4"/>
              </a:rPr>
              <a:t>www.lingobit.com/help/retrieving_resources_in_satellite_assemblies.htm</a:t>
            </a:r>
            <a:endParaRPr lang="en-US" dirty="0" smtClean="0"/>
          </a:p>
          <a:p>
            <a:pPr marL="0" indent="0">
              <a:buNone/>
            </a:pP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24581147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effectLst>
                  <a:outerShdw blurRad="38100" dist="38100" dir="2700000" algn="tl">
                    <a:srgbClr val="000000">
                      <a:alpha val="43137"/>
                    </a:srgbClr>
                  </a:outerShdw>
                </a:effectLst>
              </a:rPr>
              <a:t>Thank you</a:t>
            </a:r>
            <a:endParaRPr lang="en-US" b="1" i="1"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4005" y="2079819"/>
            <a:ext cx="6686550" cy="2952750"/>
          </a:xfrm>
          <a:prstGeom prst="rect">
            <a:avLst/>
          </a:prstGeom>
          <a:effectLst>
            <a:softEdge rad="635000"/>
          </a:effectLst>
        </p:spPr>
      </p:pic>
    </p:spTree>
    <p:extLst>
      <p:ext uri="{BB962C8B-B14F-4D97-AF65-F5344CB8AC3E}">
        <p14:creationId xmlns:p14="http://schemas.microsoft.com/office/powerpoint/2010/main" val="269959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path" presetSubtype="0" accel="50000" decel="50000" fill="remove" nodeType="clickEffect">
                                  <p:stCondLst>
                                    <p:cond delay="0"/>
                                  </p:stCondLst>
                                  <p:childTnLst>
                                    <p:animMotion origin="layout" path="M 0 0 C 0.023 0.001 0.042 0.009 0.052 0.021 L 0.075 0.049 C 0.08 0.055 0.088 0.058 0.098 0.058 C 0.112 0.058 0.124 0.05 0.125 0.038 C 0.124 0.028 0.112 0.019 0.098 0.019 C 0.088 0.019 0.08 0.023 0.075 0.028 L 0.052 0.056 C 0.042 0.068 0.023 0.076 0 0.077 C -0.023 0.076 -0.042 0.068 -0.052 0.056 L -0.075 0.028 C -0.08 0.023 -0.088 0.019 -0.098 0.019 C -0.112 0.019 -0.124 0.028 -0.125 0.038 C -0.124 0.05 -0.112 0.058 -0.098 0.058 C -0.088 0.058 -0.08 0.055 -0.075 0.049 L -0.052 0.021 C -0.042 0.009 -0.023 0.001 0 0 Z" pathEditMode="relative" ptsTypes="">
                                      <p:cBhvr>
                                        <p:cTn id="6" dur="5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Assembly </a:t>
            </a:r>
            <a:endParaRPr lang="en-US" b="1" dirty="0"/>
          </a:p>
        </p:txBody>
      </p:sp>
      <p:sp>
        <p:nvSpPr>
          <p:cNvPr id="3" name="Content Placeholder 2"/>
          <p:cNvSpPr>
            <a:spLocks noGrp="1"/>
          </p:cNvSpPr>
          <p:nvPr>
            <p:ph idx="1"/>
          </p:nvPr>
        </p:nvSpPr>
        <p:spPr/>
        <p:txBody>
          <a:bodyPr/>
          <a:lstStyle/>
          <a:p>
            <a:pPr fontAlgn="base"/>
            <a:r>
              <a:rPr lang="en-US" dirty="0"/>
              <a:t>Assembly is the smallest unit of deployment of a </a:t>
            </a:r>
            <a:r>
              <a:rPr lang="en-US" dirty="0" err="1"/>
              <a:t>.net</a:t>
            </a:r>
            <a:r>
              <a:rPr lang="en-US" dirty="0"/>
              <a:t> application. It can be a </a:t>
            </a:r>
            <a:r>
              <a:rPr lang="en-US" b="1" dirty="0" err="1"/>
              <a:t>dll</a:t>
            </a:r>
            <a:r>
              <a:rPr lang="en-US" dirty="0"/>
              <a:t> or an </a:t>
            </a:r>
            <a:r>
              <a:rPr lang="en-US" b="1" dirty="0"/>
              <a:t>exe</a:t>
            </a:r>
            <a:r>
              <a:rPr lang="en-US" dirty="0"/>
              <a:t>.</a:t>
            </a:r>
            <a:br>
              <a:rPr lang="en-US" dirty="0"/>
            </a:br>
            <a:r>
              <a:rPr lang="en-US" dirty="0"/>
              <a:t>There are mainly two types to it:</a:t>
            </a:r>
          </a:p>
          <a:p>
            <a:pPr lvl="1" fontAlgn="base"/>
            <a:r>
              <a:rPr lang="en-US" b="1" dirty="0"/>
              <a:t>Private Assembly:</a:t>
            </a:r>
            <a:r>
              <a:rPr lang="en-US" dirty="0"/>
              <a:t> The </a:t>
            </a:r>
            <a:r>
              <a:rPr lang="en-US" dirty="0" err="1"/>
              <a:t>dll</a:t>
            </a:r>
            <a:r>
              <a:rPr lang="en-US" dirty="0"/>
              <a:t> or exe which is sole property of one application only. It is generally stored in application root folder</a:t>
            </a:r>
          </a:p>
          <a:p>
            <a:pPr lvl="1" fontAlgn="base"/>
            <a:r>
              <a:rPr lang="en-US" b="1" dirty="0"/>
              <a:t>Public/Shared assembly:</a:t>
            </a:r>
            <a:r>
              <a:rPr lang="en-US" dirty="0"/>
              <a:t> It is a </a:t>
            </a:r>
            <a:r>
              <a:rPr lang="en-US" dirty="0" err="1"/>
              <a:t>dll</a:t>
            </a:r>
            <a:r>
              <a:rPr lang="en-US" dirty="0"/>
              <a:t> which can be used by multiple applications at a time. A shared assembly is stored in </a:t>
            </a:r>
            <a:r>
              <a:rPr lang="en-US" b="1" dirty="0"/>
              <a:t>GAC</a:t>
            </a:r>
            <a:r>
              <a:rPr lang="en-US" dirty="0"/>
              <a:t> </a:t>
            </a:r>
            <a:r>
              <a:rPr lang="en-US" dirty="0" err="1"/>
              <a:t>i.e</a:t>
            </a:r>
            <a:r>
              <a:rPr lang="en-US" dirty="0"/>
              <a:t> </a:t>
            </a:r>
            <a:r>
              <a:rPr lang="en-US" b="1" u="sng" dirty="0">
                <a:hlinkClick r:id="rId3" tooltip="MSDN | Global Assembly Cache"/>
              </a:rPr>
              <a:t>Global Assembly Cache</a:t>
            </a:r>
            <a:r>
              <a:rPr lang="en-US" dirty="0"/>
              <a:t>.</a:t>
            </a:r>
          </a:p>
          <a:p>
            <a:endParaRPr lang="en-US" dirty="0"/>
          </a:p>
        </p:txBody>
      </p:sp>
    </p:spTree>
    <p:extLst>
      <p:ext uri="{BB962C8B-B14F-4D97-AF65-F5344CB8AC3E}">
        <p14:creationId xmlns:p14="http://schemas.microsoft.com/office/powerpoint/2010/main" val="7413773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Satellite </a:t>
            </a:r>
            <a:r>
              <a:rPr lang="en-US" b="1" dirty="0"/>
              <a:t>Assembly</a:t>
            </a:r>
            <a:r>
              <a:rPr lang="en-US" b="1" dirty="0" smtClean="0"/>
              <a:t>? (I)</a:t>
            </a:r>
            <a:endParaRPr lang="en-US" dirty="0"/>
          </a:p>
        </p:txBody>
      </p:sp>
      <p:sp>
        <p:nvSpPr>
          <p:cNvPr id="3" name="Content Placeholder 2"/>
          <p:cNvSpPr>
            <a:spLocks noGrp="1"/>
          </p:cNvSpPr>
          <p:nvPr>
            <p:ph idx="1"/>
          </p:nvPr>
        </p:nvSpPr>
        <p:spPr/>
        <p:txBody>
          <a:bodyPr>
            <a:normAutofit/>
          </a:bodyPr>
          <a:lstStyle/>
          <a:p>
            <a:r>
              <a:rPr lang="en-US" dirty="0"/>
              <a:t>A </a:t>
            </a:r>
            <a:r>
              <a:rPr lang="en-US" i="1" dirty="0"/>
              <a:t>satellite assembly</a:t>
            </a:r>
            <a:r>
              <a:rPr lang="en-US" dirty="0"/>
              <a:t> is a compiled library (DLL) that contains (“localizable”) resources such as strings, bitmaps, etc. You are likely to use them when creating a multilingual (UI) application. Satellite assemblies provide you with the capability of designing and deploying your solution to multiple cultures, rather than hard coding strings, bitmaps, etc., into your main application. Satellite assemblies are used to deploy applications in multiple cultures (not languages), with </a:t>
            </a:r>
            <a:r>
              <a:rPr lang="en-US" b="1" dirty="0"/>
              <a:t>1 satellite assembly per culture </a:t>
            </a:r>
            <a:r>
              <a:rPr lang="en-US" dirty="0"/>
              <a:t>- this is the default behavior, but you can obviously have more granular control if you handle the build process manually</a:t>
            </a:r>
            <a:r>
              <a:rPr lang="en-US" dirty="0" smtClean="0"/>
              <a:t>.</a:t>
            </a:r>
            <a:endParaRPr lang="en-US" dirty="0"/>
          </a:p>
        </p:txBody>
      </p:sp>
    </p:spTree>
    <p:extLst>
      <p:ext uri="{BB962C8B-B14F-4D97-AF65-F5344CB8AC3E}">
        <p14:creationId xmlns:p14="http://schemas.microsoft.com/office/powerpoint/2010/main" val="961633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Satellite Assembly? (</a:t>
            </a:r>
            <a:r>
              <a:rPr lang="en-US" b="1" dirty="0" smtClean="0"/>
              <a:t>II)</a:t>
            </a:r>
            <a:endParaRPr lang="en-US" dirty="0"/>
          </a:p>
        </p:txBody>
      </p:sp>
      <p:sp>
        <p:nvSpPr>
          <p:cNvPr id="3" name="Content Placeholder 2"/>
          <p:cNvSpPr>
            <a:spLocks noGrp="1"/>
          </p:cNvSpPr>
          <p:nvPr>
            <p:ph idx="1"/>
          </p:nvPr>
        </p:nvSpPr>
        <p:spPr/>
        <p:txBody>
          <a:bodyPr/>
          <a:lstStyle/>
          <a:p>
            <a:r>
              <a:rPr lang="en-US" dirty="0"/>
              <a:t>By definition, satellite assemblies </a:t>
            </a:r>
            <a:r>
              <a:rPr lang="en-US" b="1" dirty="0"/>
              <a:t>do not contain code</a:t>
            </a:r>
            <a:r>
              <a:rPr lang="en-US" dirty="0"/>
              <a:t>, except for that which is auto generated. Therefore, they cannot be executed as they are not in the main assembly. However, note that satellite assemblies </a:t>
            </a:r>
            <a:r>
              <a:rPr lang="en-US" b="1" dirty="0"/>
              <a:t>are</a:t>
            </a:r>
            <a:r>
              <a:rPr lang="en-US" dirty="0"/>
              <a:t> associated with a main assembly that usually contains default neutral resources (for example, </a:t>
            </a:r>
            <a:r>
              <a:rPr lang="en-US" dirty="0" err="1"/>
              <a:t>en</a:t>
            </a:r>
            <a:r>
              <a:rPr lang="en-US" dirty="0"/>
              <a:t>-US). A big benefit is that you can add support for a new culture or replace/update satellite assemblies </a:t>
            </a:r>
            <a:r>
              <a:rPr lang="en-US" b="1" dirty="0"/>
              <a:t>without recompiling or replacing</a:t>
            </a:r>
            <a:r>
              <a:rPr lang="en-US" dirty="0"/>
              <a:t> the application’s main assembly.</a:t>
            </a:r>
          </a:p>
          <a:p>
            <a:endParaRPr lang="en-US" dirty="0"/>
          </a:p>
        </p:txBody>
      </p:sp>
    </p:spTree>
    <p:extLst>
      <p:ext uri="{BB962C8B-B14F-4D97-AF65-F5344CB8AC3E}">
        <p14:creationId xmlns:p14="http://schemas.microsoft.com/office/powerpoint/2010/main" val="4159845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Satellite Assembly? (</a:t>
            </a:r>
            <a:r>
              <a:rPr lang="en-US" b="1" dirty="0" smtClean="0"/>
              <a:t>III)</a:t>
            </a:r>
            <a:endParaRPr lang="en-US" dirty="0"/>
          </a:p>
        </p:txBody>
      </p:sp>
      <p:sp>
        <p:nvSpPr>
          <p:cNvPr id="3" name="Content Placeholder 2"/>
          <p:cNvSpPr>
            <a:spLocks noGrp="1"/>
          </p:cNvSpPr>
          <p:nvPr>
            <p:ph idx="1"/>
          </p:nvPr>
        </p:nvSpPr>
        <p:spPr/>
        <p:txBody>
          <a:bodyPr/>
          <a:lstStyle/>
          <a:p>
            <a:r>
              <a:rPr lang="en-US" sz="2800" dirty="0"/>
              <a:t>Resource files have the extension .</a:t>
            </a:r>
            <a:r>
              <a:rPr lang="en-US" sz="2800" dirty="0" err="1"/>
              <a:t>resx</a:t>
            </a:r>
            <a:r>
              <a:rPr lang="en-US" sz="2800" dirty="0"/>
              <a:t> and are stored in folders matching the culture. Once compiled, .resources files are created. These are binary representations of the .</a:t>
            </a:r>
            <a:r>
              <a:rPr lang="en-US" sz="2800" dirty="0" err="1"/>
              <a:t>resx</a:t>
            </a:r>
            <a:r>
              <a:rPr lang="en-US" sz="2800" dirty="0"/>
              <a:t> files. Once the satellite assembly is generated, the resources will be stored in a .</a:t>
            </a:r>
            <a:r>
              <a:rPr lang="en-US" sz="2800" dirty="0" err="1"/>
              <a:t>dll</a:t>
            </a:r>
            <a:r>
              <a:rPr lang="en-US" sz="2800" dirty="0"/>
              <a:t> file.</a:t>
            </a:r>
          </a:p>
          <a:p>
            <a:endParaRPr lang="en-US" dirty="0"/>
          </a:p>
        </p:txBody>
      </p:sp>
    </p:spTree>
    <p:extLst>
      <p:ext uri="{BB962C8B-B14F-4D97-AF65-F5344CB8AC3E}">
        <p14:creationId xmlns:p14="http://schemas.microsoft.com/office/powerpoint/2010/main" val="2172617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44853"/>
          </a:xfrm>
        </p:spPr>
        <p:txBody>
          <a:bodyPr>
            <a:normAutofit/>
          </a:bodyPr>
          <a:lstStyle/>
          <a:p>
            <a:r>
              <a:rPr lang="en-US" sz="2800" b="1" dirty="0" smtClean="0"/>
              <a:t>Steps in developing satellite assembly example (I)</a:t>
            </a:r>
            <a:endParaRPr lang="en-US" sz="2800" b="1" dirty="0"/>
          </a:p>
        </p:txBody>
      </p:sp>
      <p:sp>
        <p:nvSpPr>
          <p:cNvPr id="3" name="Content Placeholder 2"/>
          <p:cNvSpPr>
            <a:spLocks noGrp="1"/>
          </p:cNvSpPr>
          <p:nvPr>
            <p:ph idx="1"/>
          </p:nvPr>
        </p:nvSpPr>
        <p:spPr>
          <a:xfrm>
            <a:off x="2589212" y="1268963"/>
            <a:ext cx="8915400" cy="4642259"/>
          </a:xfrm>
        </p:spPr>
        <p:txBody>
          <a:bodyPr/>
          <a:lstStyle/>
          <a:p>
            <a:r>
              <a:rPr lang="en-US" dirty="0" smtClean="0"/>
              <a:t>1. Create a new Windows Form project (</a:t>
            </a:r>
            <a:r>
              <a:rPr lang="en-US" dirty="0" err="1" smtClean="0"/>
              <a:t>SatelliteAssemblyExample</a:t>
            </a:r>
            <a:r>
              <a:rPr lang="en-US" dirty="0" smtClean="0"/>
              <a:t>)</a:t>
            </a:r>
          </a:p>
          <a:p>
            <a:r>
              <a:rPr lang="en-US" dirty="0" smtClean="0"/>
              <a:t>2. Add items to design:</a:t>
            </a:r>
          </a:p>
          <a:p>
            <a:pPr lvl="1"/>
            <a:r>
              <a:rPr lang="en-US" dirty="0" err="1" smtClean="0"/>
              <a:t>ComboBox</a:t>
            </a:r>
            <a:r>
              <a:rPr lang="en-US" dirty="0" smtClean="0"/>
              <a:t> for select the language, with </a:t>
            </a:r>
            <a:r>
              <a:rPr lang="en-US" dirty="0" err="1" smtClean="0"/>
              <a:t>coresponding</a:t>
            </a:r>
            <a:r>
              <a:rPr lang="en-US" dirty="0"/>
              <a:t> label </a:t>
            </a:r>
            <a:r>
              <a:rPr lang="en-US" dirty="0" smtClean="0"/>
              <a:t>(text: Select Language)</a:t>
            </a:r>
          </a:p>
          <a:p>
            <a:pPr lvl="1"/>
            <a:r>
              <a:rPr lang="en-US" dirty="0" smtClean="0"/>
              <a:t>Label for display </a:t>
            </a:r>
            <a:r>
              <a:rPr lang="en-US" dirty="0"/>
              <a:t>the result (</a:t>
            </a:r>
            <a:r>
              <a:rPr lang="en-US" dirty="0" err="1"/>
              <a:t>lblMultiLangResult</a:t>
            </a:r>
            <a:r>
              <a:rPr lang="en-US" dirty="0"/>
              <a:t>)</a:t>
            </a:r>
            <a:endParaRPr lang="en-US" dirty="0" smtClean="0"/>
          </a:p>
          <a:p>
            <a:pPr lvl="1"/>
            <a:r>
              <a:rPr lang="en-US" dirty="0" err="1" smtClean="0"/>
              <a:t>PictureBox</a:t>
            </a:r>
            <a:r>
              <a:rPr lang="en-US" dirty="0" smtClean="0"/>
              <a:t> for display the right flag</a:t>
            </a:r>
          </a:p>
          <a:p>
            <a:pPr lvl="1"/>
            <a:endParaRPr lang="en-US" dirty="0"/>
          </a:p>
        </p:txBody>
      </p:sp>
      <p:pic>
        <p:nvPicPr>
          <p:cNvPr id="4" name="Picture 3"/>
          <p:cNvPicPr>
            <a:picLocks noChangeAspect="1"/>
          </p:cNvPicPr>
          <p:nvPr/>
        </p:nvPicPr>
        <p:blipFill>
          <a:blip r:embed="rId2"/>
          <a:stretch>
            <a:fillRect/>
          </a:stretch>
        </p:blipFill>
        <p:spPr>
          <a:xfrm>
            <a:off x="4493370" y="3590092"/>
            <a:ext cx="4810125" cy="1857375"/>
          </a:xfrm>
          <a:prstGeom prst="rect">
            <a:avLst/>
          </a:prstGeom>
        </p:spPr>
      </p:pic>
    </p:spTree>
    <p:extLst>
      <p:ext uri="{BB962C8B-B14F-4D97-AF65-F5344CB8AC3E}">
        <p14:creationId xmlns:p14="http://schemas.microsoft.com/office/powerpoint/2010/main" val="391301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86365" cy="607531"/>
          </a:xfrm>
        </p:spPr>
        <p:txBody>
          <a:bodyPr>
            <a:normAutofit/>
          </a:bodyPr>
          <a:lstStyle/>
          <a:p>
            <a:r>
              <a:rPr lang="en-US" sz="2800" b="1" dirty="0"/>
              <a:t>Steps in developing satellite assembly example (</a:t>
            </a:r>
            <a:r>
              <a:rPr lang="en-US" sz="2800" b="1" dirty="0" smtClean="0"/>
              <a:t>II)</a:t>
            </a:r>
            <a:endParaRPr lang="en-US" sz="2800" dirty="0"/>
          </a:p>
        </p:txBody>
      </p:sp>
      <p:sp>
        <p:nvSpPr>
          <p:cNvPr id="3" name="Content Placeholder 2"/>
          <p:cNvSpPr>
            <a:spLocks noGrp="1"/>
          </p:cNvSpPr>
          <p:nvPr>
            <p:ph idx="1"/>
          </p:nvPr>
        </p:nvSpPr>
        <p:spPr>
          <a:xfrm>
            <a:off x="2589212" y="1334278"/>
            <a:ext cx="8915400" cy="4576944"/>
          </a:xfrm>
        </p:spPr>
        <p:txBody>
          <a:bodyPr/>
          <a:lstStyle/>
          <a:p>
            <a:r>
              <a:rPr lang="en-US" dirty="0"/>
              <a:t>3</a:t>
            </a:r>
            <a:r>
              <a:rPr lang="en-US" dirty="0" smtClean="0"/>
              <a:t>. </a:t>
            </a:r>
            <a:r>
              <a:rPr lang="en-US" dirty="0"/>
              <a:t>Add </a:t>
            </a:r>
            <a:r>
              <a:rPr lang="en-US" dirty="0" smtClean="0"/>
              <a:t>the </a:t>
            </a:r>
            <a:r>
              <a:rPr lang="en-US" dirty="0" err="1"/>
              <a:t>Resx</a:t>
            </a:r>
            <a:r>
              <a:rPr lang="en-US" dirty="0"/>
              <a:t> files </a:t>
            </a:r>
            <a:r>
              <a:rPr lang="en-US" dirty="0" smtClean="0"/>
              <a:t>(</a:t>
            </a:r>
            <a:r>
              <a:rPr lang="en-US" i="1" dirty="0" err="1"/>
              <a:t>resources</a:t>
            </a:r>
            <a:r>
              <a:rPr lang="en-US" i="1" dirty="0" err="1" smtClean="0"/>
              <a:t>.en-US.resx</a:t>
            </a:r>
            <a:r>
              <a:rPr lang="en-US" dirty="0"/>
              <a:t>, </a:t>
            </a:r>
            <a:r>
              <a:rPr lang="en-US" i="1" dirty="0"/>
              <a:t>resources</a:t>
            </a:r>
            <a:r>
              <a:rPr lang="en-US" i="1" dirty="0" smtClean="0"/>
              <a:t>.fr-</a:t>
            </a:r>
            <a:r>
              <a:rPr lang="en-US" i="1" dirty="0" err="1" smtClean="0"/>
              <a:t>FR.resx</a:t>
            </a:r>
            <a:r>
              <a:rPr lang="en-US" dirty="0" smtClean="0"/>
              <a:t>, </a:t>
            </a:r>
            <a:r>
              <a:rPr lang="en-US" i="1" dirty="0" err="1"/>
              <a:t>resources</a:t>
            </a:r>
            <a:r>
              <a:rPr lang="en-US" i="1" dirty="0" err="1" smtClean="0"/>
              <a:t>.it.resx</a:t>
            </a:r>
            <a:r>
              <a:rPr lang="en-US" i="1" dirty="0" smtClean="0"/>
              <a:t>, </a:t>
            </a:r>
            <a:r>
              <a:rPr lang="en-US" i="1" dirty="0" err="1"/>
              <a:t>resources</a:t>
            </a:r>
            <a:r>
              <a:rPr lang="en-US" i="1" dirty="0" err="1" smtClean="0"/>
              <a:t>.ja.resx</a:t>
            </a:r>
            <a:r>
              <a:rPr lang="en-US" i="1" dirty="0" smtClean="0"/>
              <a:t>, </a:t>
            </a:r>
            <a:r>
              <a:rPr lang="en-US" i="1" dirty="0" err="1"/>
              <a:t>resources</a:t>
            </a:r>
            <a:r>
              <a:rPr lang="en-US" i="1" dirty="0" err="1" smtClean="0"/>
              <a:t>.ru.resx</a:t>
            </a:r>
            <a:r>
              <a:rPr lang="en-US" dirty="0"/>
              <a:t> for English, </a:t>
            </a:r>
            <a:r>
              <a:rPr lang="en-US" dirty="0" smtClean="0"/>
              <a:t>French, Italian, Japanese and Russian, </a:t>
            </a:r>
            <a:r>
              <a:rPr lang="en-US" dirty="0"/>
              <a:t>respectively</a:t>
            </a:r>
            <a:r>
              <a:rPr lang="en-US" dirty="0" smtClean="0"/>
              <a:t>)</a:t>
            </a:r>
          </a:p>
          <a:p>
            <a:pPr marL="0" indent="0">
              <a:buNone/>
            </a:pPr>
            <a:r>
              <a:rPr lang="en-US" dirty="0" smtClean="0"/>
              <a:t>	</a:t>
            </a:r>
            <a:r>
              <a:rPr lang="en-US" sz="1400" i="1" dirty="0" smtClean="0"/>
              <a:t>For ex. </a:t>
            </a:r>
            <a:r>
              <a:rPr lang="en-US" sz="1400" i="1" dirty="0" err="1" smtClean="0"/>
              <a:t>resources.en-US.resx</a:t>
            </a:r>
            <a:r>
              <a:rPr lang="en-US" sz="1400" i="1" dirty="0" smtClean="0"/>
              <a:t>: Strings</a:t>
            </a:r>
            <a:endParaRPr lang="en-US" sz="1400" i="1" dirty="0"/>
          </a:p>
          <a:p>
            <a:pPr marL="0" indent="0">
              <a:buNone/>
            </a:pPr>
            <a:r>
              <a:rPr lang="en-US" sz="1400" i="1" dirty="0" smtClean="0"/>
              <a:t>	</a:t>
            </a:r>
          </a:p>
          <a:p>
            <a:pPr marL="0" indent="0">
              <a:buNone/>
            </a:pPr>
            <a:endParaRPr lang="en-US" sz="1400" i="1" dirty="0"/>
          </a:p>
          <a:p>
            <a:pPr marL="0" indent="0">
              <a:buNone/>
            </a:pPr>
            <a:endParaRPr lang="en-US" sz="1400" i="1" dirty="0" smtClean="0"/>
          </a:p>
          <a:p>
            <a:pPr marL="0" indent="0">
              <a:buNone/>
            </a:pPr>
            <a:endParaRPr lang="en-US" sz="1400" i="1" dirty="0"/>
          </a:p>
          <a:p>
            <a:pPr marL="0" indent="0">
              <a:buNone/>
            </a:pPr>
            <a:endParaRPr lang="en-US" sz="1400" i="1" dirty="0" smtClean="0"/>
          </a:p>
          <a:p>
            <a:pPr marL="0" indent="0">
              <a:buNone/>
            </a:pPr>
            <a:r>
              <a:rPr lang="en-US" sz="1400" i="1" dirty="0" smtClean="0"/>
              <a:t>						Images</a:t>
            </a:r>
            <a:endParaRPr lang="en-US" sz="1400" i="1" dirty="0"/>
          </a:p>
          <a:p>
            <a:pPr marL="0" indent="0">
              <a:buNone/>
            </a:pPr>
            <a:endParaRPr lang="en-US" sz="1400" i="1" dirty="0"/>
          </a:p>
        </p:txBody>
      </p:sp>
      <p:pic>
        <p:nvPicPr>
          <p:cNvPr id="6" name="Picture 5"/>
          <p:cNvPicPr>
            <a:picLocks noChangeAspect="1"/>
          </p:cNvPicPr>
          <p:nvPr/>
        </p:nvPicPr>
        <p:blipFill>
          <a:blip r:embed="rId2"/>
          <a:stretch>
            <a:fillRect/>
          </a:stretch>
        </p:blipFill>
        <p:spPr>
          <a:xfrm>
            <a:off x="6255787" y="4126623"/>
            <a:ext cx="3746629" cy="1658620"/>
          </a:xfrm>
          <a:prstGeom prst="rect">
            <a:avLst/>
          </a:prstGeom>
        </p:spPr>
      </p:pic>
      <p:pic>
        <p:nvPicPr>
          <p:cNvPr id="7" name="Picture 6"/>
          <p:cNvPicPr>
            <a:picLocks noChangeAspect="1"/>
          </p:cNvPicPr>
          <p:nvPr/>
        </p:nvPicPr>
        <p:blipFill>
          <a:blip r:embed="rId3"/>
          <a:stretch>
            <a:fillRect/>
          </a:stretch>
        </p:blipFill>
        <p:spPr>
          <a:xfrm>
            <a:off x="6255788" y="2425672"/>
            <a:ext cx="3717696" cy="1222598"/>
          </a:xfrm>
          <a:prstGeom prst="rect">
            <a:avLst/>
          </a:prstGeom>
        </p:spPr>
      </p:pic>
    </p:spTree>
    <p:extLst>
      <p:ext uri="{BB962C8B-B14F-4D97-AF65-F5344CB8AC3E}">
        <p14:creationId xmlns:p14="http://schemas.microsoft.com/office/powerpoint/2010/main" val="244397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9061010" cy="607531"/>
          </a:xfrm>
        </p:spPr>
        <p:txBody>
          <a:bodyPr>
            <a:normAutofit/>
          </a:bodyPr>
          <a:lstStyle/>
          <a:p>
            <a:r>
              <a:rPr lang="en-US" sz="2800" b="1" dirty="0"/>
              <a:t>Steps in developing satellite assembly example (</a:t>
            </a:r>
            <a:r>
              <a:rPr lang="en-US" sz="2800" b="1" dirty="0" smtClean="0"/>
              <a:t>III)</a:t>
            </a:r>
            <a:endParaRPr lang="en-US" sz="2800" dirty="0"/>
          </a:p>
        </p:txBody>
      </p:sp>
      <p:sp>
        <p:nvSpPr>
          <p:cNvPr id="3" name="Content Placeholder 2"/>
          <p:cNvSpPr>
            <a:spLocks noGrp="1"/>
          </p:cNvSpPr>
          <p:nvPr>
            <p:ph idx="1"/>
          </p:nvPr>
        </p:nvSpPr>
        <p:spPr>
          <a:xfrm>
            <a:off x="2589212" y="1343608"/>
            <a:ext cx="8915400" cy="4567614"/>
          </a:xfrm>
        </p:spPr>
        <p:txBody>
          <a:bodyPr/>
          <a:lstStyle/>
          <a:p>
            <a:r>
              <a:rPr lang="en-US" dirty="0" smtClean="0"/>
              <a:t>4. </a:t>
            </a:r>
            <a:r>
              <a:rPr lang="en-US" dirty="0"/>
              <a:t>C</a:t>
            </a:r>
            <a:r>
              <a:rPr lang="en-US" dirty="0" smtClean="0"/>
              <a:t>reate </a:t>
            </a:r>
            <a:r>
              <a:rPr lang="en-US" dirty="0"/>
              <a:t>the object for the resource </a:t>
            </a:r>
            <a:r>
              <a:rPr lang="en-US" dirty="0" smtClean="0"/>
              <a:t>manager</a:t>
            </a:r>
          </a:p>
          <a:p>
            <a:endParaRPr lang="en-US" dirty="0"/>
          </a:p>
          <a:p>
            <a:endParaRPr lang="en-US" dirty="0" smtClean="0"/>
          </a:p>
          <a:p>
            <a:endParaRPr lang="en-US" dirty="0"/>
          </a:p>
          <a:p>
            <a:endParaRPr lang="en-US" dirty="0" smtClean="0"/>
          </a:p>
          <a:p>
            <a:pPr marL="0" indent="0">
              <a:buNone/>
            </a:pPr>
            <a:r>
              <a:rPr lang="en-US" dirty="0"/>
              <a:t>	</a:t>
            </a:r>
            <a:r>
              <a:rPr lang="en-US" altLang="en-US" dirty="0"/>
              <a:t>Here in the first parameter: </a:t>
            </a:r>
            <a:r>
              <a:rPr lang="en-US" altLang="en-US" b="1" i="1" dirty="0" err="1" smtClean="0"/>
              <a:t>SatelliteAssemblyExample</a:t>
            </a:r>
            <a:r>
              <a:rPr lang="en-US" altLang="en-US" dirty="0"/>
              <a:t> is the name of </a:t>
            </a:r>
            <a:r>
              <a:rPr lang="en-US" altLang="en-US" dirty="0" smtClean="0"/>
              <a:t>the Windows Application </a:t>
            </a:r>
            <a:r>
              <a:rPr lang="en-US" altLang="en-US" dirty="0"/>
              <a:t>and </a:t>
            </a:r>
            <a:r>
              <a:rPr lang="en-US" altLang="en-US" b="1" i="1" dirty="0" smtClean="0"/>
              <a:t>resources</a:t>
            </a:r>
            <a:r>
              <a:rPr lang="en-US" altLang="en-US" dirty="0"/>
              <a:t> is the name of the Resource file part before the </a:t>
            </a:r>
            <a:r>
              <a:rPr lang="en-US" altLang="en-US" dirty="0" smtClean="0"/>
              <a:t>	language </a:t>
            </a:r>
            <a:r>
              <a:rPr lang="en-US" altLang="en-US" dirty="0"/>
              <a:t>code. Second parameter is the Main Assembly for the resources</a:t>
            </a:r>
          </a:p>
          <a:p>
            <a:pPr marL="0" indent="0">
              <a:buNone/>
            </a:pPr>
            <a:endParaRPr lang="en-US" dirty="0" smtClean="0"/>
          </a:p>
        </p:txBody>
      </p:sp>
      <p:pic>
        <p:nvPicPr>
          <p:cNvPr id="5" name="Picture 4"/>
          <p:cNvPicPr>
            <a:picLocks noChangeAspect="1"/>
          </p:cNvPicPr>
          <p:nvPr/>
        </p:nvPicPr>
        <p:blipFill>
          <a:blip r:embed="rId2"/>
          <a:stretch>
            <a:fillRect/>
          </a:stretch>
        </p:blipFill>
        <p:spPr>
          <a:xfrm>
            <a:off x="2698684" y="1943585"/>
            <a:ext cx="8804203" cy="864929"/>
          </a:xfrm>
          <a:prstGeom prst="rect">
            <a:avLst/>
          </a:prstGeom>
        </p:spPr>
      </p:pic>
    </p:spTree>
    <p:extLst>
      <p:ext uri="{BB962C8B-B14F-4D97-AF65-F5344CB8AC3E}">
        <p14:creationId xmlns:p14="http://schemas.microsoft.com/office/powerpoint/2010/main" val="4257092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92652"/>
            <a:ext cx="9135655" cy="519111"/>
          </a:xfrm>
        </p:spPr>
        <p:txBody>
          <a:bodyPr>
            <a:normAutofit/>
          </a:bodyPr>
          <a:lstStyle/>
          <a:p>
            <a:r>
              <a:rPr lang="en-US" sz="2800" b="1" dirty="0"/>
              <a:t>Steps in developing satellite assembly example (</a:t>
            </a:r>
            <a:r>
              <a:rPr lang="en-US" sz="2800" b="1" dirty="0" smtClean="0"/>
              <a:t>IV)</a:t>
            </a:r>
            <a:endParaRPr lang="en-US" sz="2800" dirty="0"/>
          </a:p>
        </p:txBody>
      </p:sp>
      <p:sp>
        <p:nvSpPr>
          <p:cNvPr id="3" name="Content Placeholder 2"/>
          <p:cNvSpPr>
            <a:spLocks noGrp="1"/>
          </p:cNvSpPr>
          <p:nvPr>
            <p:ph idx="1"/>
          </p:nvPr>
        </p:nvSpPr>
        <p:spPr>
          <a:xfrm>
            <a:off x="2453951" y="811763"/>
            <a:ext cx="9274629" cy="5589037"/>
          </a:xfrm>
        </p:spPr>
        <p:txBody>
          <a:bodyPr>
            <a:normAutofit/>
          </a:bodyPr>
          <a:lstStyle/>
          <a:p>
            <a:r>
              <a:rPr lang="en-US" dirty="0" smtClean="0"/>
              <a:t>5. </a:t>
            </a:r>
            <a:r>
              <a:rPr lang="en-US" dirty="0"/>
              <a:t>Write the </a:t>
            </a:r>
            <a:r>
              <a:rPr lang="en-US" dirty="0" smtClean="0"/>
              <a:t>function </a:t>
            </a:r>
            <a:r>
              <a:rPr lang="en-US" dirty="0"/>
              <a:t>for the culture</a:t>
            </a:r>
            <a:r>
              <a:rPr lang="en-US" dirty="0" smtClean="0"/>
              <a:t>:</a:t>
            </a:r>
          </a:p>
          <a:p>
            <a:pPr marL="0" indent="0">
              <a:buNone/>
            </a:pPr>
            <a:r>
              <a:rPr lang="en-US" dirty="0"/>
              <a:t>	</a:t>
            </a: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a:t>	</a:t>
            </a:r>
            <a:r>
              <a:rPr lang="en-US" dirty="0" smtClean="0"/>
              <a:t>6. </a:t>
            </a:r>
            <a:r>
              <a:rPr lang="en-US" dirty="0"/>
              <a:t>On the </a:t>
            </a:r>
            <a:r>
              <a:rPr lang="en-US" dirty="0" err="1"/>
              <a:t>ComboBox</a:t>
            </a:r>
            <a:r>
              <a:rPr lang="en-US" dirty="0"/>
              <a:t> item change event, add the following </a:t>
            </a:r>
            <a:r>
              <a:rPr lang="en-US" dirty="0" smtClean="0"/>
              <a:t>code (ex for US):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	7. </a:t>
            </a:r>
            <a:r>
              <a:rPr lang="en-US" dirty="0"/>
              <a:t>On page load, add the following line of code:</a:t>
            </a:r>
            <a:endParaRPr lang="en-US" dirty="0" smtClean="0"/>
          </a:p>
          <a:p>
            <a:pPr marL="0" indent="0">
              <a:buNone/>
            </a:pPr>
            <a:r>
              <a:rPr lang="en-US" dirty="0"/>
              <a:t>	</a:t>
            </a:r>
            <a:endParaRPr lang="en-US" dirty="0" smtClean="0"/>
          </a:p>
          <a:p>
            <a:pPr marL="0" indent="0">
              <a:buNone/>
            </a:pPr>
            <a:r>
              <a:rPr lang="en-US" dirty="0"/>
              <a:t>	</a:t>
            </a:r>
            <a:r>
              <a:rPr lang="en-US" dirty="0" smtClean="0"/>
              <a:t>8. Run application.</a:t>
            </a:r>
            <a:endParaRPr lang="en-US" dirty="0"/>
          </a:p>
        </p:txBody>
      </p:sp>
      <p:pic>
        <p:nvPicPr>
          <p:cNvPr id="5" name="Picture 4"/>
          <p:cNvPicPr>
            <a:picLocks noChangeAspect="1"/>
          </p:cNvPicPr>
          <p:nvPr/>
        </p:nvPicPr>
        <p:blipFill>
          <a:blip r:embed="rId2"/>
          <a:stretch>
            <a:fillRect/>
          </a:stretch>
        </p:blipFill>
        <p:spPr>
          <a:xfrm>
            <a:off x="3134505" y="1330874"/>
            <a:ext cx="6961218" cy="1260965"/>
          </a:xfrm>
          <a:prstGeom prst="rect">
            <a:avLst/>
          </a:prstGeom>
        </p:spPr>
      </p:pic>
      <p:pic>
        <p:nvPicPr>
          <p:cNvPr id="6" name="Picture 5"/>
          <p:cNvPicPr>
            <a:picLocks noChangeAspect="1"/>
          </p:cNvPicPr>
          <p:nvPr/>
        </p:nvPicPr>
        <p:blipFill>
          <a:blip r:embed="rId3"/>
          <a:stretch>
            <a:fillRect/>
          </a:stretch>
        </p:blipFill>
        <p:spPr>
          <a:xfrm>
            <a:off x="3134505" y="3199771"/>
            <a:ext cx="5393676" cy="1590335"/>
          </a:xfrm>
          <a:prstGeom prst="rect">
            <a:avLst/>
          </a:prstGeom>
        </p:spPr>
      </p:pic>
      <p:pic>
        <p:nvPicPr>
          <p:cNvPr id="7" name="Picture 6"/>
          <p:cNvPicPr>
            <a:picLocks noChangeAspect="1"/>
          </p:cNvPicPr>
          <p:nvPr/>
        </p:nvPicPr>
        <p:blipFill>
          <a:blip r:embed="rId4"/>
          <a:stretch>
            <a:fillRect/>
          </a:stretch>
        </p:blipFill>
        <p:spPr>
          <a:xfrm>
            <a:off x="3134505" y="5347803"/>
            <a:ext cx="1971675" cy="247650"/>
          </a:xfrm>
          <a:prstGeom prst="rect">
            <a:avLst/>
          </a:prstGeom>
        </p:spPr>
      </p:pic>
    </p:spTree>
    <p:extLst>
      <p:ext uri="{BB962C8B-B14F-4D97-AF65-F5344CB8AC3E}">
        <p14:creationId xmlns:p14="http://schemas.microsoft.com/office/powerpoint/2010/main" val="341232275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551</TotalTime>
  <Words>300</Words>
  <Application>Microsoft Office PowerPoint</Application>
  <PresentationFormat>Widescreen</PresentationFormat>
  <Paragraphs>61</Paragraphs>
  <Slides>12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Wisp</vt:lpstr>
      <vt:lpstr>Satellite assembly</vt:lpstr>
      <vt:lpstr>Assembly </vt:lpstr>
      <vt:lpstr>Satellite Assembly? (I)</vt:lpstr>
      <vt:lpstr>Satellite Assembly? (II)</vt:lpstr>
      <vt:lpstr>Satellite Assembly? (III)</vt:lpstr>
      <vt:lpstr>Steps in developing satellite assembly example (I)</vt:lpstr>
      <vt:lpstr>Steps in developing satellite assembly example (II)</vt:lpstr>
      <vt:lpstr>Steps in developing satellite assembly example (III)</vt:lpstr>
      <vt:lpstr>Steps in developing satellite assembly example (IV)</vt:lpstr>
      <vt:lpstr>Show assembly in decompiler</vt:lpstr>
      <vt:lpstr>Bibliography</vt:lpstr>
      <vt:lpstr>Thank you</vt:lpstr>
    </vt:vector>
  </TitlesOfParts>
  <Company>Wirtek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Satellite assembly</dc:title>
  <dc:creator>Cristian Frent</dc:creator>
  <cp:lastModifiedBy>Cristian Frent</cp:lastModifiedBy>
  <cp:revision>33</cp:revision>
  <dcterms:created xsi:type="dcterms:W3CDTF">2018-12-07T10:44:40Z</dcterms:created>
  <dcterms:modified xsi:type="dcterms:W3CDTF">2018-12-11T07:42:45Z</dcterms:modified>
</cp:coreProperties>
</file>