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4" r:id="rId3"/>
    <p:sldId id="257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66"/>
    <a:srgbClr val="FF66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214C3-3E60-4FE7-BC59-3025385663F5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EAC18-A06C-47A1-AC71-E801E8D10B2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0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5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2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EAC18-A06C-47A1-AC71-E801E8D10B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3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9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0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5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2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9771-5452-4D9A-8E7A-D408295BE7A1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E498-D8D8-45FF-A431-0926372A905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271327" cy="1325563"/>
          </a:xfrm>
        </p:spPr>
        <p:txBody>
          <a:bodyPr>
            <a:normAutofit/>
          </a:bodyPr>
          <a:lstStyle/>
          <a:p>
            <a:r>
              <a:rPr lang="en-GB" sz="5000" b="1" u="sng" dirty="0" smtClean="0"/>
              <a:t>CCSDS123 Issue 2 Standard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2459609" y="3128200"/>
            <a:ext cx="2618767" cy="1358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Predictor block</a:t>
            </a:r>
            <a:endParaRPr lang="en-GB" sz="3600" b="1" dirty="0">
              <a:solidFill>
                <a:schemeClr val="bg1"/>
              </a:solidFill>
            </a:endParaRPr>
          </a:p>
        </p:txBody>
      </p:sp>
      <p:cxnSp>
        <p:nvCxnSpPr>
          <p:cNvPr id="24" name="Conector recto de flecha 23"/>
          <p:cNvCxnSpPr>
            <a:endCxn id="8" idx="1"/>
          </p:cNvCxnSpPr>
          <p:nvPr/>
        </p:nvCxnSpPr>
        <p:spPr>
          <a:xfrm>
            <a:off x="1036162" y="3807678"/>
            <a:ext cx="1423447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rcador de contenido 2"/>
          <p:cNvSpPr>
            <a:spLocks noGrp="1"/>
          </p:cNvSpPr>
          <p:nvPr>
            <p:ph idx="1"/>
          </p:nvPr>
        </p:nvSpPr>
        <p:spPr>
          <a:xfrm>
            <a:off x="1036162" y="2702527"/>
            <a:ext cx="1423446" cy="169978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GB" sz="2400" b="1" dirty="0" smtClean="0">
                <a:solidFill>
                  <a:srgbClr val="7030A0"/>
                </a:solidFill>
              </a:rPr>
              <a:t>Original simple values</a:t>
            </a:r>
            <a:br>
              <a:rPr lang="en-GB" sz="2400" b="1" dirty="0" smtClean="0">
                <a:solidFill>
                  <a:srgbClr val="7030A0"/>
                </a:solidFill>
              </a:rPr>
            </a:br>
            <a:r>
              <a:rPr lang="en-GB" sz="2400" b="1" dirty="0" smtClean="0">
                <a:solidFill>
                  <a:srgbClr val="7030A0"/>
                </a:solidFill>
              </a:rPr>
              <a:t/>
            </a:r>
            <a:br>
              <a:rPr lang="en-GB" sz="2400" b="1" dirty="0" smtClean="0">
                <a:solidFill>
                  <a:srgbClr val="7030A0"/>
                </a:solidFill>
              </a:rPr>
            </a:br>
            <a:r>
              <a:rPr lang="en-GB" sz="2400" b="1" dirty="0" err="1" smtClean="0">
                <a:solidFill>
                  <a:srgbClr val="7030A0"/>
                </a:solidFill>
              </a:rPr>
              <a:t>S</a:t>
            </a:r>
            <a:r>
              <a:rPr lang="en-GB" sz="2400" b="1" baseline="-25000" dirty="0" err="1" smtClean="0">
                <a:solidFill>
                  <a:srgbClr val="7030A0"/>
                </a:solidFill>
              </a:rPr>
              <a:t>z</a:t>
            </a:r>
            <a:r>
              <a:rPr lang="en-GB" sz="2400" b="1" dirty="0" smtClean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078376" y="3807678"/>
            <a:ext cx="1423447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contenido 2"/>
          <p:cNvSpPr txBox="1">
            <a:spLocks/>
          </p:cNvSpPr>
          <p:nvPr/>
        </p:nvSpPr>
        <p:spPr>
          <a:xfrm>
            <a:off x="5078375" y="2702527"/>
            <a:ext cx="1423447" cy="1699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b="1" dirty="0" smtClean="0">
                <a:solidFill>
                  <a:srgbClr val="FFC000"/>
                </a:solidFill>
              </a:rPr>
              <a:t>Mapped </a:t>
            </a:r>
            <a:r>
              <a:rPr lang="en-GB" sz="2400" b="1" dirty="0" err="1" smtClean="0">
                <a:solidFill>
                  <a:srgbClr val="FFC000"/>
                </a:solidFill>
              </a:rPr>
              <a:t>quantizer</a:t>
            </a:r>
            <a:r>
              <a:rPr lang="en-GB" sz="2400" b="1" dirty="0" smtClean="0">
                <a:solidFill>
                  <a:srgbClr val="FFC000"/>
                </a:solidFill>
              </a:rPr>
              <a:t> index</a:t>
            </a:r>
            <a:br>
              <a:rPr lang="en-GB" sz="2400" b="1" dirty="0" smtClean="0">
                <a:solidFill>
                  <a:srgbClr val="FFC000"/>
                </a:solidFill>
              </a:rPr>
            </a:br>
            <a:r>
              <a:rPr lang="en-GB" sz="2400" b="1" dirty="0" smtClean="0">
                <a:solidFill>
                  <a:srgbClr val="FFC000"/>
                </a:solidFill>
              </a:rPr>
              <a:t/>
            </a:r>
            <a:br>
              <a:rPr lang="en-GB" sz="2400" b="1" dirty="0" smtClean="0">
                <a:solidFill>
                  <a:srgbClr val="FFC000"/>
                </a:solidFill>
              </a:rPr>
            </a:br>
            <a:r>
              <a:rPr lang="el-GR" sz="2400" b="1" dirty="0" smtClean="0">
                <a:solidFill>
                  <a:srgbClr val="FFC000"/>
                </a:solidFill>
              </a:rPr>
              <a:t>δ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501823" y="3128200"/>
            <a:ext cx="2618767" cy="1358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Encoder</a:t>
            </a:r>
            <a:br>
              <a:rPr lang="en-GB" sz="3600" b="1" dirty="0" smtClean="0">
                <a:solidFill>
                  <a:schemeClr val="bg1"/>
                </a:solidFill>
              </a:rPr>
            </a:br>
            <a:r>
              <a:rPr lang="en-GB" sz="3600" b="1" dirty="0" smtClean="0">
                <a:solidFill>
                  <a:schemeClr val="bg1"/>
                </a:solidFill>
              </a:rPr>
              <a:t>block</a:t>
            </a:r>
            <a:endParaRPr lang="en-GB" sz="3600" b="1" dirty="0">
              <a:solidFill>
                <a:schemeClr val="bg1"/>
              </a:solidFill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9120590" y="3807678"/>
            <a:ext cx="142344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contenido 2"/>
          <p:cNvSpPr txBox="1">
            <a:spLocks/>
          </p:cNvSpPr>
          <p:nvPr/>
        </p:nvSpPr>
        <p:spPr>
          <a:xfrm>
            <a:off x="9120589" y="2941162"/>
            <a:ext cx="1757155" cy="113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Compressed image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1848770" y="1839017"/>
            <a:ext cx="7549754" cy="4703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Weight Vector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77" name="Conector angular 176"/>
          <p:cNvCxnSpPr>
            <a:stCxn id="101" idx="2"/>
          </p:cNvCxnSpPr>
          <p:nvPr/>
        </p:nvCxnSpPr>
        <p:spPr>
          <a:xfrm flipV="1">
            <a:off x="7291933" y="4073166"/>
            <a:ext cx="1145056" cy="643985"/>
          </a:xfrm>
          <a:prstGeom prst="bentConnector3">
            <a:avLst>
              <a:gd name="adj1" fmla="val 99595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598791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‘Weight Vector’</a:t>
            </a:r>
            <a:endParaRPr lang="en-GB" sz="5000" b="1" u="sng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>
            <a:stCxn id="75" idx="3"/>
          </p:cNvCxnSpPr>
          <p:nvPr/>
        </p:nvCxnSpPr>
        <p:spPr>
          <a:xfrm flipV="1">
            <a:off x="9171770" y="3923089"/>
            <a:ext cx="872580" cy="275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="" xmlns:a16="http://schemas.microsoft.com/office/drawing/2014/main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8565047" y="724769"/>
            <a:ext cx="3340625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="" xmlns:a16="http://schemas.microsoft.com/office/drawing/2014/main" id="{1315786D-D146-400B-B9F6-208743877097}"/>
              </a:ext>
            </a:extLst>
          </p:cNvPr>
          <p:cNvSpPr txBox="1">
            <a:spLocks/>
          </p:cNvSpPr>
          <p:nvPr/>
        </p:nvSpPr>
        <p:spPr>
          <a:xfrm>
            <a:off x="7520596" y="3518657"/>
            <a:ext cx="706209" cy="2109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smtClean="0">
                <a:solidFill>
                  <a:schemeClr val="accent4">
                    <a:lumMod val="50000"/>
                  </a:schemeClr>
                </a:solidFill>
              </a:rPr>
              <a:t>W</a:t>
            </a:r>
            <a:r>
              <a:rPr lang="de-DE" sz="2000" b="1" baseline="-25000" dirty="0" smtClean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de-DE" sz="2000" b="1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  <a:p>
            <a:pPr marL="0" indent="0">
              <a:buNone/>
            </a:pPr>
            <a:endParaRPr lang="de-DE" sz="2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4">
                    <a:lumMod val="50000"/>
                  </a:schemeClr>
                </a:solidFill>
              </a:rPr>
              <a:t>w</a:t>
            </a:r>
            <a:r>
              <a:rPr lang="de-DE" sz="2000" b="1" baseline="-25000" dirty="0" smtClean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de-DE" sz="2000" b="1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GB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0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000" b="1" smtClean="0">
                <a:solidFill>
                  <a:schemeClr val="accent4">
                    <a:lumMod val="50000"/>
                  </a:schemeClr>
                </a:solidFill>
              </a:rPr>
              <a:t>w</a:t>
            </a:r>
            <a:r>
              <a:rPr lang="de-DE" sz="2000" b="1" baseline="-25000" smtClean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de-DE" sz="2000" b="1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endParaRPr lang="en-GB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5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8169949" y="3795376"/>
            <a:ext cx="1001821" cy="260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err="1" smtClean="0">
                <a:solidFill>
                  <a:schemeClr val="bg1"/>
                </a:solidFill>
              </a:rPr>
              <a:t>Array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111" name="Conector angular 110"/>
          <p:cNvCxnSpPr/>
          <p:nvPr/>
        </p:nvCxnSpPr>
        <p:spPr>
          <a:xfrm>
            <a:off x="3199132" y="5191815"/>
            <a:ext cx="930953" cy="485614"/>
          </a:xfrm>
          <a:prstGeom prst="bentConnector3">
            <a:avLst>
              <a:gd name="adj1" fmla="val -66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>
            <a:off x="2657784" y="4741400"/>
            <a:ext cx="1768924" cy="1167583"/>
          </a:xfrm>
          <a:prstGeom prst="bentConnector3">
            <a:avLst>
              <a:gd name="adj1" fmla="val 157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862619" y="4616525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</a:t>
            </a:r>
            <a:r>
              <a:rPr lang="en-GB" sz="2200" b="1" dirty="0" smtClean="0">
                <a:solidFill>
                  <a:schemeClr val="bg1"/>
                </a:solidFill>
              </a:rPr>
              <a:t>1 </a:t>
            </a:r>
            <a:r>
              <a:rPr lang="en-GB" sz="2200" b="1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4130086" y="5124814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</a:t>
            </a:r>
            <a:r>
              <a:rPr lang="en-GB" sz="2200" b="1" dirty="0" smtClean="0">
                <a:solidFill>
                  <a:schemeClr val="bg1"/>
                </a:solidFill>
              </a:rPr>
              <a:t>2 </a:t>
            </a:r>
            <a:r>
              <a:rPr lang="en-GB" sz="2200" b="1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4426709" y="5628499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Weight N Update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2" name="Marcador de contenido 2">
            <a:extLst>
              <a:ext uri="{FF2B5EF4-FFF2-40B4-BE49-F238E27FC236}">
                <a16:creationId xmlns="" xmlns:a16="http://schemas.microsoft.com/office/drawing/2014/main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1202944" y="3986082"/>
            <a:ext cx="749805" cy="1315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0070C0"/>
                </a:solidFill>
              </a:rPr>
              <a:t>U</a:t>
            </a:r>
            <a:r>
              <a:rPr lang="de-DE" sz="2000" b="1" baseline="-25000" dirty="0">
                <a:solidFill>
                  <a:srgbClr val="0070C0"/>
                </a:solidFill>
              </a:rPr>
              <a:t>z</a:t>
            </a:r>
            <a:r>
              <a:rPr lang="de-DE" sz="2000" b="1" dirty="0">
                <a:solidFill>
                  <a:srgbClr val="0070C0"/>
                </a:solidFill>
              </a:rPr>
              <a:t>(t</a:t>
            </a:r>
            <a:r>
              <a:rPr lang="de-DE" sz="2000" b="1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p</a:t>
            </a:r>
            <a:r>
              <a:rPr lang="es-ES" sz="2000" b="1" dirty="0">
                <a:solidFill>
                  <a:srgbClr val="C00000"/>
                </a:solidFill>
              </a:rPr>
              <a:t>(t)</a:t>
            </a:r>
            <a:endParaRPr lang="en-GB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de-DE" sz="2000" b="1" baseline="-25000" dirty="0" err="1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(t</a:t>
            </a:r>
            <a:r>
              <a:rPr lang="de-DE" sz="2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="" xmlns:a16="http://schemas.microsoft.com/office/drawing/2014/main" id="{8E70CBE7-1859-4051-9307-E7A681B55F66}"/>
              </a:ext>
            </a:extLst>
          </p:cNvPr>
          <p:cNvSpPr txBox="1">
            <a:spLocks/>
          </p:cNvSpPr>
          <p:nvPr/>
        </p:nvSpPr>
        <p:spPr>
          <a:xfrm>
            <a:off x="9360069" y="3527222"/>
            <a:ext cx="846498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de-DE" sz="2000" b="1" baseline="-25000" dirty="0">
                <a:solidFill>
                  <a:schemeClr val="accent4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3863883" y="2873402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</a:t>
            </a:r>
            <a:r>
              <a:rPr lang="en-GB" sz="2200" b="1" dirty="0" smtClean="0">
                <a:solidFill>
                  <a:schemeClr val="bg1"/>
                </a:solidFill>
              </a:rPr>
              <a:t>1 </a:t>
            </a:r>
            <a:r>
              <a:rPr lang="en-GB" sz="2200" b="1" dirty="0" err="1" smtClean="0">
                <a:solidFill>
                  <a:schemeClr val="bg1"/>
                </a:solidFill>
              </a:rPr>
              <a:t>Initializat</a:t>
            </a:r>
            <a:r>
              <a:rPr lang="en-GB" sz="2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4130086" y="3280787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</a:t>
            </a:r>
            <a:r>
              <a:rPr lang="en-GB" sz="2200" b="1" dirty="0" smtClean="0">
                <a:solidFill>
                  <a:schemeClr val="bg1"/>
                </a:solidFill>
              </a:rPr>
              <a:t>2 </a:t>
            </a:r>
            <a:r>
              <a:rPr lang="en-GB" sz="2200" b="1" dirty="0" err="1">
                <a:solidFill>
                  <a:schemeClr val="bg1"/>
                </a:solidFill>
              </a:rPr>
              <a:t>Initializat</a:t>
            </a:r>
            <a:r>
              <a:rPr lang="en-GB" sz="22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397834" y="3678597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Weight N </a:t>
            </a:r>
            <a:r>
              <a:rPr lang="en-GB" sz="2200" b="1" dirty="0" err="1" smtClean="0">
                <a:solidFill>
                  <a:schemeClr val="bg1"/>
                </a:solidFill>
              </a:rPr>
              <a:t>Initializat</a:t>
            </a:r>
            <a:r>
              <a:rPr lang="en-GB" sz="2200" b="1" dirty="0" smtClean="0">
                <a:solidFill>
                  <a:schemeClr val="bg1"/>
                </a:solidFill>
              </a:rPr>
              <a:t>.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81" name="Conector angular 80"/>
          <p:cNvCxnSpPr>
            <a:stCxn id="57" idx="3"/>
          </p:cNvCxnSpPr>
          <p:nvPr/>
        </p:nvCxnSpPr>
        <p:spPr>
          <a:xfrm>
            <a:off x="5843273" y="4026456"/>
            <a:ext cx="1431945" cy="1254185"/>
          </a:xfrm>
          <a:prstGeom prst="bentConnector3">
            <a:avLst>
              <a:gd name="adj1" fmla="val 14374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55" idx="3"/>
          </p:cNvCxnSpPr>
          <p:nvPr/>
        </p:nvCxnSpPr>
        <p:spPr>
          <a:xfrm>
            <a:off x="5575525" y="3628646"/>
            <a:ext cx="1418511" cy="903762"/>
          </a:xfrm>
          <a:prstGeom prst="bentConnector3">
            <a:avLst>
              <a:gd name="adj1" fmla="val 4728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52" idx="3"/>
          </p:cNvCxnSpPr>
          <p:nvPr/>
        </p:nvCxnSpPr>
        <p:spPr>
          <a:xfrm>
            <a:off x="5309322" y="3221261"/>
            <a:ext cx="1391629" cy="515475"/>
          </a:xfrm>
          <a:prstGeom prst="bentConnector3">
            <a:avLst>
              <a:gd name="adj1" fmla="val 80433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54" idx="3"/>
          </p:cNvCxnSpPr>
          <p:nvPr/>
        </p:nvCxnSpPr>
        <p:spPr>
          <a:xfrm flipV="1">
            <a:off x="5872148" y="5638945"/>
            <a:ext cx="1403070" cy="337413"/>
          </a:xfrm>
          <a:prstGeom prst="bentConnector3">
            <a:avLst>
              <a:gd name="adj1" fmla="val 69894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53" idx="3"/>
          </p:cNvCxnSpPr>
          <p:nvPr/>
        </p:nvCxnSpPr>
        <p:spPr>
          <a:xfrm flipV="1">
            <a:off x="5575525" y="4890712"/>
            <a:ext cx="1418511" cy="581961"/>
          </a:xfrm>
          <a:prstGeom prst="bentConnector3">
            <a:avLst>
              <a:gd name="adj1" fmla="val 79177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50" idx="3"/>
          </p:cNvCxnSpPr>
          <p:nvPr/>
        </p:nvCxnSpPr>
        <p:spPr>
          <a:xfrm flipV="1">
            <a:off x="5308058" y="4065129"/>
            <a:ext cx="1392728" cy="899255"/>
          </a:xfrm>
          <a:prstGeom prst="bentConnector3">
            <a:avLst>
              <a:gd name="adj1" fmla="val 80409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peración manual 88"/>
          <p:cNvSpPr/>
          <p:nvPr/>
        </p:nvSpPr>
        <p:spPr>
          <a:xfrm rot="16200000">
            <a:off x="6472506" y="3774141"/>
            <a:ext cx="754787" cy="29789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peración manual 100"/>
          <p:cNvSpPr/>
          <p:nvPr/>
        </p:nvSpPr>
        <p:spPr>
          <a:xfrm rot="16200000">
            <a:off x="6765591" y="4568203"/>
            <a:ext cx="754787" cy="29789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peración manual 101"/>
          <p:cNvSpPr/>
          <p:nvPr/>
        </p:nvSpPr>
        <p:spPr>
          <a:xfrm rot="16200000">
            <a:off x="7038786" y="5339909"/>
            <a:ext cx="754787" cy="29789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Conector angular 141"/>
          <p:cNvCxnSpPr/>
          <p:nvPr/>
        </p:nvCxnSpPr>
        <p:spPr>
          <a:xfrm>
            <a:off x="1307213" y="2630078"/>
            <a:ext cx="6108967" cy="2556865"/>
          </a:xfrm>
          <a:prstGeom prst="bentConnector3">
            <a:avLst>
              <a:gd name="adj1" fmla="val 9999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>
            <a:endCxn id="101" idx="3"/>
          </p:cNvCxnSpPr>
          <p:nvPr/>
        </p:nvCxnSpPr>
        <p:spPr>
          <a:xfrm rot="16200000" flipH="1">
            <a:off x="6244523" y="3516775"/>
            <a:ext cx="1790030" cy="6894"/>
          </a:xfrm>
          <a:prstGeom prst="bentConnector3">
            <a:avLst>
              <a:gd name="adj1" fmla="val 10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endCxn id="89" idx="3"/>
          </p:cNvCxnSpPr>
          <p:nvPr/>
        </p:nvCxnSpPr>
        <p:spPr>
          <a:xfrm rot="16200000" flipH="1">
            <a:off x="6348896" y="3120170"/>
            <a:ext cx="995969" cy="6040"/>
          </a:xfrm>
          <a:prstGeom prst="bentConnector3">
            <a:avLst>
              <a:gd name="adj1" fmla="val 17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>
            <a:stCxn id="89" idx="2"/>
            <a:endCxn id="75" idx="1"/>
          </p:cNvCxnSpPr>
          <p:nvPr/>
        </p:nvCxnSpPr>
        <p:spPr>
          <a:xfrm>
            <a:off x="6998848" y="3923089"/>
            <a:ext cx="1171101" cy="275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02" idx="2"/>
          </p:cNvCxnSpPr>
          <p:nvPr/>
        </p:nvCxnSpPr>
        <p:spPr>
          <a:xfrm flipV="1">
            <a:off x="7565128" y="4073166"/>
            <a:ext cx="1323354" cy="141569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/>
          <p:nvPr/>
        </p:nvCxnSpPr>
        <p:spPr>
          <a:xfrm>
            <a:off x="1307213" y="5182559"/>
            <a:ext cx="25521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16200000" flipH="1">
            <a:off x="3489710" y="4764921"/>
            <a:ext cx="662455" cy="618297"/>
          </a:xfrm>
          <a:prstGeom prst="bentConnector3">
            <a:avLst>
              <a:gd name="adj1" fmla="val 9940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/>
          <p:nvPr/>
        </p:nvCxnSpPr>
        <p:spPr>
          <a:xfrm>
            <a:off x="3327404" y="4983265"/>
            <a:ext cx="802682" cy="556785"/>
          </a:xfrm>
          <a:prstGeom prst="bentConnector3">
            <a:avLst>
              <a:gd name="adj1" fmla="val 323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/>
          <p:nvPr/>
        </p:nvCxnSpPr>
        <p:spPr>
          <a:xfrm>
            <a:off x="2474901" y="4964384"/>
            <a:ext cx="1950204" cy="1096999"/>
          </a:xfrm>
          <a:prstGeom prst="bentConnector3">
            <a:avLst>
              <a:gd name="adj1" fmla="val 6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angular 221"/>
          <p:cNvCxnSpPr/>
          <p:nvPr/>
        </p:nvCxnSpPr>
        <p:spPr>
          <a:xfrm>
            <a:off x="2311649" y="5182559"/>
            <a:ext cx="2113456" cy="1042681"/>
          </a:xfrm>
          <a:prstGeom prst="bentConnector3">
            <a:avLst>
              <a:gd name="adj1" fmla="val -100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/>
          <p:nvPr/>
        </p:nvCxnSpPr>
        <p:spPr>
          <a:xfrm>
            <a:off x="1316619" y="4355081"/>
            <a:ext cx="2518856" cy="375528"/>
          </a:xfrm>
          <a:prstGeom prst="bentConnector3">
            <a:avLst>
              <a:gd name="adj1" fmla="val 4617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endCxn id="50" idx="1"/>
          </p:cNvCxnSpPr>
          <p:nvPr/>
        </p:nvCxnSpPr>
        <p:spPr>
          <a:xfrm>
            <a:off x="1307213" y="4783328"/>
            <a:ext cx="2555406" cy="181056"/>
          </a:xfrm>
          <a:prstGeom prst="bentConnector3">
            <a:avLst>
              <a:gd name="adj1" fmla="val 3794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Marcador de contenido 2">
            <a:extLst>
              <a:ext uri="{FF2B5EF4-FFF2-40B4-BE49-F238E27FC236}">
                <a16:creationId xmlns="" xmlns:a16="http://schemas.microsoft.com/office/drawing/2014/main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981904" y="2034702"/>
            <a:ext cx="905690" cy="619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000" b="1" dirty="0" err="1" smtClean="0">
                <a:solidFill>
                  <a:srgbClr val="FF0000"/>
                </a:solidFill>
              </a:rPr>
              <a:t>Coord</a:t>
            </a:r>
            <a:r>
              <a:rPr lang="de-DE" sz="2000" b="1" dirty="0" smtClean="0">
                <a:solidFill>
                  <a:srgbClr val="FF0000"/>
                </a:solidFill>
              </a:rPr>
              <a:t> t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2773680" y="2537460"/>
            <a:ext cx="6995160" cy="295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Testbench (Predictor block)</a:t>
            </a:r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s-ES" sz="48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598791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‘TB Predictor’</a:t>
            </a:r>
            <a:endParaRPr lang="en-GB" sz="5000" b="1" u="sng" dirty="0"/>
          </a:p>
        </p:txBody>
      </p:sp>
      <p:sp>
        <p:nvSpPr>
          <p:cNvPr id="136" name="Marcador de contenido 2">
            <a:extLst>
              <a:ext uri="{FF2B5EF4-FFF2-40B4-BE49-F238E27FC236}">
                <a16:creationId xmlns="" xmlns:a16="http://schemas.microsoft.com/office/drawing/2014/main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8226805" y="724769"/>
            <a:ext cx="3678867" cy="111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cxnSp>
        <p:nvCxnSpPr>
          <p:cNvPr id="142" name="Conector angular 141"/>
          <p:cNvCxnSpPr/>
          <p:nvPr/>
        </p:nvCxnSpPr>
        <p:spPr>
          <a:xfrm flipV="1">
            <a:off x="4234180" y="4311053"/>
            <a:ext cx="1064599" cy="56933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Marcador de contenido 2">
            <a:extLst>
              <a:ext uri="{FF2B5EF4-FFF2-40B4-BE49-F238E27FC236}">
                <a16:creationId xmlns="" xmlns:a16="http://schemas.microsoft.com/office/drawing/2014/main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4356186" y="4872768"/>
            <a:ext cx="1241598" cy="533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Input Coordinates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44" name="Rectángulo 7">
            <a:extLst>
              <a:ext uri="{FF2B5EF4-FFF2-40B4-BE49-F238E27FC236}">
                <a16:creationId xmlns=""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7671367" y="4653792"/>
            <a:ext cx="1175453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1" t="13150" r="12794" b="13320"/>
          <a:stretch/>
        </p:blipFill>
        <p:spPr>
          <a:xfrm>
            <a:off x="9154815" y="4650634"/>
            <a:ext cx="460691" cy="453191"/>
          </a:xfrm>
          <a:prstGeom prst="rect">
            <a:avLst/>
          </a:prstGeom>
        </p:spPr>
      </p:pic>
      <p:cxnSp>
        <p:nvCxnSpPr>
          <p:cNvPr id="46" name="Conector angular 45"/>
          <p:cNvCxnSpPr/>
          <p:nvPr/>
        </p:nvCxnSpPr>
        <p:spPr>
          <a:xfrm>
            <a:off x="4234179" y="3443790"/>
            <a:ext cx="1064600" cy="592943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endCxn id="44" idx="1"/>
          </p:cNvCxnSpPr>
          <p:nvPr/>
        </p:nvCxnSpPr>
        <p:spPr>
          <a:xfrm>
            <a:off x="6782318" y="4318673"/>
            <a:ext cx="889049" cy="5617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44" idx="3"/>
            <a:endCxn id="6" idx="1"/>
          </p:cNvCxnSpPr>
          <p:nvPr/>
        </p:nvCxnSpPr>
        <p:spPr>
          <a:xfrm flipV="1">
            <a:off x="8846820" y="4877230"/>
            <a:ext cx="307995" cy="31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/>
          <p:nvPr/>
        </p:nvCxnSpPr>
        <p:spPr>
          <a:xfrm flipV="1">
            <a:off x="6782318" y="4036733"/>
            <a:ext cx="1982832" cy="7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arcador de contenido 2"/>
          <p:cNvSpPr>
            <a:spLocks noGrp="1"/>
          </p:cNvSpPr>
          <p:nvPr>
            <p:ph idx="1"/>
          </p:nvPr>
        </p:nvSpPr>
        <p:spPr>
          <a:xfrm>
            <a:off x="4766479" y="3283052"/>
            <a:ext cx="707008" cy="390247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GB" sz="2400" b="1" dirty="0" err="1" smtClean="0">
                <a:solidFill>
                  <a:srgbClr val="7030A0"/>
                </a:solidFill>
              </a:rPr>
              <a:t>S</a:t>
            </a:r>
            <a:r>
              <a:rPr lang="en-GB" sz="2400" b="1" baseline="-25000" dirty="0" err="1" smtClean="0">
                <a:solidFill>
                  <a:srgbClr val="7030A0"/>
                </a:solidFill>
              </a:rPr>
              <a:t>z</a:t>
            </a:r>
            <a:r>
              <a:rPr lang="en-GB" sz="2400" b="1" dirty="0" smtClean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73" name="Marcador de contenido 2"/>
          <p:cNvSpPr txBox="1">
            <a:spLocks/>
          </p:cNvSpPr>
          <p:nvPr/>
        </p:nvSpPr>
        <p:spPr>
          <a:xfrm>
            <a:off x="7865990" y="3537847"/>
            <a:ext cx="743305" cy="390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 smtClean="0">
                <a:solidFill>
                  <a:srgbClr val="FFC000"/>
                </a:solidFill>
              </a:rPr>
              <a:t>δ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>
            <a:extLst>
              <a:ext uri="{FF2B5EF4-FFF2-40B4-BE49-F238E27FC236}">
                <a16:creationId xmlns="" xmlns:a16="http://schemas.microsoft.com/office/drawing/2014/main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6405447" y="4877230"/>
            <a:ext cx="1241598" cy="533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 smtClean="0">
                <a:solidFill>
                  <a:srgbClr val="FF0000"/>
                </a:solidFill>
              </a:rPr>
              <a:t>Output Coordinates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5298779" y="3795553"/>
            <a:ext cx="1589701" cy="753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Predictor block (DUT)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2956560" y="4532530"/>
            <a:ext cx="1422400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Image </a:t>
            </a:r>
            <a:r>
              <a:rPr lang="en-GB" sz="2000" b="1" dirty="0" smtClean="0">
                <a:solidFill>
                  <a:schemeClr val="bg1"/>
                </a:solidFill>
              </a:rPr>
              <a:t>coordinates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5" name="Rectángulo 7">
            <a:extLst>
              <a:ext uri="{FF2B5EF4-FFF2-40B4-BE49-F238E27FC236}">
                <a16:creationId xmlns=""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3229574" y="3217194"/>
            <a:ext cx="1149385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534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790443" y="4565716"/>
            <a:ext cx="2111604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Sample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Representative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601043" y="456571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1957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Quantizer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24043" y="2260936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Mapper</a:t>
            </a:r>
          </a:p>
        </p:txBody>
      </p:sp>
      <p:sp>
        <p:nvSpPr>
          <p:cNvPr id="10" name="Elipse 9"/>
          <p:cNvSpPr/>
          <p:nvPr/>
        </p:nvSpPr>
        <p:spPr>
          <a:xfrm>
            <a:off x="2639507" y="2373309"/>
            <a:ext cx="659876" cy="6425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solidFill>
                  <a:schemeClr val="bg1"/>
                </a:solidFill>
              </a:rPr>
              <a:t>+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stCxn id="10" idx="6"/>
            <a:endCxn id="8" idx="1"/>
          </p:cNvCxnSpPr>
          <p:nvPr/>
        </p:nvCxnSpPr>
        <p:spPr>
          <a:xfrm>
            <a:off x="3299383" y="2694569"/>
            <a:ext cx="189636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3"/>
            <a:endCxn id="9" idx="1"/>
          </p:cNvCxnSpPr>
          <p:nvPr/>
        </p:nvCxnSpPr>
        <p:spPr>
          <a:xfrm>
            <a:off x="6790443" y="2694569"/>
            <a:ext cx="21336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6" idx="0"/>
          </p:cNvCxnSpPr>
          <p:nvPr/>
        </p:nvCxnSpPr>
        <p:spPr>
          <a:xfrm flipH="1">
            <a:off x="7846245" y="2694569"/>
            <a:ext cx="6283" cy="18711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5195743" y="4991729"/>
            <a:ext cx="1594700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7" idx="1"/>
            <a:endCxn id="10" idx="4"/>
          </p:cNvCxnSpPr>
          <p:nvPr/>
        </p:nvCxnSpPr>
        <p:spPr>
          <a:xfrm rot="10800000">
            <a:off x="2969445" y="3015829"/>
            <a:ext cx="631598" cy="1983520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10" idx="2"/>
          </p:cNvCxnSpPr>
          <p:nvPr/>
        </p:nvCxnSpPr>
        <p:spPr>
          <a:xfrm>
            <a:off x="1615440" y="2694569"/>
            <a:ext cx="102406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endCxn id="6" idx="2"/>
          </p:cNvCxnSpPr>
          <p:nvPr/>
        </p:nvCxnSpPr>
        <p:spPr>
          <a:xfrm>
            <a:off x="2969444" y="4999349"/>
            <a:ext cx="4876801" cy="433633"/>
          </a:xfrm>
          <a:prstGeom prst="bentConnector4">
            <a:avLst>
              <a:gd name="adj1" fmla="val 25"/>
              <a:gd name="adj2" fmla="val 238332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endCxn id="9" idx="2"/>
          </p:cNvCxnSpPr>
          <p:nvPr/>
        </p:nvCxnSpPr>
        <p:spPr>
          <a:xfrm rot="5400000" flipH="1" flipV="1">
            <a:off x="7340770" y="3633678"/>
            <a:ext cx="2886099" cy="1875148"/>
          </a:xfrm>
          <a:prstGeom prst="bentConnector3">
            <a:avLst>
              <a:gd name="adj1" fmla="val -62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endCxn id="8" idx="2"/>
          </p:cNvCxnSpPr>
          <p:nvPr/>
        </p:nvCxnSpPr>
        <p:spPr>
          <a:xfrm flipV="1">
            <a:off x="2969444" y="3128202"/>
            <a:ext cx="3023649" cy="453198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6790443" y="2373309"/>
            <a:ext cx="2133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>
            <a:off x="8408710" y="2373309"/>
            <a:ext cx="18853" cy="2192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/>
          <p:nvPr/>
        </p:nvCxnSpPr>
        <p:spPr>
          <a:xfrm>
            <a:off x="1970202" y="2694569"/>
            <a:ext cx="4232635" cy="1274116"/>
          </a:xfrm>
          <a:prstGeom prst="bentConnector3">
            <a:avLst>
              <a:gd name="adj1" fmla="val 5011"/>
            </a:avLst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>
            <a:off x="6077712" y="3968685"/>
            <a:ext cx="1228061" cy="597031"/>
          </a:xfrm>
          <a:prstGeom prst="bentConnector3">
            <a:avLst>
              <a:gd name="adj1" fmla="val 10013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5195743" y="5334157"/>
            <a:ext cx="159470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5195743" y="4654641"/>
            <a:ext cx="15947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endCxn id="7" idx="0"/>
          </p:cNvCxnSpPr>
          <p:nvPr/>
        </p:nvCxnSpPr>
        <p:spPr>
          <a:xfrm flipH="1">
            <a:off x="4398393" y="3968685"/>
            <a:ext cx="13351" cy="5970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arcador de contenido 2"/>
          <p:cNvSpPr>
            <a:spLocks noGrp="1"/>
          </p:cNvSpPr>
          <p:nvPr>
            <p:ph idx="1"/>
          </p:nvPr>
        </p:nvSpPr>
        <p:spPr>
          <a:xfrm>
            <a:off x="1583705" y="2265514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7030A0"/>
                </a:solidFill>
              </a:rPr>
              <a:t>S</a:t>
            </a:r>
            <a:r>
              <a:rPr lang="es-ES" sz="2400" b="1" baseline="-25000" dirty="0">
                <a:solidFill>
                  <a:srgbClr val="7030A0"/>
                </a:solidFill>
              </a:rPr>
              <a:t>z</a:t>
            </a:r>
            <a:r>
              <a:rPr lang="es-ES" sz="2400" b="1" dirty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76" name="Marcador de contenido 2"/>
          <p:cNvSpPr txBox="1">
            <a:spLocks/>
          </p:cNvSpPr>
          <p:nvPr/>
        </p:nvSpPr>
        <p:spPr>
          <a:xfrm>
            <a:off x="3778666" y="3117041"/>
            <a:ext cx="97346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7048894" y="2771986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7231379" y="1960920"/>
            <a:ext cx="878147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1" name="Marcador de contenido 2"/>
          <p:cNvSpPr txBox="1">
            <a:spLocks/>
          </p:cNvSpPr>
          <p:nvPr/>
        </p:nvSpPr>
        <p:spPr>
          <a:xfrm>
            <a:off x="10687730" y="2260936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δ</a:t>
            </a:r>
            <a:r>
              <a:rPr lang="es-ES" sz="24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3795863" y="224687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>
                <a:solidFill>
                  <a:srgbClr val="C00000"/>
                </a:solidFill>
              </a:rPr>
              <a:t>z</a:t>
            </a:r>
            <a:r>
              <a:rPr lang="es-ES" sz="2400" b="1" dirty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84" name="Marcador de contenido 2"/>
          <p:cNvSpPr txBox="1">
            <a:spLocks/>
          </p:cNvSpPr>
          <p:nvPr/>
        </p:nvSpPr>
        <p:spPr>
          <a:xfrm>
            <a:off x="5387339" y="4272134"/>
            <a:ext cx="1403103" cy="1378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 err="1">
                <a:solidFill>
                  <a:srgbClr val="00B0F0"/>
                </a:solidFill>
              </a:rPr>
              <a:t>S</a:t>
            </a:r>
            <a:r>
              <a:rPr lang="es-ES" sz="2400" b="1" baseline="30000" dirty="0" err="1">
                <a:solidFill>
                  <a:srgbClr val="00B0F0"/>
                </a:solidFill>
              </a:rPr>
              <a:t>’</a:t>
            </a:r>
            <a:r>
              <a:rPr lang="es-ES" sz="2400" b="1" baseline="-25000" dirty="0" err="1">
                <a:solidFill>
                  <a:srgbClr val="00B0F0"/>
                </a:solidFill>
              </a:rPr>
              <a:t>z</a:t>
            </a:r>
            <a:r>
              <a:rPr lang="es-ES" sz="2400" b="1" dirty="0">
                <a:solidFill>
                  <a:srgbClr val="00B0F0"/>
                </a:solidFill>
              </a:rPr>
              <a:t>(t)</a:t>
            </a:r>
            <a:r>
              <a:rPr lang="es-ES" sz="2400" b="1" dirty="0">
                <a:solidFill>
                  <a:srgbClr val="7030A0"/>
                </a:solidFill>
              </a:rPr>
              <a:t/>
            </a:r>
            <a:br>
              <a:rPr lang="es-ES" sz="2400" b="1" dirty="0">
                <a:solidFill>
                  <a:srgbClr val="7030A0"/>
                </a:solidFill>
              </a:rPr>
            </a:br>
            <a:r>
              <a:rPr lang="es-ES" sz="2400" b="1" dirty="0">
                <a:solidFill>
                  <a:srgbClr val="7030A0"/>
                </a:solidFill>
              </a:rPr>
              <a:t>        </a:t>
            </a:r>
            <a:r>
              <a:rPr lang="es-ES" sz="2400" b="1" dirty="0">
                <a:solidFill>
                  <a:srgbClr val="FF66FF"/>
                </a:solidFill>
              </a:rPr>
              <a:t>S</a:t>
            </a:r>
            <a:r>
              <a:rPr lang="es-ES" sz="2400" b="1" baseline="30000" dirty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>
                <a:solidFill>
                  <a:srgbClr val="FF66FF"/>
                </a:solidFill>
              </a:rPr>
              <a:t>z</a:t>
            </a:r>
            <a:r>
              <a:rPr lang="es-ES" sz="2400" b="1" dirty="0">
                <a:solidFill>
                  <a:srgbClr val="FF66FF"/>
                </a:solidFill>
              </a:rPr>
              <a:t>(t)</a:t>
            </a:r>
            <a:r>
              <a:rPr lang="es-ES" sz="2400" b="1" dirty="0">
                <a:solidFill>
                  <a:srgbClr val="7030A0"/>
                </a:solidFill>
              </a:rPr>
              <a:t/>
            </a:r>
            <a:br>
              <a:rPr lang="es-ES" sz="2400" b="1" dirty="0">
                <a:solidFill>
                  <a:srgbClr val="7030A0"/>
                </a:solidFill>
              </a:rPr>
            </a:br>
            <a:r>
              <a:rPr lang="es-ES" sz="2400" b="1" dirty="0">
                <a:solidFill>
                  <a:srgbClr val="92D050"/>
                </a:solidFill>
              </a:rPr>
              <a:t>S</a:t>
            </a:r>
            <a:r>
              <a:rPr lang="es-ES" sz="2400" b="1" baseline="30000" dirty="0">
                <a:solidFill>
                  <a:srgbClr val="92D050"/>
                </a:solidFill>
              </a:rPr>
              <a:t>--</a:t>
            </a:r>
            <a:r>
              <a:rPr lang="es-ES" sz="2400" b="1" baseline="-25000" dirty="0">
                <a:solidFill>
                  <a:srgbClr val="92D050"/>
                </a:solidFill>
              </a:rPr>
              <a:t>z</a:t>
            </a:r>
            <a:r>
              <a:rPr lang="es-ES" sz="2400" b="1" dirty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92D050"/>
              </a:solidFill>
            </a:endParaRPr>
          </a:p>
        </p:txBody>
      </p:sp>
      <p:cxnSp>
        <p:nvCxnSpPr>
          <p:cNvPr id="36" name="Conector recto de flecha 35"/>
          <p:cNvCxnSpPr>
            <a:stCxn id="9" idx="3"/>
          </p:cNvCxnSpPr>
          <p:nvPr/>
        </p:nvCxnSpPr>
        <p:spPr>
          <a:xfrm>
            <a:off x="10518743" y="2694569"/>
            <a:ext cx="96205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52243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Main block ‘Predictor’</a:t>
            </a:r>
            <a:endParaRPr lang="en-GB" sz="5000" b="1" u="sng" dirty="0"/>
          </a:p>
        </p:txBody>
      </p:sp>
      <p:sp>
        <p:nvSpPr>
          <p:cNvPr id="38" name="Marcador de contenido 2">
            <a:extLst>
              <a:ext uri="{FF2B5EF4-FFF2-40B4-BE49-F238E27FC236}">
                <a16:creationId xmlns=""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</p:spTree>
    <p:extLst>
      <p:ext uri="{BB962C8B-B14F-4D97-AF65-F5344CB8AC3E}">
        <p14:creationId xmlns:p14="http://schemas.microsoft.com/office/powerpoint/2010/main" val="1923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55839" y="2327567"/>
            <a:ext cx="6143580" cy="286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Quantizer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39673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‘Quantizer’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4004253" y="3224565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Fidelity control</a:t>
            </a: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2059710" y="4698857"/>
            <a:ext cx="53815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3"/>
          </p:cNvCxnSpPr>
          <p:nvPr/>
        </p:nvCxnSpPr>
        <p:spPr>
          <a:xfrm>
            <a:off x="8759129" y="4539156"/>
            <a:ext cx="140851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2203844" y="3153353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9430226" y="4040225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9430226" y="3159267"/>
            <a:ext cx="88679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187413" y="4116868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b="1" dirty="0">
                <a:solidFill>
                  <a:srgbClr val="C00000"/>
                </a:solidFill>
              </a:rPr>
              <a:t>Δ</a:t>
            </a:r>
            <a:r>
              <a:rPr lang="es-ES" sz="2400" b="1" baseline="-25000" dirty="0">
                <a:solidFill>
                  <a:srgbClr val="C00000"/>
                </a:solidFill>
              </a:rPr>
              <a:t>z</a:t>
            </a:r>
            <a:r>
              <a:rPr lang="es-ES" sz="2400" b="1" dirty="0">
                <a:solidFill>
                  <a:srgbClr val="C0000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=""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7441245" y="4312560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="" xmlns:a16="http://schemas.microsoft.com/office/drawing/2014/main" id="{3AB05A42-C510-4141-ADA2-41542060357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598953" y="3658198"/>
            <a:ext cx="1844477" cy="7652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DB8EABC4-920D-45BD-842D-61F1DC324F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59710" y="3658198"/>
            <a:ext cx="19445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="" xmlns:a16="http://schemas.microsoft.com/office/drawing/2014/main" id="{5F06E84D-000A-4028-A540-78FACC5CD61F}"/>
              </a:ext>
            </a:extLst>
          </p:cNvPr>
          <p:cNvCxnSpPr>
            <a:cxnSpLocks/>
          </p:cNvCxnSpPr>
          <p:nvPr/>
        </p:nvCxnSpPr>
        <p:spPr>
          <a:xfrm>
            <a:off x="6521191" y="3658200"/>
            <a:ext cx="3646453" cy="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=""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</p:spTree>
    <p:extLst>
      <p:ext uri="{BB962C8B-B14F-4D97-AF65-F5344CB8AC3E}">
        <p14:creationId xmlns:p14="http://schemas.microsoft.com/office/powerpoint/2010/main" val="8053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55839" y="2327567"/>
            <a:ext cx="6143580" cy="286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Mapper</a:t>
            </a:r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44127" cy="1325563"/>
          </a:xfrm>
        </p:spPr>
        <p:txBody>
          <a:bodyPr>
            <a:normAutofit/>
          </a:bodyPr>
          <a:lstStyle/>
          <a:p>
            <a:r>
              <a:rPr lang="en-GB" sz="5000" b="1" u="sng" dirty="0" smtClean="0"/>
              <a:t>Sub-block ‘Mapper’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4004253" y="3224565"/>
            <a:ext cx="1594700" cy="867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Scaled difference</a:t>
            </a:r>
          </a:p>
        </p:txBody>
      </p:sp>
      <p:cxnSp>
        <p:nvCxnSpPr>
          <p:cNvPr id="14" name="Conector recto de flecha 13"/>
          <p:cNvCxnSpPr>
            <a:cxnSpLocks/>
            <a:stCxn id="8" idx="3"/>
          </p:cNvCxnSpPr>
          <p:nvPr/>
        </p:nvCxnSpPr>
        <p:spPr>
          <a:xfrm>
            <a:off x="5598953" y="3658198"/>
            <a:ext cx="184229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3"/>
          </p:cNvCxnSpPr>
          <p:nvPr/>
        </p:nvCxnSpPr>
        <p:spPr>
          <a:xfrm>
            <a:off x="8759129" y="3780133"/>
            <a:ext cx="1273037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2177667" y="2980303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2186759" y="3894928"/>
            <a:ext cx="840274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180566" y="4765751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B050"/>
                </a:solidFill>
              </a:rPr>
              <a:t>q</a:t>
            </a:r>
            <a:r>
              <a:rPr lang="es-ES" sz="2400" b="1" baseline="-25000" dirty="0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=""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7441245" y="3553537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="" xmlns:a16="http://schemas.microsoft.com/office/drawing/2014/main" id="{3AB05A42-C510-4141-ADA2-415420603577}"/>
              </a:ext>
            </a:extLst>
          </p:cNvPr>
          <p:cNvCxnSpPr>
            <a:cxnSpLocks/>
          </p:cNvCxnSpPr>
          <p:nvPr/>
        </p:nvCxnSpPr>
        <p:spPr>
          <a:xfrm flipV="1">
            <a:off x="2055097" y="3926927"/>
            <a:ext cx="5386148" cy="801783"/>
          </a:xfrm>
          <a:prstGeom prst="bentConnector3">
            <a:avLst>
              <a:gd name="adj1" fmla="val 8206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DB8EABC4-920D-45BD-842D-61F1DC324FB2}"/>
              </a:ext>
            </a:extLst>
          </p:cNvPr>
          <p:cNvCxnSpPr>
            <a:cxnSpLocks/>
          </p:cNvCxnSpPr>
          <p:nvPr/>
        </p:nvCxnSpPr>
        <p:spPr>
          <a:xfrm>
            <a:off x="2059710" y="3433858"/>
            <a:ext cx="19445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=""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B8F7B892-C2D7-45A6-970D-4FD58CB6B03B}"/>
              </a:ext>
            </a:extLst>
          </p:cNvPr>
          <p:cNvCxnSpPr>
            <a:cxnSpLocks/>
          </p:cNvCxnSpPr>
          <p:nvPr/>
        </p:nvCxnSpPr>
        <p:spPr>
          <a:xfrm>
            <a:off x="2055097" y="3862265"/>
            <a:ext cx="1944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F380432-ABF4-4795-9B7C-FCFA63447678}"/>
              </a:ext>
            </a:extLst>
          </p:cNvPr>
          <p:cNvSpPr txBox="1">
            <a:spLocks/>
          </p:cNvSpPr>
          <p:nvPr/>
        </p:nvSpPr>
        <p:spPr>
          <a:xfrm>
            <a:off x="9228225" y="3281202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δ</a:t>
            </a:r>
            <a:r>
              <a:rPr lang="es-ES" sz="2400" b="1" baseline="-2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(t)</a:t>
            </a:r>
            <a:endParaRPr lang="en-GB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="" xmlns:a16="http://schemas.microsoft.com/office/drawing/2014/main" id="{A3AF7771-BF25-45F5-884B-16ACFE48791D}"/>
              </a:ext>
            </a:extLst>
          </p:cNvPr>
          <p:cNvSpPr txBox="1">
            <a:spLocks/>
          </p:cNvSpPr>
          <p:nvPr/>
        </p:nvSpPr>
        <p:spPr>
          <a:xfrm>
            <a:off x="5989197" y="3138633"/>
            <a:ext cx="786257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400" b="1" dirty="0">
                <a:solidFill>
                  <a:srgbClr val="00B0F0"/>
                </a:solidFill>
              </a:rPr>
              <a:t>θ</a:t>
            </a:r>
            <a:r>
              <a:rPr lang="es-ES" sz="2400" b="1" dirty="0">
                <a:solidFill>
                  <a:srgbClr val="00B0F0"/>
                </a:solidFill>
              </a:rPr>
              <a:t>z(t)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2059710" y="1810332"/>
            <a:ext cx="8107934" cy="3925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Sample Representative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933874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‘Sample Representative’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2831246" y="3224564"/>
            <a:ext cx="1594700" cy="141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clipped quantizer bin center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1302327" y="5437766"/>
            <a:ext cx="4561614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endCxn id="8" idx="1"/>
          </p:cNvCxnSpPr>
          <p:nvPr/>
        </p:nvCxnSpPr>
        <p:spPr>
          <a:xfrm>
            <a:off x="1302327" y="3931637"/>
            <a:ext cx="152891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contenido 2"/>
          <p:cNvSpPr txBox="1">
            <a:spLocks/>
          </p:cNvSpPr>
          <p:nvPr/>
        </p:nvSpPr>
        <p:spPr>
          <a:xfrm>
            <a:off x="1255576" y="3045439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C000"/>
                </a:solidFill>
              </a:rPr>
              <a:t>S</a:t>
            </a:r>
            <a:r>
              <a:rPr lang="es-ES" sz="2400" b="1" baseline="30000" dirty="0">
                <a:solidFill>
                  <a:srgbClr val="FFC000"/>
                </a:solidFill>
              </a:rPr>
              <a:t>^</a:t>
            </a:r>
            <a:r>
              <a:rPr lang="es-ES" sz="2400" b="1" baseline="-25000" dirty="0">
                <a:solidFill>
                  <a:srgbClr val="FFC000"/>
                </a:solidFill>
              </a:rPr>
              <a:t>z</a:t>
            </a:r>
            <a:r>
              <a:rPr lang="es-ES" sz="2400" b="1" dirty="0">
                <a:solidFill>
                  <a:srgbClr val="FFC000"/>
                </a:solidFill>
              </a:rPr>
              <a:t>(t)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1255575" y="350489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>
                <a:solidFill>
                  <a:srgbClr val="00B050"/>
                </a:solidFill>
              </a:rPr>
              <a:t>q</a:t>
            </a:r>
            <a:r>
              <a:rPr lang="es-ES" sz="2400" b="1" baseline="-25000" dirty="0" err="1">
                <a:solidFill>
                  <a:srgbClr val="00B050"/>
                </a:solidFill>
              </a:rPr>
              <a:t>z</a:t>
            </a:r>
            <a:r>
              <a:rPr lang="es-ES" sz="2400" b="1" dirty="0">
                <a:solidFill>
                  <a:srgbClr val="00B050"/>
                </a:solidFill>
              </a:rPr>
              <a:t>(t)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1258440" y="3966715"/>
            <a:ext cx="863333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0000"/>
                </a:solidFill>
              </a:rPr>
              <a:t>m</a:t>
            </a:r>
            <a:r>
              <a:rPr lang="es-ES" sz="2400" b="1" baseline="-25000" dirty="0">
                <a:solidFill>
                  <a:srgbClr val="FF0000"/>
                </a:solidFill>
              </a:rPr>
              <a:t>z</a:t>
            </a:r>
            <a:r>
              <a:rPr lang="es-ES" sz="2400" b="1" dirty="0">
                <a:solidFill>
                  <a:srgbClr val="FF0000"/>
                </a:solidFill>
              </a:rPr>
              <a:t>(t)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1255575" y="4978906"/>
            <a:ext cx="878173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rgbClr val="92D050"/>
                </a:solidFill>
              </a:rPr>
              <a:t>S</a:t>
            </a:r>
            <a:r>
              <a:rPr lang="es-ES" sz="2400" b="1" baseline="30000" dirty="0">
                <a:solidFill>
                  <a:srgbClr val="92D050"/>
                </a:solidFill>
              </a:rPr>
              <a:t>--</a:t>
            </a:r>
            <a:r>
              <a:rPr lang="es-ES" sz="2400" b="1" baseline="-25000" dirty="0">
                <a:solidFill>
                  <a:srgbClr val="92D050"/>
                </a:solidFill>
              </a:rPr>
              <a:t>z</a:t>
            </a:r>
            <a:r>
              <a:rPr lang="es-ES" sz="2400" b="1" dirty="0">
                <a:solidFill>
                  <a:srgbClr val="92D050"/>
                </a:solidFill>
              </a:rPr>
              <a:t>(t)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Rectángulo 7">
            <a:extLst>
              <a:ext uri="{FF2B5EF4-FFF2-40B4-BE49-F238E27FC236}">
                <a16:creationId xmlns="" xmlns:a16="http://schemas.microsoft.com/office/drawing/2014/main" id="{71BD35C5-AEBB-4FD4-9D25-E86EF7E0C0D5}"/>
              </a:ext>
            </a:extLst>
          </p:cNvPr>
          <p:cNvSpPr/>
          <p:nvPr/>
        </p:nvSpPr>
        <p:spPr>
          <a:xfrm>
            <a:off x="8518843" y="4578380"/>
            <a:ext cx="1317884" cy="4531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="" xmlns:a16="http://schemas.microsoft.com/office/drawing/2014/main" id="{3AB05A42-C510-4141-ADA2-415420603577}"/>
              </a:ext>
            </a:extLst>
          </p:cNvPr>
          <p:cNvCxnSpPr>
            <a:cxnSpLocks/>
          </p:cNvCxnSpPr>
          <p:nvPr/>
        </p:nvCxnSpPr>
        <p:spPr>
          <a:xfrm>
            <a:off x="2355273" y="4431773"/>
            <a:ext cx="3508668" cy="684267"/>
          </a:xfrm>
          <a:prstGeom prst="bentConnector3">
            <a:avLst>
              <a:gd name="adj1" fmla="val -23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DB8EABC4-920D-45BD-842D-61F1DC324FB2}"/>
              </a:ext>
            </a:extLst>
          </p:cNvPr>
          <p:cNvCxnSpPr>
            <a:cxnSpLocks/>
          </p:cNvCxnSpPr>
          <p:nvPr/>
        </p:nvCxnSpPr>
        <p:spPr>
          <a:xfrm>
            <a:off x="1302327" y="3459700"/>
            <a:ext cx="1528919" cy="101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="" xmlns:a16="http://schemas.microsoft.com/office/drawing/2014/main" id="{5F06E84D-000A-4028-A540-78FACC5CD61F}"/>
              </a:ext>
            </a:extLst>
          </p:cNvPr>
          <p:cNvCxnSpPr>
            <a:cxnSpLocks/>
          </p:cNvCxnSpPr>
          <p:nvPr/>
        </p:nvCxnSpPr>
        <p:spPr>
          <a:xfrm>
            <a:off x="1302327" y="4421943"/>
            <a:ext cx="1538863" cy="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rcador de contenido 2">
            <a:extLst>
              <a:ext uri="{FF2B5EF4-FFF2-40B4-BE49-F238E27FC236}">
                <a16:creationId xmlns="" xmlns:a16="http://schemas.microsoft.com/office/drawing/2014/main" id="{3EE211A9-695F-4D32-867F-D6F32A429FE6}"/>
              </a:ext>
            </a:extLst>
          </p:cNvPr>
          <p:cNvSpPr txBox="1">
            <a:spLocks/>
          </p:cNvSpPr>
          <p:nvPr/>
        </p:nvSpPr>
        <p:spPr>
          <a:xfrm>
            <a:off x="1070268" y="6078435"/>
            <a:ext cx="9587346" cy="441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15" name="Rectángulo 7">
            <a:extLst>
              <a:ext uri="{FF2B5EF4-FFF2-40B4-BE49-F238E27FC236}">
                <a16:creationId xmlns="" xmlns:a16="http://schemas.microsoft.com/office/drawing/2014/main" id="{B625A4D9-CFEC-4FAC-82EC-2BFA2DCC5868}"/>
              </a:ext>
            </a:extLst>
          </p:cNvPr>
          <p:cNvSpPr/>
          <p:nvPr/>
        </p:nvSpPr>
        <p:spPr>
          <a:xfrm>
            <a:off x="5863941" y="4197757"/>
            <a:ext cx="1594700" cy="14361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double-res sample </a:t>
            </a:r>
            <a:r>
              <a:rPr lang="en-US" sz="2400" b="1" dirty="0" err="1">
                <a:solidFill>
                  <a:schemeClr val="bg1"/>
                </a:solidFill>
              </a:rPr>
              <a:t>repr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48" name="Verbinder: gewinkelt 47">
            <a:extLst>
              <a:ext uri="{FF2B5EF4-FFF2-40B4-BE49-F238E27FC236}">
                <a16:creationId xmlns="" xmlns:a16="http://schemas.microsoft.com/office/drawing/2014/main" id="{DB56B9FE-3839-4A58-8A37-7142F36EE39F}"/>
              </a:ext>
            </a:extLst>
          </p:cNvPr>
          <p:cNvCxnSpPr>
            <a:cxnSpLocks/>
          </p:cNvCxnSpPr>
          <p:nvPr/>
        </p:nvCxnSpPr>
        <p:spPr>
          <a:xfrm>
            <a:off x="2562315" y="3931636"/>
            <a:ext cx="3301626" cy="835635"/>
          </a:xfrm>
          <a:prstGeom prst="bentConnector3">
            <a:avLst>
              <a:gd name="adj1" fmla="val -119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="" xmlns:a16="http://schemas.microsoft.com/office/drawing/2014/main" id="{3702386D-9223-4C63-A2B5-3187FE1D445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25946" y="3931637"/>
            <a:ext cx="1437995" cy="49030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="" xmlns:a16="http://schemas.microsoft.com/office/drawing/2014/main" id="{9D3DCB1B-916C-40EB-9497-CC584C428CDB}"/>
              </a:ext>
            </a:extLst>
          </p:cNvPr>
          <p:cNvCxnSpPr>
            <a:cxnSpLocks/>
          </p:cNvCxnSpPr>
          <p:nvPr/>
        </p:nvCxnSpPr>
        <p:spPr>
          <a:xfrm flipV="1">
            <a:off x="7458641" y="4915812"/>
            <a:ext cx="106020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="" xmlns:a16="http://schemas.microsoft.com/office/drawing/2014/main" id="{35C35D07-4F11-4963-8F5D-D351F6A8DC85}"/>
              </a:ext>
            </a:extLst>
          </p:cNvPr>
          <p:cNvCxnSpPr>
            <a:cxnSpLocks/>
          </p:cNvCxnSpPr>
          <p:nvPr/>
        </p:nvCxnSpPr>
        <p:spPr>
          <a:xfrm>
            <a:off x="9836727" y="4915811"/>
            <a:ext cx="1163782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="" xmlns:a16="http://schemas.microsoft.com/office/drawing/2014/main" id="{A706B8BF-B77D-4323-B72B-61CE0E7289F9}"/>
              </a:ext>
            </a:extLst>
          </p:cNvPr>
          <p:cNvCxnSpPr>
            <a:cxnSpLocks/>
          </p:cNvCxnSpPr>
          <p:nvPr/>
        </p:nvCxnSpPr>
        <p:spPr>
          <a:xfrm>
            <a:off x="5135418" y="3931636"/>
            <a:ext cx="5865091" cy="3507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arcador de contenido 2">
            <a:extLst>
              <a:ext uri="{FF2B5EF4-FFF2-40B4-BE49-F238E27FC236}">
                <a16:creationId xmlns="" xmlns:a16="http://schemas.microsoft.com/office/drawing/2014/main" id="{67AFBC5F-11DB-4AFD-B983-37506272AC6E}"/>
              </a:ext>
            </a:extLst>
          </p:cNvPr>
          <p:cNvSpPr txBox="1">
            <a:spLocks/>
          </p:cNvSpPr>
          <p:nvPr/>
        </p:nvSpPr>
        <p:spPr>
          <a:xfrm>
            <a:off x="10172699" y="3515116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B0F0"/>
                </a:solidFill>
              </a:rPr>
              <a:t>S</a:t>
            </a:r>
            <a:r>
              <a:rPr lang="es-ES" sz="2400" b="1" baseline="30000" dirty="0">
                <a:solidFill>
                  <a:srgbClr val="00B0F0"/>
                </a:solidFill>
              </a:rPr>
              <a:t>’</a:t>
            </a:r>
            <a:r>
              <a:rPr lang="es-ES" sz="2400" b="1" baseline="-25000" dirty="0">
                <a:solidFill>
                  <a:srgbClr val="00B0F0"/>
                </a:solidFill>
              </a:rPr>
              <a:t>z</a:t>
            </a:r>
            <a:r>
              <a:rPr lang="es-ES" sz="2400" b="1" dirty="0">
                <a:solidFill>
                  <a:srgbClr val="00B0F0"/>
                </a:solidFill>
              </a:rPr>
              <a:t>(t)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69" name="Marcador de contenido 2">
            <a:extLst>
              <a:ext uri="{FF2B5EF4-FFF2-40B4-BE49-F238E27FC236}">
                <a16:creationId xmlns="" xmlns:a16="http://schemas.microsoft.com/office/drawing/2014/main" id="{83317A75-5D50-4518-9832-3DBDD18B0FE9}"/>
              </a:ext>
            </a:extLst>
          </p:cNvPr>
          <p:cNvSpPr txBox="1">
            <a:spLocks/>
          </p:cNvSpPr>
          <p:nvPr/>
        </p:nvSpPr>
        <p:spPr>
          <a:xfrm>
            <a:off x="10144991" y="4469407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FF66FF"/>
                </a:solidFill>
              </a:rPr>
              <a:t>S</a:t>
            </a:r>
            <a:r>
              <a:rPr lang="es-ES" sz="2400" b="1" baseline="30000" dirty="0">
                <a:solidFill>
                  <a:srgbClr val="FF66FF"/>
                </a:solidFill>
              </a:rPr>
              <a:t>’’</a:t>
            </a:r>
            <a:r>
              <a:rPr lang="es-ES" sz="2400" b="1" baseline="-25000" dirty="0">
                <a:solidFill>
                  <a:srgbClr val="FF66FF"/>
                </a:solidFill>
              </a:rPr>
              <a:t>z</a:t>
            </a:r>
            <a:r>
              <a:rPr lang="es-ES" sz="2400" b="1" dirty="0">
                <a:solidFill>
                  <a:srgbClr val="FF66FF"/>
                </a:solidFill>
              </a:rPr>
              <a:t>(t)</a:t>
            </a:r>
            <a:endParaRPr lang="en-GB" sz="2400" b="1" dirty="0">
              <a:solidFill>
                <a:srgbClr val="FF66FF"/>
              </a:solidFill>
            </a:endParaRPr>
          </a:p>
        </p:txBody>
      </p:sp>
      <p:cxnSp>
        <p:nvCxnSpPr>
          <p:cNvPr id="78" name="Verbinder: gewinkelt 77">
            <a:extLst>
              <a:ext uri="{FF2B5EF4-FFF2-40B4-BE49-F238E27FC236}">
                <a16:creationId xmlns="" xmlns:a16="http://schemas.microsoft.com/office/drawing/2014/main" id="{3B91319E-C7F0-4CAD-97A9-E4944A8721ED}"/>
              </a:ext>
            </a:extLst>
          </p:cNvPr>
          <p:cNvCxnSpPr>
            <a:cxnSpLocks/>
          </p:cNvCxnSpPr>
          <p:nvPr/>
        </p:nvCxnSpPr>
        <p:spPr>
          <a:xfrm>
            <a:off x="1302327" y="2926363"/>
            <a:ext cx="7216516" cy="1754528"/>
          </a:xfrm>
          <a:prstGeom prst="bentConnector3">
            <a:avLst>
              <a:gd name="adj1" fmla="val 9108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arcador de contenido 2">
            <a:extLst>
              <a:ext uri="{FF2B5EF4-FFF2-40B4-BE49-F238E27FC236}">
                <a16:creationId xmlns="" xmlns:a16="http://schemas.microsoft.com/office/drawing/2014/main" id="{463492BC-41A5-4E3E-9E3F-C639B565FA16}"/>
              </a:ext>
            </a:extLst>
          </p:cNvPr>
          <p:cNvSpPr txBox="1">
            <a:spLocks/>
          </p:cNvSpPr>
          <p:nvPr/>
        </p:nvSpPr>
        <p:spPr>
          <a:xfrm>
            <a:off x="1255576" y="2474185"/>
            <a:ext cx="87817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7030A0"/>
                </a:solidFill>
              </a:rPr>
              <a:t>S</a:t>
            </a:r>
            <a:r>
              <a:rPr lang="es-ES" sz="2400" b="1" baseline="-25000" dirty="0">
                <a:solidFill>
                  <a:srgbClr val="7030A0"/>
                </a:solidFill>
              </a:rPr>
              <a:t>z</a:t>
            </a:r>
            <a:r>
              <a:rPr lang="es-ES" sz="2400" b="1" dirty="0">
                <a:solidFill>
                  <a:srgbClr val="7030A0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27" name="Marcador de contenido 2">
            <a:extLst>
              <a:ext uri="{FF2B5EF4-FFF2-40B4-BE49-F238E27FC236}">
                <a16:creationId xmlns="" xmlns:a16="http://schemas.microsoft.com/office/drawing/2014/main" id="{A3AF7771-BF25-45F5-884B-16ACFE48791D}"/>
              </a:ext>
            </a:extLst>
          </p:cNvPr>
          <p:cNvSpPr txBox="1">
            <a:spLocks/>
          </p:cNvSpPr>
          <p:nvPr/>
        </p:nvSpPr>
        <p:spPr>
          <a:xfrm>
            <a:off x="7527127" y="4970919"/>
            <a:ext cx="923230" cy="38563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s-ES" sz="2400" b="1" baseline="30000" dirty="0" err="1" smtClean="0">
                <a:solidFill>
                  <a:schemeClr val="accent1">
                    <a:lumMod val="75000"/>
                  </a:schemeClr>
                </a:solidFill>
              </a:rPr>
              <a:t>~’’</a:t>
            </a:r>
            <a:r>
              <a:rPr lang="es-ES" sz="2400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(t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07245" y="1512662"/>
            <a:ext cx="11614444" cy="4980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Prediction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951265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‘Prediction’</a:t>
            </a:r>
            <a:endParaRPr lang="en-GB" sz="5000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5623675" y="3645220"/>
            <a:ext cx="1224612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central local diff</a:t>
            </a:r>
          </a:p>
        </p:txBody>
      </p:sp>
      <p:sp>
        <p:nvSpPr>
          <p:cNvPr id="79" name="Marcador de contenido 2"/>
          <p:cNvSpPr txBox="1">
            <a:spLocks/>
          </p:cNvSpPr>
          <p:nvPr/>
        </p:nvSpPr>
        <p:spPr>
          <a:xfrm>
            <a:off x="11557212" y="349182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000"/>
                </a:solidFill>
              </a:rPr>
              <a:t>S</a:t>
            </a:r>
            <a:r>
              <a:rPr lang="es-ES" sz="2000" b="1" baseline="30000" dirty="0">
                <a:solidFill>
                  <a:srgbClr val="FFC000"/>
                </a:solidFill>
              </a:rPr>
              <a:t>^</a:t>
            </a:r>
            <a:r>
              <a:rPr lang="es-ES" sz="2000" b="1" baseline="-25000" dirty="0">
                <a:solidFill>
                  <a:srgbClr val="FFC000"/>
                </a:solidFill>
              </a:rPr>
              <a:t>z</a:t>
            </a:r>
            <a:r>
              <a:rPr lang="es-ES" sz="2000" b="1" dirty="0">
                <a:solidFill>
                  <a:srgbClr val="FFC000"/>
                </a:solidFill>
              </a:rPr>
              <a:t>(t)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80" name="Marcador de contenido 2"/>
          <p:cNvSpPr txBox="1">
            <a:spLocks/>
          </p:cNvSpPr>
          <p:nvPr/>
        </p:nvSpPr>
        <p:spPr>
          <a:xfrm>
            <a:off x="11205899" y="2432144"/>
            <a:ext cx="737418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solidFill>
                  <a:srgbClr val="92D050"/>
                </a:solidFill>
              </a:rPr>
              <a:t>S</a:t>
            </a:r>
            <a:r>
              <a:rPr lang="es-ES" sz="2000" b="1" baseline="30000" dirty="0">
                <a:solidFill>
                  <a:srgbClr val="92D050"/>
                </a:solidFill>
              </a:rPr>
              <a:t>--</a:t>
            </a:r>
            <a:r>
              <a:rPr lang="es-ES" sz="2000" b="1" baseline="-25000" dirty="0">
                <a:solidFill>
                  <a:srgbClr val="92D050"/>
                </a:solidFill>
              </a:rPr>
              <a:t>z</a:t>
            </a:r>
            <a:r>
              <a:rPr lang="es-ES" sz="2000" b="1" dirty="0">
                <a:solidFill>
                  <a:srgbClr val="92D050"/>
                </a:solidFill>
              </a:rPr>
              <a:t>(t)</a:t>
            </a:r>
            <a:endParaRPr lang="en-GB" sz="2000" b="1" dirty="0">
              <a:solidFill>
                <a:srgbClr val="92D050"/>
              </a:solidFill>
            </a:endParaRPr>
          </a:p>
        </p:txBody>
      </p:sp>
      <p:sp>
        <p:nvSpPr>
          <p:cNvPr id="82" name="Marcador de contenido 2"/>
          <p:cNvSpPr txBox="1">
            <a:spLocks/>
          </p:cNvSpPr>
          <p:nvPr/>
        </p:nvSpPr>
        <p:spPr>
          <a:xfrm>
            <a:off x="2486034" y="4009329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p</a:t>
            </a:r>
            <a:r>
              <a:rPr lang="es-ES" sz="2000" b="1" dirty="0">
                <a:solidFill>
                  <a:srgbClr val="C00000"/>
                </a:solidFill>
              </a:rPr>
              <a:t>(t)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ectángulo 7">
            <a:extLst>
              <a:ext uri="{FF2B5EF4-FFF2-40B4-BE49-F238E27FC236}">
                <a16:creationId xmlns="" xmlns:a16="http://schemas.microsoft.com/office/drawing/2014/main" id="{5903C895-12E9-439D-9159-CC2D857F46B5}"/>
              </a:ext>
            </a:extLst>
          </p:cNvPr>
          <p:cNvSpPr/>
          <p:nvPr/>
        </p:nvSpPr>
        <p:spPr>
          <a:xfrm>
            <a:off x="9069741" y="3634776"/>
            <a:ext cx="1173031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Dbl</a:t>
            </a:r>
            <a:r>
              <a:rPr lang="en-GB" sz="2200" b="1" dirty="0">
                <a:solidFill>
                  <a:schemeClr val="bg1"/>
                </a:solidFill>
              </a:rPr>
              <a:t>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9" name="Rectángulo 7">
            <a:extLst>
              <a:ext uri="{FF2B5EF4-FFF2-40B4-BE49-F238E27FC236}">
                <a16:creationId xmlns="" xmlns:a16="http://schemas.microsoft.com/office/drawing/2014/main" id="{FE2AEA42-CDB6-4A48-AF2B-4AD1DBF8AB03}"/>
              </a:ext>
            </a:extLst>
          </p:cNvPr>
          <p:cNvSpPr/>
          <p:nvPr/>
        </p:nvSpPr>
        <p:spPr>
          <a:xfrm>
            <a:off x="2089113" y="4832021"/>
            <a:ext cx="1104608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Dbl</a:t>
            </a:r>
            <a:r>
              <a:rPr lang="en-GB" sz="2200" b="1" dirty="0">
                <a:solidFill>
                  <a:schemeClr val="bg1"/>
                </a:solidFill>
              </a:rPr>
              <a:t>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error</a:t>
            </a:r>
          </a:p>
        </p:txBody>
      </p:sp>
      <p:sp>
        <p:nvSpPr>
          <p:cNvPr id="10" name="Rectángulo 7">
            <a:extLst>
              <a:ext uri="{FF2B5EF4-FFF2-40B4-BE49-F238E27FC236}">
                <a16:creationId xmlns="" xmlns:a16="http://schemas.microsoft.com/office/drawing/2014/main" id="{0FE4B587-7F1D-4AE0-8B87-9D22B4A10EAB}"/>
              </a:ext>
            </a:extLst>
          </p:cNvPr>
          <p:cNvSpPr/>
          <p:nvPr/>
        </p:nvSpPr>
        <p:spPr>
          <a:xfrm>
            <a:off x="784324" y="3776020"/>
            <a:ext cx="1103544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update </a:t>
            </a:r>
            <a:r>
              <a:rPr lang="en-GB" sz="2200" b="1" dirty="0" err="1">
                <a:solidFill>
                  <a:schemeClr val="bg1"/>
                </a:solidFill>
              </a:rPr>
              <a:t>scal</a:t>
            </a:r>
            <a:r>
              <a:rPr lang="en-GB" sz="2200" b="1" dirty="0">
                <a:solidFill>
                  <a:schemeClr val="bg1"/>
                </a:solidFill>
              </a:rPr>
              <a:t> exp</a:t>
            </a:r>
          </a:p>
        </p:txBody>
      </p:sp>
      <p:sp>
        <p:nvSpPr>
          <p:cNvPr id="12" name="Rectángulo 7">
            <a:extLst>
              <a:ext uri="{FF2B5EF4-FFF2-40B4-BE49-F238E27FC236}">
                <a16:creationId xmlns="" xmlns:a16="http://schemas.microsoft.com/office/drawing/2014/main" id="{BD2B439C-CEE8-4F32-AED0-65EF9A04DD12}"/>
              </a:ext>
            </a:extLst>
          </p:cNvPr>
          <p:cNvSpPr/>
          <p:nvPr/>
        </p:nvSpPr>
        <p:spPr>
          <a:xfrm>
            <a:off x="10724562" y="3820954"/>
            <a:ext cx="1022652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13" name="Rectángulo 7">
            <a:extLst>
              <a:ext uri="{FF2B5EF4-FFF2-40B4-BE49-F238E27FC236}">
                <a16:creationId xmlns="" xmlns:a16="http://schemas.microsoft.com/office/drawing/2014/main" id="{22EC68C4-217B-4AE1-950D-BF62F7632DFF}"/>
              </a:ext>
            </a:extLst>
          </p:cNvPr>
          <p:cNvSpPr/>
          <p:nvPr/>
        </p:nvSpPr>
        <p:spPr>
          <a:xfrm>
            <a:off x="3953118" y="2973871"/>
            <a:ext cx="1271213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diff vector</a:t>
            </a:r>
          </a:p>
        </p:txBody>
      </p:sp>
      <p:sp>
        <p:nvSpPr>
          <p:cNvPr id="15" name="Rectángulo 7">
            <a:extLst>
              <a:ext uri="{FF2B5EF4-FFF2-40B4-BE49-F238E27FC236}">
                <a16:creationId xmlns="" xmlns:a16="http://schemas.microsoft.com/office/drawing/2014/main" id="{5F7D1610-EEA2-4A89-A7D9-FCC867A8DD33}"/>
              </a:ext>
            </a:extLst>
          </p:cNvPr>
          <p:cNvSpPr/>
          <p:nvPr/>
        </p:nvSpPr>
        <p:spPr>
          <a:xfrm>
            <a:off x="2192250" y="1646768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sum</a:t>
            </a:r>
          </a:p>
        </p:txBody>
      </p:sp>
      <p:sp>
        <p:nvSpPr>
          <p:cNvPr id="19" name="Rectángulo 7">
            <a:extLst>
              <a:ext uri="{FF2B5EF4-FFF2-40B4-BE49-F238E27FC236}">
                <a16:creationId xmlns="" xmlns:a16="http://schemas.microsoft.com/office/drawing/2014/main" id="{F016A086-D83E-41A9-BAC8-C9C02AF18D88}"/>
              </a:ext>
            </a:extLst>
          </p:cNvPr>
          <p:cNvSpPr/>
          <p:nvPr/>
        </p:nvSpPr>
        <p:spPr>
          <a:xfrm>
            <a:off x="3834005" y="4131633"/>
            <a:ext cx="110354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Weight vector</a:t>
            </a:r>
          </a:p>
        </p:txBody>
      </p:sp>
      <p:sp>
        <p:nvSpPr>
          <p:cNvPr id="21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2188954" y="2972915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="" xmlns:a16="http://schemas.microsoft.com/office/drawing/2014/main" id="{0801C7E1-4E67-4B3D-BBC0-A1ABB2790C94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1619739" y="2010986"/>
            <a:ext cx="572511" cy="3276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3293562" y="3337133"/>
            <a:ext cx="659556" cy="9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="" xmlns:a16="http://schemas.microsoft.com/office/drawing/2014/main" id="{6E09AE40-8954-4915-B5AF-456622FB63B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92657" y="4860068"/>
            <a:ext cx="1193120" cy="35116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="" xmlns:a16="http://schemas.microsoft.com/office/drawing/2014/main" id="{B156E089-0A03-4B29-938D-CAD7DD8A32FF}"/>
              </a:ext>
            </a:extLst>
          </p:cNvPr>
          <p:cNvCxnSpPr>
            <a:stCxn id="19" idx="3"/>
          </p:cNvCxnSpPr>
          <p:nvPr/>
        </p:nvCxnSpPr>
        <p:spPr>
          <a:xfrm flipV="1">
            <a:off x="4937549" y="4495850"/>
            <a:ext cx="686126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="" xmlns:a16="http://schemas.microsoft.com/office/drawing/2014/main" id="{DEF7EEA7-1609-472E-8632-9AB35FE0595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376659" y="3776020"/>
            <a:ext cx="1247016" cy="413194"/>
          </a:xfrm>
          <a:prstGeom prst="bentConnector3">
            <a:avLst>
              <a:gd name="adj1" fmla="val 8259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="" xmlns:a16="http://schemas.microsoft.com/office/drawing/2014/main" id="{F3F9138E-22B1-41CD-B502-F19F637F0C54}"/>
              </a:ext>
            </a:extLst>
          </p:cNvPr>
          <p:cNvCxnSpPr>
            <a:cxnSpLocks/>
          </p:cNvCxnSpPr>
          <p:nvPr/>
        </p:nvCxnSpPr>
        <p:spPr>
          <a:xfrm>
            <a:off x="6857523" y="4364284"/>
            <a:ext cx="574914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="" xmlns:a16="http://schemas.microsoft.com/office/drawing/2014/main" id="{CC51581C-AA6A-4C49-A9F2-F1BE3BD0794A}"/>
              </a:ext>
            </a:extLst>
          </p:cNvPr>
          <p:cNvCxnSpPr>
            <a:cxnSpLocks/>
          </p:cNvCxnSpPr>
          <p:nvPr/>
        </p:nvCxnSpPr>
        <p:spPr>
          <a:xfrm flipV="1">
            <a:off x="8540816" y="3990232"/>
            <a:ext cx="528925" cy="640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="" xmlns:a16="http://schemas.microsoft.com/office/drawing/2014/main" id="{D74EFDDC-F45A-4A39-ABB6-DEC1AF1A13E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0242772" y="4178770"/>
            <a:ext cx="481790" cy="6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="" xmlns:a16="http://schemas.microsoft.com/office/drawing/2014/main" id="{762E819D-8F2D-408C-B871-AFE9B9BD4758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2741258" y="2375203"/>
            <a:ext cx="3296" cy="5977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="" xmlns:a16="http://schemas.microsoft.com/office/drawing/2014/main" id="{EAC92638-4F92-484D-9D68-76A311C79DB9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1384400" y="2532579"/>
            <a:ext cx="1326148" cy="282960"/>
          </a:xfrm>
          <a:prstGeom prst="bentConnector2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="" xmlns:a16="http://schemas.microsoft.com/office/drawing/2014/main" id="{F6A8991C-54FD-4BC6-BBE4-E8FD6B443304}"/>
              </a:ext>
            </a:extLst>
          </p:cNvPr>
          <p:cNvCxnSpPr>
            <a:cxnSpLocks/>
          </p:cNvCxnSpPr>
          <p:nvPr/>
        </p:nvCxnSpPr>
        <p:spPr>
          <a:xfrm>
            <a:off x="2742906" y="2674058"/>
            <a:ext cx="4689531" cy="1203403"/>
          </a:xfrm>
          <a:prstGeom prst="bentConnector3">
            <a:avLst>
              <a:gd name="adj1" fmla="val 9293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="" xmlns:a16="http://schemas.microsoft.com/office/drawing/2014/main" id="{211FC14A-D98B-461D-AC7E-A1580AC3803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0" y="2014262"/>
            <a:ext cx="515131" cy="0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="" xmlns:a16="http://schemas.microsoft.com/office/drawing/2014/main" id="{6456C598-7929-4E21-BDD5-5F2BBEF95CDE}"/>
              </a:ext>
            </a:extLst>
          </p:cNvPr>
          <p:cNvCxnSpPr>
            <a:cxnSpLocks/>
          </p:cNvCxnSpPr>
          <p:nvPr/>
        </p:nvCxnSpPr>
        <p:spPr>
          <a:xfrm flipV="1">
            <a:off x="1887868" y="4403138"/>
            <a:ext cx="194613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="" xmlns:a16="http://schemas.microsoft.com/office/drawing/2014/main" id="{11754048-6F6B-4FE9-ACC8-B27B40CAB5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2657" y="4178768"/>
            <a:ext cx="7291012" cy="1511115"/>
          </a:xfrm>
          <a:prstGeom prst="bentConnector3">
            <a:avLst>
              <a:gd name="adj1" fmla="val 2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="" xmlns:a16="http://schemas.microsoft.com/office/drawing/2014/main" id="{EB4D37A0-899A-4135-B446-D504B7B66B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0" y="5376015"/>
            <a:ext cx="208911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="" xmlns:a16="http://schemas.microsoft.com/office/drawing/2014/main" id="{91801948-4FEA-4FDD-AF58-00FFB683304C}"/>
              </a:ext>
            </a:extLst>
          </p:cNvPr>
          <p:cNvCxnSpPr>
            <a:cxnSpLocks/>
          </p:cNvCxnSpPr>
          <p:nvPr/>
        </p:nvCxnSpPr>
        <p:spPr>
          <a:xfrm flipH="1">
            <a:off x="4394195" y="3702306"/>
            <a:ext cx="1" cy="429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="" xmlns:a16="http://schemas.microsoft.com/office/drawing/2014/main" id="{CA5402BA-A1E7-4E98-A3FC-1DADCE9EF67B}"/>
              </a:ext>
            </a:extLst>
          </p:cNvPr>
          <p:cNvCxnSpPr>
            <a:cxnSpLocks/>
          </p:cNvCxnSpPr>
          <p:nvPr/>
        </p:nvCxnSpPr>
        <p:spPr>
          <a:xfrm flipV="1">
            <a:off x="0" y="4495851"/>
            <a:ext cx="9069741" cy="1665456"/>
          </a:xfrm>
          <a:prstGeom prst="bentConnector3">
            <a:avLst>
              <a:gd name="adj1" fmla="val 9725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="" xmlns:a16="http://schemas.microsoft.com/office/drawing/2014/main" id="{9F2F45A7-2831-470F-8445-96018BF8ACBF}"/>
              </a:ext>
            </a:extLst>
          </p:cNvPr>
          <p:cNvCxnSpPr>
            <a:stCxn id="12" idx="3"/>
          </p:cNvCxnSpPr>
          <p:nvPr/>
        </p:nvCxnSpPr>
        <p:spPr>
          <a:xfrm flipV="1">
            <a:off x="11747214" y="4185171"/>
            <a:ext cx="4447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="" xmlns:a16="http://schemas.microsoft.com/office/drawing/2014/main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6871855" y="724769"/>
            <a:ext cx="5033818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137" name="Marcador de contenido 2">
            <a:extLst>
              <a:ext uri="{FF2B5EF4-FFF2-40B4-BE49-F238E27FC236}">
                <a16:creationId xmlns="" xmlns:a16="http://schemas.microsoft.com/office/drawing/2014/main" id="{7B57F5B3-B11D-4773-ABA8-8E37D808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56" y="5762876"/>
            <a:ext cx="744925" cy="38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7030A0"/>
                </a:solidFill>
              </a:rPr>
              <a:t>S</a:t>
            </a:r>
            <a:r>
              <a:rPr lang="es-ES" sz="2000" b="1" baseline="-25000" dirty="0">
                <a:solidFill>
                  <a:srgbClr val="7030A0"/>
                </a:solidFill>
              </a:rPr>
              <a:t>z</a:t>
            </a:r>
            <a:r>
              <a:rPr lang="es-ES" sz="2000" b="1" dirty="0">
                <a:solidFill>
                  <a:srgbClr val="7030A0"/>
                </a:solidFill>
              </a:rPr>
              <a:t>(t)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40" name="Marcador de contenido 2">
            <a:extLst>
              <a:ext uri="{FF2B5EF4-FFF2-40B4-BE49-F238E27FC236}">
                <a16:creationId xmlns="" xmlns:a16="http://schemas.microsoft.com/office/drawing/2014/main" id="{1B1D93A2-19D6-4A7B-83CA-E2306ADF6B29}"/>
              </a:ext>
            </a:extLst>
          </p:cNvPr>
          <p:cNvSpPr txBox="1">
            <a:spLocks/>
          </p:cNvSpPr>
          <p:nvPr/>
        </p:nvSpPr>
        <p:spPr>
          <a:xfrm>
            <a:off x="296371" y="4977584"/>
            <a:ext cx="76023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00B0F0"/>
                </a:solidFill>
              </a:rPr>
              <a:t>S</a:t>
            </a:r>
            <a:r>
              <a:rPr lang="es-ES" sz="2000" b="1" baseline="30000" dirty="0">
                <a:solidFill>
                  <a:srgbClr val="00B0F0"/>
                </a:solidFill>
              </a:rPr>
              <a:t>’</a:t>
            </a:r>
            <a:r>
              <a:rPr lang="es-ES" sz="2000" b="1" baseline="-25000" dirty="0">
                <a:solidFill>
                  <a:srgbClr val="00B0F0"/>
                </a:solidFill>
              </a:rPr>
              <a:t>z</a:t>
            </a:r>
            <a:r>
              <a:rPr lang="es-ES" sz="2000" b="1" dirty="0">
                <a:solidFill>
                  <a:srgbClr val="00B0F0"/>
                </a:solidFill>
              </a:rPr>
              <a:t>(t)</a:t>
            </a:r>
            <a:endParaRPr lang="en-GB" sz="2000" b="1" dirty="0">
              <a:solidFill>
                <a:srgbClr val="7030A0"/>
              </a:solidFill>
            </a:endParaRPr>
          </a:p>
        </p:txBody>
      </p:sp>
      <p:sp>
        <p:nvSpPr>
          <p:cNvPr id="144" name="Marcador de contenido 2">
            <a:extLst>
              <a:ext uri="{FF2B5EF4-FFF2-40B4-BE49-F238E27FC236}">
                <a16:creationId xmlns="" xmlns:a16="http://schemas.microsoft.com/office/drawing/2014/main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-73454" y="2098957"/>
            <a:ext cx="868282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66FF"/>
                </a:solidFill>
              </a:rPr>
              <a:t>S</a:t>
            </a:r>
            <a:r>
              <a:rPr lang="es-ES" sz="2000" b="1" baseline="30000" dirty="0">
                <a:solidFill>
                  <a:srgbClr val="FF66FF"/>
                </a:solidFill>
              </a:rPr>
              <a:t>’’</a:t>
            </a:r>
            <a:r>
              <a:rPr lang="es-ES" sz="2000" b="1" baseline="-25000" dirty="0">
                <a:solidFill>
                  <a:srgbClr val="FF66FF"/>
                </a:solidFill>
              </a:rPr>
              <a:t>z</a:t>
            </a:r>
            <a:r>
              <a:rPr lang="es-ES" sz="2000" b="1" dirty="0">
                <a:solidFill>
                  <a:srgbClr val="FF66FF"/>
                </a:solidFill>
              </a:rPr>
              <a:t>(t)</a:t>
            </a:r>
            <a:endParaRPr lang="en-GB" sz="2400" b="1" dirty="0">
              <a:solidFill>
                <a:srgbClr val="7030A0"/>
              </a:solidFill>
            </a:endParaRPr>
          </a:p>
        </p:txBody>
      </p:sp>
      <p:cxnSp>
        <p:nvCxnSpPr>
          <p:cNvPr id="146" name="Verbinder: gewinkelt 145">
            <a:extLst>
              <a:ext uri="{FF2B5EF4-FFF2-40B4-BE49-F238E27FC236}">
                <a16:creationId xmlns="" xmlns:a16="http://schemas.microsoft.com/office/drawing/2014/main" id="{89313719-E4E4-48D9-AF45-2121C583856D}"/>
              </a:ext>
            </a:extLst>
          </p:cNvPr>
          <p:cNvCxnSpPr/>
          <p:nvPr/>
        </p:nvCxnSpPr>
        <p:spPr>
          <a:xfrm flipV="1">
            <a:off x="8805278" y="2819900"/>
            <a:ext cx="3386722" cy="1170332"/>
          </a:xfrm>
          <a:prstGeom prst="bentConnector3">
            <a:avLst>
              <a:gd name="adj1" fmla="val 637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Marcador de contenido 2">
            <a:extLst>
              <a:ext uri="{FF2B5EF4-FFF2-40B4-BE49-F238E27FC236}">
                <a16:creationId xmlns="" xmlns:a16="http://schemas.microsoft.com/office/drawing/2014/main" id="{2B3DD6B4-9F02-4ECC-88CF-70B0A026EC38}"/>
              </a:ext>
            </a:extLst>
          </p:cNvPr>
          <p:cNvSpPr txBox="1">
            <a:spLocks/>
          </p:cNvSpPr>
          <p:nvPr/>
        </p:nvSpPr>
        <p:spPr>
          <a:xfrm>
            <a:off x="6088970" y="5295497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0000"/>
                </a:solidFill>
              </a:rPr>
              <a:t>S~</a:t>
            </a:r>
            <a:r>
              <a:rPr lang="es-ES" sz="2000" b="1" baseline="-25000" dirty="0">
                <a:solidFill>
                  <a:srgbClr val="FF0000"/>
                </a:solidFill>
              </a:rPr>
              <a:t>z</a:t>
            </a:r>
            <a:r>
              <a:rPr lang="es-ES" sz="2000" b="1" dirty="0">
                <a:solidFill>
                  <a:srgbClr val="FF0000"/>
                </a:solidFill>
              </a:rPr>
              <a:t>(t)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09DCB6A-B000-4AAF-8397-D5EAB2A61565}"/>
              </a:ext>
            </a:extLst>
          </p:cNvPr>
          <p:cNvSpPr txBox="1">
            <a:spLocks/>
          </p:cNvSpPr>
          <p:nvPr/>
        </p:nvSpPr>
        <p:spPr>
          <a:xfrm>
            <a:off x="4530807" y="2267493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b="1" dirty="0">
                <a:solidFill>
                  <a:srgbClr val="00B050"/>
                </a:solidFill>
              </a:rPr>
              <a:t>σ</a:t>
            </a:r>
            <a:r>
              <a:rPr lang="de-DE" sz="2000" b="1" baseline="-25000" dirty="0">
                <a:solidFill>
                  <a:srgbClr val="00B050"/>
                </a:solidFill>
              </a:rPr>
              <a:t>z</a:t>
            </a:r>
            <a:r>
              <a:rPr lang="de-DE" sz="2000" b="1" dirty="0">
                <a:solidFill>
                  <a:srgbClr val="00B050"/>
                </a:solidFill>
              </a:rPr>
              <a:t>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7F4154C4-7488-49F4-8E8F-ED198FE30F5A}"/>
              </a:ext>
            </a:extLst>
          </p:cNvPr>
          <p:cNvSpPr txBox="1">
            <a:spLocks/>
          </p:cNvSpPr>
          <p:nvPr/>
        </p:nvSpPr>
        <p:spPr>
          <a:xfrm>
            <a:off x="6789464" y="4446388"/>
            <a:ext cx="772209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</a:t>
            </a:r>
            <a:r>
              <a:rPr lang="es-ES" sz="2000" b="1" baseline="30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^</a:t>
            </a:r>
            <a:r>
              <a:rPr lang="es-ES" sz="2000" b="1" baseline="-25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z</a:t>
            </a:r>
            <a:r>
              <a:rPr lang="es-E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(t)</a:t>
            </a:r>
            <a:endParaRPr lang="en-GB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="" xmlns:a16="http://schemas.microsoft.com/office/drawing/2014/main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1262389" y="2468896"/>
            <a:ext cx="1232516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CFF"/>
                </a:solidFill>
              </a:rPr>
              <a:t>S</a:t>
            </a:r>
            <a:r>
              <a:rPr lang="es-ES" sz="2000" b="1" baseline="30000" dirty="0">
                <a:solidFill>
                  <a:srgbClr val="FFCCFF"/>
                </a:solidFill>
              </a:rPr>
              <a:t>’’</a:t>
            </a:r>
            <a:r>
              <a:rPr lang="es-ES" sz="2000" b="1" baseline="-25000" dirty="0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="" xmlns:a16="http://schemas.microsoft.com/office/drawing/2014/main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4757744" y="3740060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rgbClr val="0070C0"/>
                </a:solidFill>
              </a:rPr>
              <a:t>U</a:t>
            </a:r>
            <a:r>
              <a:rPr lang="de-DE" sz="2000" b="1" baseline="-25000" dirty="0">
                <a:solidFill>
                  <a:srgbClr val="0070C0"/>
                </a:solidFill>
              </a:rPr>
              <a:t>z</a:t>
            </a:r>
            <a:r>
              <a:rPr lang="de-DE" sz="2000" b="1" dirty="0">
                <a:solidFill>
                  <a:srgbClr val="0070C0"/>
                </a:solidFill>
              </a:rPr>
              <a:t>(t)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="" xmlns:a16="http://schemas.microsoft.com/office/drawing/2014/main" id="{8E70CBE7-1859-4051-9307-E7A681B55F66}"/>
              </a:ext>
            </a:extLst>
          </p:cNvPr>
          <p:cNvSpPr txBox="1">
            <a:spLocks/>
          </p:cNvSpPr>
          <p:nvPr/>
        </p:nvSpPr>
        <p:spPr>
          <a:xfrm>
            <a:off x="4902149" y="4511619"/>
            <a:ext cx="846498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de-DE" sz="2000" b="1" baseline="-25000" dirty="0">
                <a:solidFill>
                  <a:schemeClr val="accent4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Marcador de contenido 2">
            <a:extLst>
              <a:ext uri="{FF2B5EF4-FFF2-40B4-BE49-F238E27FC236}">
                <a16:creationId xmlns="" xmlns:a16="http://schemas.microsoft.com/office/drawing/2014/main" id="{29748B47-B27C-480F-BE2A-C31E3BE2D44B}"/>
              </a:ext>
            </a:extLst>
          </p:cNvPr>
          <p:cNvSpPr txBox="1">
            <a:spLocks/>
          </p:cNvSpPr>
          <p:nvPr/>
        </p:nvSpPr>
        <p:spPr>
          <a:xfrm>
            <a:off x="3235839" y="4788923"/>
            <a:ext cx="696121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de-DE" sz="2000" b="1" baseline="-25000" dirty="0" err="1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(t)</a:t>
            </a:r>
            <a:endParaRPr lang="en-GB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="" xmlns:a16="http://schemas.microsoft.com/office/drawing/2014/main" id="{1315786D-D146-400B-B9F6-208743877097}"/>
              </a:ext>
            </a:extLst>
          </p:cNvPr>
          <p:cNvSpPr txBox="1">
            <a:spLocks/>
          </p:cNvSpPr>
          <p:nvPr/>
        </p:nvSpPr>
        <p:spPr>
          <a:xfrm>
            <a:off x="3273479" y="2975516"/>
            <a:ext cx="706209" cy="705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de-DE" sz="2000" b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(t) pos</a:t>
            </a:r>
            <a:endParaRPr lang="en-GB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ángulo 7">
            <a:extLst>
              <a:ext uri="{FF2B5EF4-FFF2-40B4-BE49-F238E27FC236}">
                <a16:creationId xmlns="" xmlns:a16="http://schemas.microsoft.com/office/drawing/2014/main" id="{1F0890FE-F9FE-453E-92EA-6F6CDB43F4C1}"/>
              </a:ext>
            </a:extLst>
          </p:cNvPr>
          <p:cNvSpPr/>
          <p:nvPr/>
        </p:nvSpPr>
        <p:spPr>
          <a:xfrm>
            <a:off x="7432437" y="3641179"/>
            <a:ext cx="1173031" cy="108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High-res </a:t>
            </a:r>
            <a:r>
              <a:rPr lang="en-GB" sz="2200" b="1" dirty="0" err="1">
                <a:solidFill>
                  <a:schemeClr val="bg1"/>
                </a:solidFill>
              </a:rPr>
              <a:t>pred</a:t>
            </a:r>
            <a:r>
              <a:rPr lang="en-GB" sz="2200" b="1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23" name="Rectángulo 7">
            <a:extLst>
              <a:ext uri="{FF2B5EF4-FFF2-40B4-BE49-F238E27FC236}">
                <a16:creationId xmlns="" xmlns:a16="http://schemas.microsoft.com/office/drawing/2014/main" id="{A11A2109-062E-4812-927D-38C165E290A1}"/>
              </a:ext>
            </a:extLst>
          </p:cNvPr>
          <p:cNvSpPr/>
          <p:nvPr/>
        </p:nvSpPr>
        <p:spPr>
          <a:xfrm>
            <a:off x="515131" y="1650044"/>
            <a:ext cx="1104608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Sample store</a:t>
            </a:r>
          </a:p>
        </p:txBody>
      </p:sp>
    </p:spTree>
    <p:extLst>
      <p:ext uri="{BB962C8B-B14F-4D97-AF65-F5344CB8AC3E}">
        <p14:creationId xmlns:p14="http://schemas.microsoft.com/office/powerpoint/2010/main" val="19484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2453641" y="1690689"/>
            <a:ext cx="5859780" cy="4611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/>
            </a:r>
            <a:br>
              <a:rPr lang="en-GB" sz="1200" b="1" dirty="0" smtClean="0">
                <a:solidFill>
                  <a:schemeClr val="tx1"/>
                </a:solidFill>
              </a:rPr>
            </a:br>
            <a:r>
              <a:rPr lang="en-GB" sz="3600" b="1" dirty="0" smtClean="0">
                <a:solidFill>
                  <a:schemeClr val="tx1"/>
                </a:solidFill>
              </a:rPr>
              <a:t>Samples Store</a:t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sz="3600" b="1" dirty="0" smtClean="0">
                <a:solidFill>
                  <a:schemeClr val="tx1"/>
                </a:solidFill>
              </a:rPr>
              <a:t/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sz="3600" b="1" dirty="0" smtClean="0">
                <a:solidFill>
                  <a:schemeClr val="tx1"/>
                </a:solidFill>
              </a:rPr>
              <a:t/>
            </a:r>
            <a:br>
              <a:rPr lang="en-GB" sz="3600" b="1" dirty="0" smtClean="0">
                <a:solidFill>
                  <a:schemeClr val="tx1"/>
                </a:solidFill>
              </a:rPr>
            </a:br>
            <a:endParaRPr lang="en-GB" sz="3600" b="1" dirty="0" smtClean="0">
              <a:solidFill>
                <a:schemeClr val="tx1"/>
              </a:solidFill>
            </a:endParaRPr>
          </a:p>
          <a:p>
            <a:pPr algn="ctr"/>
            <a:endParaRPr lang="es-ES" sz="3600" b="1" dirty="0">
              <a:solidFill>
                <a:schemeClr val="tx1"/>
              </a:solidFill>
            </a:endParaRPr>
          </a:p>
          <a:p>
            <a:pPr algn="ctr"/>
            <a:endParaRPr lang="es-ES" sz="3600" b="1" dirty="0" smtClean="0">
              <a:solidFill>
                <a:schemeClr val="tx1"/>
              </a:solidFill>
            </a:endParaRPr>
          </a:p>
          <a:p>
            <a:pPr algn="ctr"/>
            <a:endParaRPr lang="es-ES" sz="3600" b="1" dirty="0">
              <a:solidFill>
                <a:schemeClr val="tx1"/>
              </a:solidFill>
            </a:endParaRPr>
          </a:p>
          <a:p>
            <a:pPr algn="ctr"/>
            <a:r>
              <a:rPr lang="es-ES" sz="3600" b="1" dirty="0" smtClean="0">
                <a:solidFill>
                  <a:schemeClr val="tx1"/>
                </a:solidFill>
              </a:rPr>
              <a:t/>
            </a:r>
            <a:br>
              <a:rPr lang="es-ES" sz="3600" b="1" dirty="0" smtClean="0">
                <a:solidFill>
                  <a:schemeClr val="tx1"/>
                </a:solidFill>
              </a:rPr>
            </a:b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817905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‘Samples Store’</a:t>
            </a:r>
            <a:endParaRPr lang="en-GB" sz="5000" b="1" u="sng" dirty="0"/>
          </a:p>
        </p:txBody>
      </p:sp>
      <p:sp>
        <p:nvSpPr>
          <p:cNvPr id="21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3171249" y="2981972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136" name="Marcador de contenido 2">
            <a:extLst>
              <a:ext uri="{FF2B5EF4-FFF2-40B4-BE49-F238E27FC236}">
                <a16:creationId xmlns="" xmlns:a16="http://schemas.microsoft.com/office/drawing/2014/main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8526779" y="724769"/>
            <a:ext cx="3378893" cy="116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52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4437656" y="3595891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3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4437656" y="4783523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4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3175422" y="4215851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5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3171249" y="5403483"/>
            <a:ext cx="1180014" cy="7284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Shift Register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59" name="Conector recto de flecha 58"/>
          <p:cNvCxnSpPr>
            <a:cxnSpLocks/>
            <a:endCxn id="103" idx="1"/>
          </p:cNvCxnSpPr>
          <p:nvPr/>
        </p:nvCxnSpPr>
        <p:spPr>
          <a:xfrm>
            <a:off x="1775460" y="2649369"/>
            <a:ext cx="5379733" cy="11287"/>
          </a:xfrm>
          <a:prstGeom prst="straightConnector1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rot="16200000" flipH="1">
            <a:off x="1357557" y="3997619"/>
            <a:ext cx="3107043" cy="420429"/>
          </a:xfrm>
          <a:prstGeom prst="bentConnector2">
            <a:avLst/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endCxn id="52" idx="1"/>
          </p:cNvCxnSpPr>
          <p:nvPr/>
        </p:nvCxnSpPr>
        <p:spPr>
          <a:xfrm>
            <a:off x="2700864" y="3960109"/>
            <a:ext cx="1736792" cy="12700"/>
          </a:xfrm>
          <a:prstGeom prst="bentConnector3">
            <a:avLst>
              <a:gd name="adj1" fmla="val -16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endCxn id="21" idx="1"/>
          </p:cNvCxnSpPr>
          <p:nvPr/>
        </p:nvCxnSpPr>
        <p:spPr>
          <a:xfrm>
            <a:off x="2700864" y="3346190"/>
            <a:ext cx="470385" cy="12700"/>
          </a:xfrm>
          <a:prstGeom prst="bentConnector3">
            <a:avLst>
              <a:gd name="adj1" fmla="val -218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/>
          <p:cNvCxnSpPr>
            <a:endCxn id="54" idx="1"/>
          </p:cNvCxnSpPr>
          <p:nvPr/>
        </p:nvCxnSpPr>
        <p:spPr>
          <a:xfrm>
            <a:off x="2700864" y="4580069"/>
            <a:ext cx="474558" cy="12700"/>
          </a:xfrm>
          <a:prstGeom prst="bentConnector3">
            <a:avLst>
              <a:gd name="adj1" fmla="val 224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endCxn id="53" idx="1"/>
          </p:cNvCxnSpPr>
          <p:nvPr/>
        </p:nvCxnSpPr>
        <p:spPr>
          <a:xfrm>
            <a:off x="2700864" y="5147741"/>
            <a:ext cx="1736792" cy="12700"/>
          </a:xfrm>
          <a:prstGeom prst="bentConnector3">
            <a:avLst>
              <a:gd name="adj1" fmla="val -16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21" idx="3"/>
          </p:cNvCxnSpPr>
          <p:nvPr/>
        </p:nvCxnSpPr>
        <p:spPr>
          <a:xfrm flipV="1">
            <a:off x="4351263" y="2791128"/>
            <a:ext cx="2885197" cy="555062"/>
          </a:xfrm>
          <a:prstGeom prst="bentConnector3">
            <a:avLst>
              <a:gd name="adj1" fmla="val 99916"/>
            </a:avLst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89"/>
          <p:cNvCxnSpPr>
            <a:stCxn id="54" idx="3"/>
            <a:endCxn id="103" idx="2"/>
          </p:cNvCxnSpPr>
          <p:nvPr/>
        </p:nvCxnSpPr>
        <p:spPr>
          <a:xfrm flipV="1">
            <a:off x="4355436" y="2791127"/>
            <a:ext cx="3300668" cy="1788942"/>
          </a:xfrm>
          <a:prstGeom prst="bentConnector2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52" idx="3"/>
          </p:cNvCxnSpPr>
          <p:nvPr/>
        </p:nvCxnSpPr>
        <p:spPr>
          <a:xfrm flipV="1">
            <a:off x="5617670" y="2791127"/>
            <a:ext cx="1825731" cy="1168982"/>
          </a:xfrm>
          <a:prstGeom prst="bentConnector3">
            <a:avLst>
              <a:gd name="adj1" fmla="val 100084"/>
            </a:avLst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53" idx="3"/>
          </p:cNvCxnSpPr>
          <p:nvPr/>
        </p:nvCxnSpPr>
        <p:spPr>
          <a:xfrm flipV="1">
            <a:off x="5617670" y="2791127"/>
            <a:ext cx="2256596" cy="2356614"/>
          </a:xfrm>
          <a:prstGeom prst="bentConnector2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92"/>
          <p:cNvCxnSpPr>
            <a:stCxn id="55" idx="3"/>
          </p:cNvCxnSpPr>
          <p:nvPr/>
        </p:nvCxnSpPr>
        <p:spPr>
          <a:xfrm flipV="1">
            <a:off x="4351263" y="2788759"/>
            <a:ext cx="3731017" cy="2978942"/>
          </a:xfrm>
          <a:prstGeom prst="bentConnector3">
            <a:avLst>
              <a:gd name="adj1" fmla="val 100037"/>
            </a:avLst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cxnSpLocks/>
          </p:cNvCxnSpPr>
          <p:nvPr/>
        </p:nvCxnSpPr>
        <p:spPr>
          <a:xfrm>
            <a:off x="8061362" y="2646692"/>
            <a:ext cx="1356958" cy="2677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Marcador de contenido 2">
            <a:extLst>
              <a:ext uri="{FF2B5EF4-FFF2-40B4-BE49-F238E27FC236}">
                <a16:creationId xmlns="" xmlns:a16="http://schemas.microsoft.com/office/drawing/2014/main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6096394" y="2350668"/>
            <a:ext cx="868282" cy="3615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>CUR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2000" dirty="0" smtClean="0"/>
              <a:t>Wz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 smtClean="0"/>
              <a:t/>
            </a:r>
            <a:br>
              <a:rPr lang="es-ES" sz="1400" dirty="0" smtClean="0"/>
            </a:br>
            <a:r>
              <a:rPr lang="es-ES" sz="2000" dirty="0" smtClean="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2000" dirty="0" smtClean="0"/>
              <a:t>NW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2000" dirty="0" smtClean="0"/>
              <a:t>NE</a:t>
            </a:r>
            <a:endParaRPr lang="es-ES" sz="2000" dirty="0"/>
          </a:p>
        </p:txBody>
      </p:sp>
      <p:sp>
        <p:nvSpPr>
          <p:cNvPr id="158" name="Marcador de contenido 2">
            <a:extLst>
              <a:ext uri="{FF2B5EF4-FFF2-40B4-BE49-F238E27FC236}">
                <a16:creationId xmlns="" xmlns:a16="http://schemas.microsoft.com/office/drawing/2014/main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1775460" y="2263736"/>
            <a:ext cx="7726680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err="1">
                <a:solidFill>
                  <a:srgbClr val="FF66FF"/>
                </a:solidFill>
              </a:rPr>
              <a:t>S</a:t>
            </a:r>
            <a:r>
              <a:rPr lang="es-ES" sz="2000" b="1" baseline="30000" dirty="0" err="1">
                <a:solidFill>
                  <a:srgbClr val="FF66FF"/>
                </a:solidFill>
              </a:rPr>
              <a:t>’</a:t>
            </a:r>
            <a:r>
              <a:rPr lang="es-ES" sz="2000" b="1" baseline="30000" dirty="0" err="1" smtClean="0">
                <a:solidFill>
                  <a:srgbClr val="FF66FF"/>
                </a:solidFill>
              </a:rPr>
              <a:t>’</a:t>
            </a:r>
            <a:r>
              <a:rPr lang="es-ES" sz="2000" b="1" baseline="-25000" dirty="0" err="1" smtClean="0">
                <a:solidFill>
                  <a:srgbClr val="FF66FF"/>
                </a:solidFill>
              </a:rPr>
              <a:t>z</a:t>
            </a:r>
            <a:r>
              <a:rPr lang="es-ES" sz="2000" b="1" dirty="0" smtClean="0">
                <a:solidFill>
                  <a:srgbClr val="FF66FF"/>
                </a:solidFill>
              </a:rPr>
              <a:t>(t)                                                                                                         </a:t>
            </a:r>
            <a:r>
              <a:rPr lang="es-ES" sz="2000" b="1" dirty="0" err="1" smtClean="0">
                <a:solidFill>
                  <a:srgbClr val="FFCCFF"/>
                </a:solidFill>
              </a:rPr>
              <a:t>S</a:t>
            </a:r>
            <a:r>
              <a:rPr lang="es-ES" sz="2000" b="1" baseline="30000" dirty="0" err="1">
                <a:solidFill>
                  <a:srgbClr val="FFCCFF"/>
                </a:solidFill>
              </a:rPr>
              <a:t>’’</a:t>
            </a:r>
            <a:r>
              <a:rPr lang="es-ES" sz="2000" b="1" baseline="-25000" dirty="0" err="1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sp>
        <p:nvSpPr>
          <p:cNvPr id="103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7155193" y="2530185"/>
            <a:ext cx="1001821" cy="260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smtClean="0">
                <a:solidFill>
                  <a:schemeClr val="bg1"/>
                </a:solidFill>
              </a:rPr>
              <a:t>Record</a:t>
            </a:r>
            <a:endParaRPr lang="en-GB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2195145" y="1737045"/>
            <a:ext cx="5977894" cy="381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Local Differences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598791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‘Local Differences’</a:t>
            </a:r>
            <a:endParaRPr lang="en-GB" sz="5000" b="1" u="sng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>
            <a:stCxn id="75" idx="3"/>
          </p:cNvCxnSpPr>
          <p:nvPr/>
        </p:nvCxnSpPr>
        <p:spPr>
          <a:xfrm flipV="1">
            <a:off x="7993841" y="2928304"/>
            <a:ext cx="686571" cy="311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="" xmlns:a16="http://schemas.microsoft.com/office/drawing/2014/main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8565047" y="724769"/>
            <a:ext cx="3340625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09DCB6A-B000-4AAF-8397-D5EAB2A61565}"/>
              </a:ext>
            </a:extLst>
          </p:cNvPr>
          <p:cNvSpPr txBox="1">
            <a:spLocks/>
          </p:cNvSpPr>
          <p:nvPr/>
        </p:nvSpPr>
        <p:spPr>
          <a:xfrm>
            <a:off x="1483699" y="2369870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l-GR" sz="2000" b="1" dirty="0">
                <a:solidFill>
                  <a:srgbClr val="00B050"/>
                </a:solidFill>
              </a:rPr>
              <a:t>σ</a:t>
            </a:r>
            <a:r>
              <a:rPr lang="de-DE" sz="2000" b="1" baseline="-25000" dirty="0">
                <a:solidFill>
                  <a:srgbClr val="00B050"/>
                </a:solidFill>
              </a:rPr>
              <a:t>z</a:t>
            </a:r>
            <a:r>
              <a:rPr lang="de-DE" sz="2000" b="1" dirty="0">
                <a:solidFill>
                  <a:srgbClr val="00B050"/>
                </a:solidFill>
              </a:rPr>
              <a:t>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="" xmlns:a16="http://schemas.microsoft.com/office/drawing/2014/main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1332866" y="3113161"/>
            <a:ext cx="911745" cy="38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CFF"/>
                </a:solidFill>
              </a:rPr>
              <a:t>S</a:t>
            </a:r>
            <a:r>
              <a:rPr lang="es-ES" sz="2000" b="1" baseline="30000" dirty="0">
                <a:solidFill>
                  <a:srgbClr val="FFCCFF"/>
                </a:solidFill>
              </a:rPr>
              <a:t>’’</a:t>
            </a:r>
            <a:r>
              <a:rPr lang="es-ES" sz="2000" b="1" baseline="-25000" dirty="0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="" xmlns:a16="http://schemas.microsoft.com/office/drawing/2014/main" id="{1315786D-D146-400B-B9F6-208743877097}"/>
              </a:ext>
            </a:extLst>
          </p:cNvPr>
          <p:cNvSpPr txBox="1">
            <a:spLocks/>
          </p:cNvSpPr>
          <p:nvPr/>
        </p:nvSpPr>
        <p:spPr>
          <a:xfrm>
            <a:off x="8134076" y="2328278"/>
            <a:ext cx="706209" cy="705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de-DE" sz="2000" b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</a:t>
            </a:r>
            <a:r>
              <a:rPr lang="de-DE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(t) pos</a:t>
            </a:r>
            <a:endParaRPr lang="en-GB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1534404" y="2772077"/>
            <a:ext cx="2945497" cy="96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6" idx="3"/>
          </p:cNvCxnSpPr>
          <p:nvPr/>
        </p:nvCxnSpPr>
        <p:spPr>
          <a:xfrm>
            <a:off x="3716707" y="3086591"/>
            <a:ext cx="763194" cy="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/>
          <p:nvPr/>
        </p:nvCxnSpPr>
        <p:spPr>
          <a:xfrm rot="16200000" flipH="1">
            <a:off x="3512512" y="3083015"/>
            <a:ext cx="968099" cy="966680"/>
          </a:xfrm>
          <a:prstGeom prst="bentConnector2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/>
          <p:nvPr/>
        </p:nvCxnSpPr>
        <p:spPr>
          <a:xfrm>
            <a:off x="2953683" y="3188188"/>
            <a:ext cx="1831018" cy="1808421"/>
          </a:xfrm>
          <a:prstGeom prst="bentConnector3">
            <a:avLst>
              <a:gd name="adj1" fmla="val -465"/>
            </a:avLst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/>
          <p:nvPr/>
        </p:nvCxnSpPr>
        <p:spPr>
          <a:xfrm rot="16200000" flipH="1">
            <a:off x="3229919" y="3174060"/>
            <a:ext cx="1388260" cy="1416504"/>
          </a:xfrm>
          <a:prstGeom prst="bentConnector2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6992020" y="2800951"/>
            <a:ext cx="1001821" cy="260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smtClean="0">
                <a:solidFill>
                  <a:schemeClr val="bg1"/>
                </a:solidFill>
              </a:rPr>
              <a:t>Record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76" name="Conector recto de flecha 75"/>
          <p:cNvCxnSpPr>
            <a:endCxn id="56" idx="1"/>
          </p:cNvCxnSpPr>
          <p:nvPr/>
        </p:nvCxnSpPr>
        <p:spPr>
          <a:xfrm>
            <a:off x="1534404" y="3082305"/>
            <a:ext cx="1180482" cy="4286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/>
          <p:nvPr/>
        </p:nvCxnSpPr>
        <p:spPr>
          <a:xfrm rot="16200000" flipH="1">
            <a:off x="2347697" y="2818389"/>
            <a:ext cx="2473692" cy="2400315"/>
          </a:xfrm>
          <a:prstGeom prst="bentConnector3">
            <a:avLst>
              <a:gd name="adj1" fmla="val 10019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>
          <a:xfrm>
            <a:off x="2384384" y="4303994"/>
            <a:ext cx="2099864" cy="85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7">
            <a:extLst>
              <a:ext uri="{FF2B5EF4-FFF2-40B4-BE49-F238E27FC236}">
                <a16:creationId xmlns="" xmlns:a16="http://schemas.microsoft.com/office/drawing/2014/main" id="{D89BC219-78D8-48A1-9D78-97F58D16063A}"/>
              </a:ext>
            </a:extLst>
          </p:cNvPr>
          <p:cNvSpPr/>
          <p:nvPr/>
        </p:nvSpPr>
        <p:spPr>
          <a:xfrm>
            <a:off x="2714886" y="2956120"/>
            <a:ext cx="1001821" cy="2609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 smtClean="0">
                <a:solidFill>
                  <a:schemeClr val="bg1"/>
                </a:solidFill>
              </a:rPr>
              <a:t>Record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2384385" y="4806575"/>
            <a:ext cx="2242720" cy="48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endCxn id="75" idx="1"/>
          </p:cNvCxnSpPr>
          <p:nvPr/>
        </p:nvCxnSpPr>
        <p:spPr>
          <a:xfrm>
            <a:off x="5482282" y="2928305"/>
            <a:ext cx="1509738" cy="31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/>
          <p:nvPr/>
        </p:nvCxnSpPr>
        <p:spPr>
          <a:xfrm flipV="1">
            <a:off x="5482282" y="3061893"/>
            <a:ext cx="1731514" cy="1123268"/>
          </a:xfrm>
          <a:prstGeom prst="bentConnector3">
            <a:avLst>
              <a:gd name="adj1" fmla="val 10003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endCxn id="75" idx="2"/>
          </p:cNvCxnSpPr>
          <p:nvPr/>
        </p:nvCxnSpPr>
        <p:spPr>
          <a:xfrm flipV="1">
            <a:off x="5634682" y="3061893"/>
            <a:ext cx="1858249" cy="1543429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/>
          <p:nvPr/>
        </p:nvCxnSpPr>
        <p:spPr>
          <a:xfrm flipV="1">
            <a:off x="5787082" y="3061893"/>
            <a:ext cx="2013859" cy="1963590"/>
          </a:xfrm>
          <a:prstGeom prst="bentConnector3">
            <a:avLst>
              <a:gd name="adj1" fmla="val 99707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Marcador de contenido 2">
            <a:extLst>
              <a:ext uri="{FF2B5EF4-FFF2-40B4-BE49-F238E27FC236}">
                <a16:creationId xmlns="" xmlns:a16="http://schemas.microsoft.com/office/drawing/2014/main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3747823" y="3113161"/>
            <a:ext cx="691603" cy="226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>CUR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smtClean="0"/>
              <a:t/>
            </a:r>
            <a:br>
              <a:rPr lang="es-ES" sz="1600" dirty="0" smtClean="0"/>
            </a:br>
            <a:r>
              <a:rPr lang="es-ES" sz="2000" dirty="0" smtClean="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050" dirty="0" smtClean="0"/>
              <a:t/>
            </a:r>
            <a:br>
              <a:rPr lang="es-ES" sz="1050" dirty="0" smtClean="0"/>
            </a:br>
            <a:r>
              <a:rPr lang="es-ES" sz="2000" dirty="0" smtClean="0"/>
              <a:t>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2000" dirty="0" smtClean="0"/>
              <a:t>NW</a:t>
            </a:r>
            <a:endParaRPr lang="es-ES" sz="2000" dirty="0"/>
          </a:p>
        </p:txBody>
      </p:sp>
      <p:sp>
        <p:nvSpPr>
          <p:cNvPr id="50" name="Rectángulo 49"/>
          <p:cNvSpPr/>
          <p:nvPr/>
        </p:nvSpPr>
        <p:spPr>
          <a:xfrm>
            <a:off x="4479901" y="3837302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Direct N </a:t>
            </a:r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4479901" y="2580446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Central </a:t>
            </a:r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4632301" y="4248036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Direct W </a:t>
            </a:r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4784701" y="4668197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Direct NW </a:t>
            </a:r>
            <a:r>
              <a:rPr lang="en-GB" sz="2200" b="1" dirty="0">
                <a:solidFill>
                  <a:schemeClr val="bg1"/>
                </a:solidFill>
              </a:rPr>
              <a:t>local diff</a:t>
            </a:r>
          </a:p>
        </p:txBody>
      </p:sp>
      <p:sp>
        <p:nvSpPr>
          <p:cNvPr id="138" name="Marcador de contenido 2">
            <a:extLst>
              <a:ext uri="{FF2B5EF4-FFF2-40B4-BE49-F238E27FC236}">
                <a16:creationId xmlns="" xmlns:a16="http://schemas.microsoft.com/office/drawing/2014/main" id="{A9A917FF-0AC7-4D10-A980-6469F8FD6FA2}"/>
              </a:ext>
            </a:extLst>
          </p:cNvPr>
          <p:cNvSpPr txBox="1">
            <a:spLocks/>
          </p:cNvSpPr>
          <p:nvPr/>
        </p:nvSpPr>
        <p:spPr>
          <a:xfrm>
            <a:off x="6239482" y="2612335"/>
            <a:ext cx="691603" cy="264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>CUR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2000" dirty="0" smtClean="0"/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400" dirty="0" smtClean="0"/>
              <a:t/>
            </a:r>
            <a:br>
              <a:rPr lang="es-ES" sz="400" dirty="0" smtClean="0"/>
            </a:br>
            <a:r>
              <a:rPr lang="es-ES" sz="2000" dirty="0" smtClean="0"/>
              <a:t>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000" dirty="0" smtClean="0"/>
              <a:t>NW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505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7">
            <a:extLst>
              <a:ext uri="{FF2B5EF4-FFF2-40B4-BE49-F238E27FC236}">
                <a16:creationId xmlns="" xmlns:a16="http://schemas.microsoft.com/office/drawing/2014/main" id="{1ECC8163-F603-4099-B707-80E03D2D2A6B}"/>
              </a:ext>
            </a:extLst>
          </p:cNvPr>
          <p:cNvSpPr/>
          <p:nvPr/>
        </p:nvSpPr>
        <p:spPr>
          <a:xfrm>
            <a:off x="3648173" y="2092751"/>
            <a:ext cx="4916874" cy="4138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Local Sum</a:t>
            </a:r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 smtClean="0">
              <a:solidFill>
                <a:schemeClr val="tx1"/>
              </a:solidFill>
            </a:endParaRPr>
          </a:p>
          <a:p>
            <a:pPr algn="ctr"/>
            <a:endParaRPr lang="en-GB" sz="32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598791" cy="1325563"/>
          </a:xfrm>
        </p:spPr>
        <p:txBody>
          <a:bodyPr>
            <a:noAutofit/>
          </a:bodyPr>
          <a:lstStyle/>
          <a:p>
            <a:r>
              <a:rPr lang="en-GB" sz="5000" b="1" u="sng" dirty="0" smtClean="0"/>
              <a:t>Sub-block ‘Local Sum’</a:t>
            </a:r>
            <a:endParaRPr lang="en-GB" sz="5000" b="1" u="sng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>
            <a:stCxn id="46" idx="2"/>
          </p:cNvCxnSpPr>
          <p:nvPr/>
        </p:nvCxnSpPr>
        <p:spPr>
          <a:xfrm flipV="1">
            <a:off x="8347935" y="4403835"/>
            <a:ext cx="748931" cy="2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arcador de contenido 2">
            <a:extLst>
              <a:ext uri="{FF2B5EF4-FFF2-40B4-BE49-F238E27FC236}">
                <a16:creationId xmlns="" xmlns:a16="http://schemas.microsoft.com/office/drawing/2014/main" id="{9E7F5DF6-DB42-477A-BCDB-54940BDE3B0D}"/>
              </a:ext>
            </a:extLst>
          </p:cNvPr>
          <p:cNvSpPr txBox="1">
            <a:spLocks/>
          </p:cNvSpPr>
          <p:nvPr/>
        </p:nvSpPr>
        <p:spPr>
          <a:xfrm>
            <a:off x="6842407" y="724769"/>
            <a:ext cx="5063265" cy="78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Enable signal and image coordinates are also sent through all submodules.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5396968" y="5207106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Wide Neighbour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2" name="Marcador de contenido 2">
            <a:extLst>
              <a:ext uri="{FF2B5EF4-FFF2-40B4-BE49-F238E27FC236}">
                <a16:creationId xmlns="" xmlns:a16="http://schemas.microsoft.com/office/drawing/2014/main" id="{54EFD35A-3ECC-4C4F-9450-D32D942809E1}"/>
              </a:ext>
            </a:extLst>
          </p:cNvPr>
          <p:cNvSpPr txBox="1">
            <a:spLocks/>
          </p:cNvSpPr>
          <p:nvPr/>
        </p:nvSpPr>
        <p:spPr>
          <a:xfrm>
            <a:off x="3981269" y="5704756"/>
            <a:ext cx="1541049" cy="369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smtClean="0">
                <a:solidFill>
                  <a:srgbClr val="FF0000"/>
                </a:solidFill>
              </a:rPr>
              <a:t>LSUM_TYPE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193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>
            <a:endCxn id="89" idx="3"/>
          </p:cNvCxnSpPr>
          <p:nvPr/>
        </p:nvCxnSpPr>
        <p:spPr>
          <a:xfrm flipV="1">
            <a:off x="4023360" y="4857615"/>
            <a:ext cx="14171" cy="1196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>
            <a:endCxn id="41" idx="1"/>
          </p:cNvCxnSpPr>
          <p:nvPr/>
        </p:nvCxnSpPr>
        <p:spPr>
          <a:xfrm flipV="1">
            <a:off x="4183620" y="3237008"/>
            <a:ext cx="1213349" cy="784574"/>
          </a:xfrm>
          <a:prstGeom prst="bentConnector3">
            <a:avLst>
              <a:gd name="adj1" fmla="val 40482"/>
            </a:avLst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endCxn id="46" idx="1"/>
          </p:cNvCxnSpPr>
          <p:nvPr/>
        </p:nvCxnSpPr>
        <p:spPr>
          <a:xfrm flipV="1">
            <a:off x="3648173" y="4857616"/>
            <a:ext cx="4553674" cy="11966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5396969" y="2889149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Narrow Column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396969" y="3663830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Wide Column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396969" y="4435468"/>
            <a:ext cx="1445439" cy="695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Narrow Neighbour</a:t>
            </a:r>
            <a:endParaRPr lang="en-GB" sz="2200" b="1" dirty="0">
              <a:solidFill>
                <a:schemeClr val="bg1"/>
              </a:solidFill>
            </a:endParaRPr>
          </a:p>
        </p:txBody>
      </p:sp>
      <p:cxnSp>
        <p:nvCxnSpPr>
          <p:cNvPr id="48" name="Conector angular 47"/>
          <p:cNvCxnSpPr>
            <a:endCxn id="44" idx="1"/>
          </p:cNvCxnSpPr>
          <p:nvPr/>
        </p:nvCxnSpPr>
        <p:spPr>
          <a:xfrm flipV="1">
            <a:off x="4183620" y="4011689"/>
            <a:ext cx="1213349" cy="269780"/>
          </a:xfrm>
          <a:prstGeom prst="bentConnector3">
            <a:avLst>
              <a:gd name="adj1" fmla="val 65072"/>
            </a:avLst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endCxn id="45" idx="1"/>
          </p:cNvCxnSpPr>
          <p:nvPr/>
        </p:nvCxnSpPr>
        <p:spPr>
          <a:xfrm>
            <a:off x="4183620" y="4531719"/>
            <a:ext cx="1213349" cy="251608"/>
          </a:xfrm>
          <a:prstGeom prst="bentConnector3">
            <a:avLst>
              <a:gd name="adj1" fmla="val 65072"/>
            </a:avLst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endCxn id="54" idx="1"/>
          </p:cNvCxnSpPr>
          <p:nvPr/>
        </p:nvCxnSpPr>
        <p:spPr>
          <a:xfrm>
            <a:off x="4183620" y="4781977"/>
            <a:ext cx="1213348" cy="772988"/>
          </a:xfrm>
          <a:prstGeom prst="bentConnector3">
            <a:avLst>
              <a:gd name="adj1" fmla="val 41274"/>
            </a:avLst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41" idx="3"/>
          </p:cNvCxnSpPr>
          <p:nvPr/>
        </p:nvCxnSpPr>
        <p:spPr>
          <a:xfrm>
            <a:off x="6842408" y="3237008"/>
            <a:ext cx="1213350" cy="784579"/>
          </a:xfrm>
          <a:prstGeom prst="bentConnector3">
            <a:avLst>
              <a:gd name="adj1" fmla="val 6110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44" idx="3"/>
          </p:cNvCxnSpPr>
          <p:nvPr/>
        </p:nvCxnSpPr>
        <p:spPr>
          <a:xfrm>
            <a:off x="6842408" y="4011689"/>
            <a:ext cx="1213350" cy="250527"/>
          </a:xfrm>
          <a:prstGeom prst="bentConnector3">
            <a:avLst>
              <a:gd name="adj1" fmla="val 3730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45" idx="3"/>
          </p:cNvCxnSpPr>
          <p:nvPr/>
        </p:nvCxnSpPr>
        <p:spPr>
          <a:xfrm flipV="1">
            <a:off x="6842408" y="4522098"/>
            <a:ext cx="1213350" cy="261229"/>
          </a:xfrm>
          <a:prstGeom prst="bentConnector3">
            <a:avLst>
              <a:gd name="adj1" fmla="val 3730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54" idx="3"/>
          </p:cNvCxnSpPr>
          <p:nvPr/>
        </p:nvCxnSpPr>
        <p:spPr>
          <a:xfrm flipV="1">
            <a:off x="6842407" y="4781980"/>
            <a:ext cx="1213351" cy="772985"/>
          </a:xfrm>
          <a:prstGeom prst="bentConnector3">
            <a:avLst>
              <a:gd name="adj1" fmla="val 6269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Marcador de contenido 2">
            <a:extLst>
              <a:ext uri="{FF2B5EF4-FFF2-40B4-BE49-F238E27FC236}">
                <a16:creationId xmlns="" xmlns:a16="http://schemas.microsoft.com/office/drawing/2014/main" id="{309DCB6A-B000-4AAF-8397-D5EAB2A61565}"/>
              </a:ext>
            </a:extLst>
          </p:cNvPr>
          <p:cNvSpPr txBox="1">
            <a:spLocks/>
          </p:cNvSpPr>
          <p:nvPr/>
        </p:nvSpPr>
        <p:spPr>
          <a:xfrm>
            <a:off x="8519301" y="4020846"/>
            <a:ext cx="749805" cy="45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b="1" dirty="0">
                <a:solidFill>
                  <a:srgbClr val="00B050"/>
                </a:solidFill>
              </a:rPr>
              <a:t>σ</a:t>
            </a:r>
            <a:r>
              <a:rPr lang="de-DE" sz="2000" b="1" baseline="-25000" dirty="0">
                <a:solidFill>
                  <a:srgbClr val="00B050"/>
                </a:solidFill>
              </a:rPr>
              <a:t>z</a:t>
            </a:r>
            <a:r>
              <a:rPr lang="de-DE" sz="2000" b="1" dirty="0">
                <a:solidFill>
                  <a:srgbClr val="00B050"/>
                </a:solidFill>
              </a:rPr>
              <a:t>(t)</a:t>
            </a:r>
            <a:endParaRPr lang="en-GB" sz="2000" b="1" dirty="0">
              <a:solidFill>
                <a:srgbClr val="00B050"/>
              </a:solidFill>
            </a:endParaRPr>
          </a:p>
        </p:txBody>
      </p:sp>
      <p:sp>
        <p:nvSpPr>
          <p:cNvPr id="91" name="Marcador de contenido 2">
            <a:extLst>
              <a:ext uri="{FF2B5EF4-FFF2-40B4-BE49-F238E27FC236}">
                <a16:creationId xmlns="" xmlns:a16="http://schemas.microsoft.com/office/drawing/2014/main" id="{E7451AF3-B598-423C-915F-0F32771B3A10}"/>
              </a:ext>
            </a:extLst>
          </p:cNvPr>
          <p:cNvSpPr txBox="1">
            <a:spLocks/>
          </p:cNvSpPr>
          <p:nvPr/>
        </p:nvSpPr>
        <p:spPr>
          <a:xfrm>
            <a:off x="2958757" y="3771052"/>
            <a:ext cx="711180" cy="612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rgbClr val="FFCCFF"/>
                </a:solidFill>
              </a:rPr>
              <a:t>S</a:t>
            </a:r>
            <a:r>
              <a:rPr lang="es-ES" sz="2000" b="1" baseline="30000" dirty="0">
                <a:solidFill>
                  <a:srgbClr val="FFCCFF"/>
                </a:solidFill>
              </a:rPr>
              <a:t>’’</a:t>
            </a:r>
            <a:r>
              <a:rPr lang="es-ES" sz="2000" b="1" baseline="-25000" dirty="0">
                <a:solidFill>
                  <a:srgbClr val="FFCCFF"/>
                </a:solidFill>
              </a:rPr>
              <a:t>z</a:t>
            </a:r>
            <a:r>
              <a:rPr lang="es-ES" sz="2000" b="1" dirty="0">
                <a:solidFill>
                  <a:srgbClr val="FFCCFF"/>
                </a:solidFill>
              </a:rPr>
              <a:t>(t) pos.</a:t>
            </a:r>
            <a:endParaRPr lang="en-GB" sz="2400" b="1" dirty="0">
              <a:solidFill>
                <a:srgbClr val="FFCCFF"/>
              </a:solidFill>
            </a:endParaRPr>
          </a:p>
        </p:txBody>
      </p:sp>
      <p:cxnSp>
        <p:nvCxnSpPr>
          <p:cNvPr id="92" name="Gerade Verbindung mit Pfeil 46">
            <a:extLst>
              <a:ext uri="{FF2B5EF4-FFF2-40B4-BE49-F238E27FC236}">
                <a16:creationId xmlns="" xmlns:a16="http://schemas.microsoft.com/office/drawing/2014/main" id="{BB85F613-CED4-4663-9529-33358615403B}"/>
              </a:ext>
            </a:extLst>
          </p:cNvPr>
          <p:cNvCxnSpPr>
            <a:endCxn id="89" idx="2"/>
          </p:cNvCxnSpPr>
          <p:nvPr/>
        </p:nvCxnSpPr>
        <p:spPr>
          <a:xfrm>
            <a:off x="3034173" y="4403835"/>
            <a:ext cx="857270" cy="2759"/>
          </a:xfrm>
          <a:prstGeom prst="straightConnector1">
            <a:avLst/>
          </a:prstGeom>
          <a:ln w="38100">
            <a:solidFill>
              <a:srgbClr val="FF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peración manual 88"/>
          <p:cNvSpPr/>
          <p:nvPr/>
        </p:nvSpPr>
        <p:spPr>
          <a:xfrm rot="5400000">
            <a:off x="3473755" y="4260505"/>
            <a:ext cx="1127552" cy="29217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peración manual 45"/>
          <p:cNvSpPr/>
          <p:nvPr/>
        </p:nvSpPr>
        <p:spPr>
          <a:xfrm rot="16200000">
            <a:off x="7638070" y="4260506"/>
            <a:ext cx="1127552" cy="292177"/>
          </a:xfrm>
          <a:prstGeom prst="flowChartManualOpe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475</Words>
  <Application>Microsoft Office PowerPoint</Application>
  <PresentationFormat>Panorámica</PresentationFormat>
  <Paragraphs>214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CCSDS123 Issue 2 Standard</vt:lpstr>
      <vt:lpstr>Main block ‘Predictor’</vt:lpstr>
      <vt:lpstr>Sub-block ‘Quantizer’</vt:lpstr>
      <vt:lpstr>Sub-block ‘Mapper’</vt:lpstr>
      <vt:lpstr>Sub-block ‘Sample Representative’</vt:lpstr>
      <vt:lpstr>Sub-block ‘Prediction’</vt:lpstr>
      <vt:lpstr>Sub-block ‘Samples Store’</vt:lpstr>
      <vt:lpstr>Sub-block ‘Local Differences’</vt:lpstr>
      <vt:lpstr>Sub-block ‘Local Sum’</vt:lpstr>
      <vt:lpstr>Sub-block ‘Weight Vector’</vt:lpstr>
      <vt:lpstr>Sub-block ‘TB Predictor’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</dc:creator>
  <cp:lastModifiedBy>Cristian G</cp:lastModifiedBy>
  <cp:revision>64</cp:revision>
  <dcterms:created xsi:type="dcterms:W3CDTF">2020-11-08T20:16:01Z</dcterms:created>
  <dcterms:modified xsi:type="dcterms:W3CDTF">2020-12-26T19:48:38Z</dcterms:modified>
</cp:coreProperties>
</file>