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0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5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9771-5452-4D9A-8E7A-D408295BE7A1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E498-D8D8-45FF-A431-0926372A90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364637" cy="1325563"/>
          </a:xfrm>
        </p:spPr>
        <p:txBody>
          <a:bodyPr>
            <a:normAutofit fontScale="90000"/>
          </a:bodyPr>
          <a:lstStyle/>
          <a:p>
            <a:r>
              <a:rPr lang="es-ES" sz="5000" b="1" u="sng" dirty="0"/>
              <a:t>Main block ‘Predictor’</a:t>
            </a:r>
            <a:endParaRPr lang="en-GB" sz="5000" b="1" u="sng" dirty="0"/>
          </a:p>
        </p:txBody>
      </p:sp>
      <p:sp>
        <p:nvSpPr>
          <p:cNvPr id="6" name="Rectángulo 5"/>
          <p:cNvSpPr/>
          <p:nvPr/>
        </p:nvSpPr>
        <p:spPr>
          <a:xfrm>
            <a:off x="6790443" y="4565716"/>
            <a:ext cx="2111604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Sample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Representative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601043" y="456571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1957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Quantizer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240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Mapper</a:t>
            </a:r>
          </a:p>
        </p:txBody>
      </p:sp>
      <p:sp>
        <p:nvSpPr>
          <p:cNvPr id="10" name="Elipse 9"/>
          <p:cNvSpPr/>
          <p:nvPr/>
        </p:nvSpPr>
        <p:spPr>
          <a:xfrm>
            <a:off x="2639507" y="2373309"/>
            <a:ext cx="659876" cy="642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solidFill>
                  <a:schemeClr val="bg1"/>
                </a:solidFill>
              </a:rPr>
              <a:t>+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stCxn id="10" idx="6"/>
            <a:endCxn id="8" idx="1"/>
          </p:cNvCxnSpPr>
          <p:nvPr/>
        </p:nvCxnSpPr>
        <p:spPr>
          <a:xfrm>
            <a:off x="3299383" y="2694569"/>
            <a:ext cx="18963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3"/>
            <a:endCxn id="9" idx="1"/>
          </p:cNvCxnSpPr>
          <p:nvPr/>
        </p:nvCxnSpPr>
        <p:spPr>
          <a:xfrm>
            <a:off x="6790443" y="2694569"/>
            <a:ext cx="21336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6" idx="0"/>
          </p:cNvCxnSpPr>
          <p:nvPr/>
        </p:nvCxnSpPr>
        <p:spPr>
          <a:xfrm flipH="1">
            <a:off x="7846245" y="2694569"/>
            <a:ext cx="6283" cy="18711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5195743" y="4991729"/>
            <a:ext cx="1594700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7" idx="1"/>
            <a:endCxn id="10" idx="4"/>
          </p:cNvCxnSpPr>
          <p:nvPr/>
        </p:nvCxnSpPr>
        <p:spPr>
          <a:xfrm rot="10800000">
            <a:off x="2969445" y="3015829"/>
            <a:ext cx="631598" cy="1983520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10" idx="2"/>
          </p:cNvCxnSpPr>
          <p:nvPr/>
        </p:nvCxnSpPr>
        <p:spPr>
          <a:xfrm>
            <a:off x="1615440" y="2694569"/>
            <a:ext cx="102406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endCxn id="6" idx="2"/>
          </p:cNvCxnSpPr>
          <p:nvPr/>
        </p:nvCxnSpPr>
        <p:spPr>
          <a:xfrm>
            <a:off x="2969444" y="4999349"/>
            <a:ext cx="4876801" cy="433633"/>
          </a:xfrm>
          <a:prstGeom prst="bentConnector4">
            <a:avLst>
              <a:gd name="adj1" fmla="val 25"/>
              <a:gd name="adj2" fmla="val 23833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endCxn id="9" idx="2"/>
          </p:cNvCxnSpPr>
          <p:nvPr/>
        </p:nvCxnSpPr>
        <p:spPr>
          <a:xfrm rot="5400000" flipH="1" flipV="1">
            <a:off x="7340770" y="3633678"/>
            <a:ext cx="2886099" cy="1875148"/>
          </a:xfrm>
          <a:prstGeom prst="bentConnector3">
            <a:avLst>
              <a:gd name="adj1" fmla="val -62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" idx="3"/>
          </p:cNvCxnSpPr>
          <p:nvPr/>
        </p:nvCxnSpPr>
        <p:spPr>
          <a:xfrm>
            <a:off x="10518743" y="2694569"/>
            <a:ext cx="96205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8" idx="2"/>
          </p:cNvCxnSpPr>
          <p:nvPr/>
        </p:nvCxnSpPr>
        <p:spPr>
          <a:xfrm flipV="1">
            <a:off x="2969444" y="3128202"/>
            <a:ext cx="3023649" cy="45319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790443" y="2373309"/>
            <a:ext cx="2133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>
            <a:off x="8408710" y="2373309"/>
            <a:ext cx="18853" cy="2192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/>
          <p:nvPr/>
        </p:nvCxnSpPr>
        <p:spPr>
          <a:xfrm>
            <a:off x="1970202" y="2694569"/>
            <a:ext cx="4232635" cy="1274116"/>
          </a:xfrm>
          <a:prstGeom prst="bentConnector3">
            <a:avLst>
              <a:gd name="adj1" fmla="val 5011"/>
            </a:avLst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>
            <a:off x="6077712" y="3968685"/>
            <a:ext cx="1228061" cy="597031"/>
          </a:xfrm>
          <a:prstGeom prst="bentConnector3">
            <a:avLst>
              <a:gd name="adj1" fmla="val 10013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5195743" y="5334157"/>
            <a:ext cx="15947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5195743" y="4654641"/>
            <a:ext cx="15947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7" idx="0"/>
          </p:cNvCxnSpPr>
          <p:nvPr/>
        </p:nvCxnSpPr>
        <p:spPr>
          <a:xfrm flipH="1">
            <a:off x="4398393" y="3968685"/>
            <a:ext cx="13351" cy="5970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rcador de contenido 2"/>
          <p:cNvSpPr>
            <a:spLocks noGrp="1"/>
          </p:cNvSpPr>
          <p:nvPr>
            <p:ph idx="1"/>
          </p:nvPr>
        </p:nvSpPr>
        <p:spPr>
          <a:xfrm>
            <a:off x="1583705" y="2265514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7030A0"/>
                </a:solidFill>
              </a:rPr>
              <a:t>S</a:t>
            </a:r>
            <a:r>
              <a:rPr lang="es-ES" sz="2400" b="1" baseline="-25000" dirty="0">
                <a:solidFill>
                  <a:srgbClr val="7030A0"/>
                </a:solidFill>
              </a:rPr>
              <a:t>z</a:t>
            </a:r>
            <a:r>
              <a:rPr lang="es-ES" sz="2400" b="1" dirty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76" name="Marcador de contenido 2"/>
          <p:cNvSpPr txBox="1">
            <a:spLocks/>
          </p:cNvSpPr>
          <p:nvPr/>
        </p:nvSpPr>
        <p:spPr>
          <a:xfrm>
            <a:off x="3778666" y="3117041"/>
            <a:ext cx="97346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7048894" y="2771986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7231379" y="1960920"/>
            <a:ext cx="878147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1" name="Marcador de contenido 2"/>
          <p:cNvSpPr txBox="1">
            <a:spLocks/>
          </p:cNvSpPr>
          <p:nvPr/>
        </p:nvSpPr>
        <p:spPr>
          <a:xfrm>
            <a:off x="10687730" y="2260936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δ</a:t>
            </a:r>
            <a:r>
              <a:rPr lang="es-ES" sz="24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3795863" y="224687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>
                <a:solidFill>
                  <a:srgbClr val="C00000"/>
                </a:solidFill>
              </a:rPr>
              <a:t>z</a:t>
            </a:r>
            <a:r>
              <a:rPr lang="es-ES" sz="2400" b="1" dirty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84" name="Marcador de contenido 2"/>
          <p:cNvSpPr txBox="1">
            <a:spLocks/>
          </p:cNvSpPr>
          <p:nvPr/>
        </p:nvSpPr>
        <p:spPr>
          <a:xfrm>
            <a:off x="5387339" y="4272134"/>
            <a:ext cx="1403103" cy="1378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rgbClr val="00B0F0"/>
                </a:solidFill>
              </a:rPr>
              <a:t>S</a:t>
            </a:r>
            <a:r>
              <a:rPr lang="es-ES" sz="2400" b="1" baseline="30000" dirty="0" err="1">
                <a:solidFill>
                  <a:srgbClr val="00B0F0"/>
                </a:solidFill>
              </a:rPr>
              <a:t>’</a:t>
            </a:r>
            <a:r>
              <a:rPr lang="es-ES" sz="2400" b="1" baseline="-25000" dirty="0" err="1">
                <a:solidFill>
                  <a:srgbClr val="00B0F0"/>
                </a:solidFill>
              </a:rPr>
              <a:t>z</a:t>
            </a:r>
            <a:r>
              <a:rPr lang="es-ES" sz="2400" b="1" dirty="0">
                <a:solidFill>
                  <a:srgbClr val="00B0F0"/>
                </a:solidFill>
              </a:rPr>
              <a:t>(t)</a:t>
            </a:r>
            <a:br>
              <a:rPr lang="es-ES" sz="2400" b="1" dirty="0">
                <a:solidFill>
                  <a:srgbClr val="7030A0"/>
                </a:solidFill>
              </a:rPr>
            </a:br>
            <a:r>
              <a:rPr lang="es-ES" sz="2400" b="1" dirty="0">
                <a:solidFill>
                  <a:srgbClr val="7030A0"/>
                </a:solidFill>
              </a:rPr>
              <a:t>        </a:t>
            </a:r>
            <a:r>
              <a:rPr lang="es-ES" sz="2400" b="1" dirty="0">
                <a:solidFill>
                  <a:srgbClr val="FF66FF"/>
                </a:solidFill>
              </a:rPr>
              <a:t>S</a:t>
            </a:r>
            <a:r>
              <a:rPr lang="es-ES" sz="2400" b="1" baseline="30000" dirty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>
                <a:solidFill>
                  <a:srgbClr val="FF66FF"/>
                </a:solidFill>
              </a:rPr>
              <a:t>z</a:t>
            </a:r>
            <a:r>
              <a:rPr lang="es-ES" sz="2400" b="1" dirty="0">
                <a:solidFill>
                  <a:srgbClr val="FF66FF"/>
                </a:solidFill>
              </a:rPr>
              <a:t>(t)</a:t>
            </a:r>
            <a:br>
              <a:rPr lang="es-ES" sz="2400" b="1" dirty="0">
                <a:solidFill>
                  <a:srgbClr val="7030A0"/>
                </a:solidFill>
              </a:rPr>
            </a:br>
            <a:r>
              <a:rPr lang="es-ES" sz="2400" b="1" dirty="0">
                <a:solidFill>
                  <a:srgbClr val="92D050"/>
                </a:solidFill>
              </a:rPr>
              <a:t>S</a:t>
            </a:r>
            <a:r>
              <a:rPr lang="es-ES" sz="2400" b="1" baseline="30000" dirty="0">
                <a:solidFill>
                  <a:srgbClr val="92D050"/>
                </a:solidFill>
              </a:rPr>
              <a:t>--</a:t>
            </a:r>
            <a:r>
              <a:rPr lang="es-ES" sz="2400" b="1" baseline="-25000" dirty="0">
                <a:solidFill>
                  <a:srgbClr val="92D050"/>
                </a:solidFill>
              </a:rPr>
              <a:t>z</a:t>
            </a:r>
            <a:r>
              <a:rPr lang="es-ES" sz="2400" b="1" dirty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89" name="Marcador de contenido 2"/>
          <p:cNvSpPr txBox="1">
            <a:spLocks/>
          </p:cNvSpPr>
          <p:nvPr/>
        </p:nvSpPr>
        <p:spPr>
          <a:xfrm>
            <a:off x="6979465" y="724769"/>
            <a:ext cx="4831265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design.</a:t>
            </a:r>
          </a:p>
        </p:txBody>
      </p:sp>
    </p:spTree>
    <p:extLst>
      <p:ext uri="{BB962C8B-B14F-4D97-AF65-F5344CB8AC3E}">
        <p14:creationId xmlns:p14="http://schemas.microsoft.com/office/powerpoint/2010/main" val="6320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55839" y="2327567"/>
            <a:ext cx="6143580" cy="286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Quantizer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44127" cy="1325563"/>
          </a:xfrm>
        </p:spPr>
        <p:txBody>
          <a:bodyPr>
            <a:normAutofit/>
          </a:bodyPr>
          <a:lstStyle/>
          <a:p>
            <a:r>
              <a:rPr lang="es-ES" sz="5000" b="1" u="sng" dirty="0"/>
              <a:t>Subblock ‘Quantizer’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4004253" y="3224565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Fidelity control</a:t>
            </a: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2059710" y="4698857"/>
            <a:ext cx="53815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3"/>
          </p:cNvCxnSpPr>
          <p:nvPr/>
        </p:nvCxnSpPr>
        <p:spPr>
          <a:xfrm>
            <a:off x="8759129" y="4539156"/>
            <a:ext cx="140851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2203844" y="3153353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9430226" y="4040225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9430226" y="3159267"/>
            <a:ext cx="88679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187413" y="4116868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>
                <a:solidFill>
                  <a:srgbClr val="C00000"/>
                </a:solidFill>
              </a:rPr>
              <a:t>z</a:t>
            </a:r>
            <a:r>
              <a:rPr lang="es-ES" sz="2400" b="1" dirty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7441245" y="4312560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AB05A42-C510-4141-ADA2-41542060357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598953" y="3658198"/>
            <a:ext cx="1844477" cy="7652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B8EABC4-920D-45BD-842D-61F1DC324F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59710" y="3658198"/>
            <a:ext cx="19445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F06E84D-000A-4028-A540-78FACC5CD61F}"/>
              </a:ext>
            </a:extLst>
          </p:cNvPr>
          <p:cNvCxnSpPr>
            <a:cxnSpLocks/>
          </p:cNvCxnSpPr>
          <p:nvPr/>
        </p:nvCxnSpPr>
        <p:spPr>
          <a:xfrm>
            <a:off x="6521191" y="3658200"/>
            <a:ext cx="3646453" cy="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</p:spTree>
    <p:extLst>
      <p:ext uri="{BB962C8B-B14F-4D97-AF65-F5344CB8AC3E}">
        <p14:creationId xmlns:p14="http://schemas.microsoft.com/office/powerpoint/2010/main" val="80539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55839" y="2327567"/>
            <a:ext cx="6143580" cy="286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Mapper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44127" cy="1325563"/>
          </a:xfrm>
        </p:spPr>
        <p:txBody>
          <a:bodyPr>
            <a:normAutofit/>
          </a:bodyPr>
          <a:lstStyle/>
          <a:p>
            <a:r>
              <a:rPr lang="es-ES" sz="5000" b="1" u="sng" dirty="0"/>
              <a:t>Subblock ‘Mapper’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4004253" y="3224565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Scaled difference</a:t>
            </a:r>
          </a:p>
        </p:txBody>
      </p:sp>
      <p:cxnSp>
        <p:nvCxnSpPr>
          <p:cNvPr id="14" name="Conector recto de flecha 13"/>
          <p:cNvCxnSpPr>
            <a:cxnSpLocks/>
            <a:stCxn id="8" idx="3"/>
          </p:cNvCxnSpPr>
          <p:nvPr/>
        </p:nvCxnSpPr>
        <p:spPr>
          <a:xfrm>
            <a:off x="5598953" y="3658198"/>
            <a:ext cx="184229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3"/>
          </p:cNvCxnSpPr>
          <p:nvPr/>
        </p:nvCxnSpPr>
        <p:spPr>
          <a:xfrm>
            <a:off x="8759129" y="3780133"/>
            <a:ext cx="127303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2177667" y="2980303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2186759" y="3894928"/>
            <a:ext cx="840274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180566" y="476575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B050"/>
                </a:solidFill>
              </a:rPr>
              <a:t>q</a:t>
            </a:r>
            <a:r>
              <a:rPr lang="es-ES" sz="2400" b="1" baseline="-25000" dirty="0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7441245" y="3553537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AB05A42-C510-4141-ADA2-415420603577}"/>
              </a:ext>
            </a:extLst>
          </p:cNvPr>
          <p:cNvCxnSpPr>
            <a:cxnSpLocks/>
          </p:cNvCxnSpPr>
          <p:nvPr/>
        </p:nvCxnSpPr>
        <p:spPr>
          <a:xfrm flipV="1">
            <a:off x="2055097" y="3926927"/>
            <a:ext cx="5386148" cy="801783"/>
          </a:xfrm>
          <a:prstGeom prst="bentConnector3">
            <a:avLst>
              <a:gd name="adj1" fmla="val 8206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B8EABC4-920D-45BD-842D-61F1DC324FB2}"/>
              </a:ext>
            </a:extLst>
          </p:cNvPr>
          <p:cNvCxnSpPr>
            <a:cxnSpLocks/>
          </p:cNvCxnSpPr>
          <p:nvPr/>
        </p:nvCxnSpPr>
        <p:spPr>
          <a:xfrm>
            <a:off x="2059710" y="3433858"/>
            <a:ext cx="19445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8F7B892-C2D7-45A6-970D-4FD58CB6B03B}"/>
              </a:ext>
            </a:extLst>
          </p:cNvPr>
          <p:cNvCxnSpPr>
            <a:cxnSpLocks/>
          </p:cNvCxnSpPr>
          <p:nvPr/>
        </p:nvCxnSpPr>
        <p:spPr>
          <a:xfrm>
            <a:off x="2055097" y="3862265"/>
            <a:ext cx="1944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380432-ABF4-4795-9B7C-FCFA63447678}"/>
              </a:ext>
            </a:extLst>
          </p:cNvPr>
          <p:cNvSpPr txBox="1">
            <a:spLocks/>
          </p:cNvSpPr>
          <p:nvPr/>
        </p:nvSpPr>
        <p:spPr>
          <a:xfrm>
            <a:off x="9228225" y="3281202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δ</a:t>
            </a:r>
            <a:r>
              <a:rPr lang="es-ES" sz="24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3AF7771-BF25-45F5-884B-16ACFE48791D}"/>
              </a:ext>
            </a:extLst>
          </p:cNvPr>
          <p:cNvSpPr txBox="1">
            <a:spLocks/>
          </p:cNvSpPr>
          <p:nvPr/>
        </p:nvSpPr>
        <p:spPr>
          <a:xfrm>
            <a:off x="5989197" y="3138633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rgbClr val="00B0F0"/>
                </a:solidFill>
              </a:rPr>
              <a:t>θ</a:t>
            </a:r>
            <a:r>
              <a:rPr lang="es-ES" sz="2400" b="1" dirty="0">
                <a:solidFill>
                  <a:srgbClr val="00B0F0"/>
                </a:solidFill>
              </a:rPr>
              <a:t>z(t)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8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2059710" y="1810332"/>
            <a:ext cx="8107934" cy="3925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Sample Representative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933874" cy="1325563"/>
          </a:xfrm>
        </p:spPr>
        <p:txBody>
          <a:bodyPr>
            <a:noAutofit/>
          </a:bodyPr>
          <a:lstStyle/>
          <a:p>
            <a:r>
              <a:rPr lang="es-ES" sz="5000" b="1" u="sng" dirty="0"/>
              <a:t>Subblock ‘Sample Representative’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2831246" y="3224564"/>
            <a:ext cx="1594700" cy="141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clipped quantizer bin center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1302327" y="5437766"/>
            <a:ext cx="456161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endCxn id="8" idx="1"/>
          </p:cNvCxnSpPr>
          <p:nvPr/>
        </p:nvCxnSpPr>
        <p:spPr>
          <a:xfrm>
            <a:off x="1302327" y="3931637"/>
            <a:ext cx="152891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1255576" y="3045439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1255575" y="350489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1258440" y="3966715"/>
            <a:ext cx="863333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1255575" y="4978906"/>
            <a:ext cx="878173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rgbClr val="92D050"/>
                </a:solidFill>
              </a:rPr>
              <a:t>S</a:t>
            </a:r>
            <a:r>
              <a:rPr lang="es-ES" sz="2400" b="1" baseline="30000" dirty="0">
                <a:solidFill>
                  <a:srgbClr val="92D050"/>
                </a:solidFill>
              </a:rPr>
              <a:t>--</a:t>
            </a:r>
            <a:r>
              <a:rPr lang="es-ES" sz="2400" b="1" baseline="-25000" dirty="0">
                <a:solidFill>
                  <a:srgbClr val="92D050"/>
                </a:solidFill>
              </a:rPr>
              <a:t>z</a:t>
            </a:r>
            <a:r>
              <a:rPr lang="es-ES" sz="2400" b="1" dirty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8518843" y="4578380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AB05A42-C510-4141-ADA2-415420603577}"/>
              </a:ext>
            </a:extLst>
          </p:cNvPr>
          <p:cNvCxnSpPr>
            <a:cxnSpLocks/>
          </p:cNvCxnSpPr>
          <p:nvPr/>
        </p:nvCxnSpPr>
        <p:spPr>
          <a:xfrm>
            <a:off x="2355273" y="4431773"/>
            <a:ext cx="3508668" cy="684267"/>
          </a:xfrm>
          <a:prstGeom prst="bentConnector3">
            <a:avLst>
              <a:gd name="adj1" fmla="val -23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B8EABC4-920D-45BD-842D-61F1DC324FB2}"/>
              </a:ext>
            </a:extLst>
          </p:cNvPr>
          <p:cNvCxnSpPr>
            <a:cxnSpLocks/>
          </p:cNvCxnSpPr>
          <p:nvPr/>
        </p:nvCxnSpPr>
        <p:spPr>
          <a:xfrm>
            <a:off x="1302327" y="3459700"/>
            <a:ext cx="1528919" cy="101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F06E84D-000A-4028-A540-78FACC5CD61F}"/>
              </a:ext>
            </a:extLst>
          </p:cNvPr>
          <p:cNvCxnSpPr>
            <a:cxnSpLocks/>
          </p:cNvCxnSpPr>
          <p:nvPr/>
        </p:nvCxnSpPr>
        <p:spPr>
          <a:xfrm>
            <a:off x="1302327" y="4421943"/>
            <a:ext cx="1538863" cy="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1070268" y="6078435"/>
            <a:ext cx="9587346" cy="441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15" name="Rectángulo 7">
            <a:extLst>
              <a:ext uri="{FF2B5EF4-FFF2-40B4-BE49-F238E27FC236}">
                <a16:creationId xmlns:a16="http://schemas.microsoft.com/office/drawing/2014/main" id="{B625A4D9-CFEC-4FAC-82EC-2BFA2DCC5868}"/>
              </a:ext>
            </a:extLst>
          </p:cNvPr>
          <p:cNvSpPr/>
          <p:nvPr/>
        </p:nvSpPr>
        <p:spPr>
          <a:xfrm>
            <a:off x="5863941" y="4197757"/>
            <a:ext cx="1594700" cy="14361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double-res sample </a:t>
            </a:r>
            <a:r>
              <a:rPr lang="en-US" sz="2400" b="1" dirty="0" err="1">
                <a:solidFill>
                  <a:schemeClr val="bg1"/>
                </a:solidFill>
              </a:rPr>
              <a:t>repr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B56B9FE-3839-4A58-8A37-7142F36EE39F}"/>
              </a:ext>
            </a:extLst>
          </p:cNvPr>
          <p:cNvCxnSpPr>
            <a:cxnSpLocks/>
          </p:cNvCxnSpPr>
          <p:nvPr/>
        </p:nvCxnSpPr>
        <p:spPr>
          <a:xfrm>
            <a:off x="2562315" y="3931636"/>
            <a:ext cx="3301626" cy="835635"/>
          </a:xfrm>
          <a:prstGeom prst="bentConnector3">
            <a:avLst>
              <a:gd name="adj1" fmla="val -119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3702386D-9223-4C63-A2B5-3187FE1D445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25946" y="3931637"/>
            <a:ext cx="1437995" cy="49030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D3DCB1B-916C-40EB-9497-CC584C428CDB}"/>
              </a:ext>
            </a:extLst>
          </p:cNvPr>
          <p:cNvCxnSpPr>
            <a:cxnSpLocks/>
          </p:cNvCxnSpPr>
          <p:nvPr/>
        </p:nvCxnSpPr>
        <p:spPr>
          <a:xfrm flipV="1">
            <a:off x="7458641" y="4915812"/>
            <a:ext cx="1060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35C35D07-4F11-4963-8F5D-D351F6A8DC85}"/>
              </a:ext>
            </a:extLst>
          </p:cNvPr>
          <p:cNvCxnSpPr>
            <a:cxnSpLocks/>
          </p:cNvCxnSpPr>
          <p:nvPr/>
        </p:nvCxnSpPr>
        <p:spPr>
          <a:xfrm>
            <a:off x="9836727" y="4915811"/>
            <a:ext cx="1163782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706B8BF-B77D-4323-B72B-61CE0E7289F9}"/>
              </a:ext>
            </a:extLst>
          </p:cNvPr>
          <p:cNvCxnSpPr>
            <a:cxnSpLocks/>
          </p:cNvCxnSpPr>
          <p:nvPr/>
        </p:nvCxnSpPr>
        <p:spPr>
          <a:xfrm>
            <a:off x="5135418" y="3931636"/>
            <a:ext cx="5865091" cy="3507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rcador de contenido 2">
            <a:extLst>
              <a:ext uri="{FF2B5EF4-FFF2-40B4-BE49-F238E27FC236}">
                <a16:creationId xmlns:a16="http://schemas.microsoft.com/office/drawing/2014/main" id="{67AFBC5F-11DB-4AFD-B983-37506272AC6E}"/>
              </a:ext>
            </a:extLst>
          </p:cNvPr>
          <p:cNvSpPr txBox="1">
            <a:spLocks/>
          </p:cNvSpPr>
          <p:nvPr/>
        </p:nvSpPr>
        <p:spPr>
          <a:xfrm>
            <a:off x="10172699" y="3515116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B0F0"/>
                </a:solidFill>
              </a:rPr>
              <a:t>S</a:t>
            </a:r>
            <a:r>
              <a:rPr lang="es-ES" sz="2400" b="1" baseline="30000" dirty="0">
                <a:solidFill>
                  <a:srgbClr val="00B0F0"/>
                </a:solidFill>
              </a:rPr>
              <a:t>’</a:t>
            </a:r>
            <a:r>
              <a:rPr lang="es-ES" sz="2400" b="1" baseline="-25000" dirty="0">
                <a:solidFill>
                  <a:srgbClr val="00B0F0"/>
                </a:solidFill>
              </a:rPr>
              <a:t>z</a:t>
            </a:r>
            <a:r>
              <a:rPr lang="es-ES" sz="2400" b="1" dirty="0">
                <a:solidFill>
                  <a:srgbClr val="00B0F0"/>
                </a:solidFill>
              </a:rPr>
              <a:t>(t)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69" name="Marcador de contenido 2">
            <a:extLst>
              <a:ext uri="{FF2B5EF4-FFF2-40B4-BE49-F238E27FC236}">
                <a16:creationId xmlns:a16="http://schemas.microsoft.com/office/drawing/2014/main" id="{83317A75-5D50-4518-9832-3DBDD18B0FE9}"/>
              </a:ext>
            </a:extLst>
          </p:cNvPr>
          <p:cNvSpPr txBox="1">
            <a:spLocks/>
          </p:cNvSpPr>
          <p:nvPr/>
        </p:nvSpPr>
        <p:spPr>
          <a:xfrm>
            <a:off x="10144991" y="4469407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66FF"/>
                </a:solidFill>
              </a:rPr>
              <a:t>S</a:t>
            </a:r>
            <a:r>
              <a:rPr lang="es-ES" sz="2400" b="1" baseline="30000" dirty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>
                <a:solidFill>
                  <a:srgbClr val="FF66FF"/>
                </a:solidFill>
              </a:rPr>
              <a:t>z</a:t>
            </a:r>
            <a:r>
              <a:rPr lang="es-ES" sz="2400" b="1" dirty="0">
                <a:solidFill>
                  <a:srgbClr val="FF66FF"/>
                </a:solidFill>
              </a:rPr>
              <a:t>(t)</a:t>
            </a:r>
            <a:endParaRPr lang="en-GB" sz="2400" b="1" dirty="0">
              <a:solidFill>
                <a:srgbClr val="FF66FF"/>
              </a:solidFill>
            </a:endParaRPr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3B91319E-C7F0-4CAD-97A9-E4944A8721ED}"/>
              </a:ext>
            </a:extLst>
          </p:cNvPr>
          <p:cNvCxnSpPr>
            <a:cxnSpLocks/>
          </p:cNvCxnSpPr>
          <p:nvPr/>
        </p:nvCxnSpPr>
        <p:spPr>
          <a:xfrm>
            <a:off x="1302327" y="2926363"/>
            <a:ext cx="7216516" cy="1754528"/>
          </a:xfrm>
          <a:prstGeom prst="bentConnector3">
            <a:avLst>
              <a:gd name="adj1" fmla="val 9108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arcador de contenido 2">
            <a:extLst>
              <a:ext uri="{FF2B5EF4-FFF2-40B4-BE49-F238E27FC236}">
                <a16:creationId xmlns:a16="http://schemas.microsoft.com/office/drawing/2014/main" id="{463492BC-41A5-4E3E-9E3F-C639B565FA16}"/>
              </a:ext>
            </a:extLst>
          </p:cNvPr>
          <p:cNvSpPr txBox="1">
            <a:spLocks/>
          </p:cNvSpPr>
          <p:nvPr/>
        </p:nvSpPr>
        <p:spPr>
          <a:xfrm>
            <a:off x="1255576" y="2474185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7030A0"/>
                </a:solidFill>
              </a:rPr>
              <a:t>S</a:t>
            </a:r>
            <a:r>
              <a:rPr lang="es-ES" sz="2400" b="1" baseline="-25000" dirty="0">
                <a:solidFill>
                  <a:srgbClr val="7030A0"/>
                </a:solidFill>
              </a:rPr>
              <a:t>z</a:t>
            </a:r>
            <a:r>
              <a:rPr lang="es-ES" sz="2400" b="1" dirty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4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7245" y="1512662"/>
            <a:ext cx="11614444" cy="4980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Prediction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44127" cy="1325563"/>
          </a:xfrm>
        </p:spPr>
        <p:txBody>
          <a:bodyPr>
            <a:normAutofit/>
          </a:bodyPr>
          <a:lstStyle/>
          <a:p>
            <a:r>
              <a:rPr lang="es-ES" sz="5000" b="1" u="sng" dirty="0"/>
              <a:t>Subblock ‘Prediction’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5623675" y="3645220"/>
            <a:ext cx="1224612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central local diff</a:t>
            </a: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11557212" y="349182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000"/>
                </a:solidFill>
              </a:rPr>
              <a:t>S</a:t>
            </a:r>
            <a:r>
              <a:rPr lang="es-ES" sz="2000" b="1" baseline="30000" dirty="0">
                <a:solidFill>
                  <a:srgbClr val="FFC000"/>
                </a:solidFill>
              </a:rPr>
              <a:t>^</a:t>
            </a:r>
            <a:r>
              <a:rPr lang="es-ES" sz="2000" b="1" baseline="-25000" dirty="0">
                <a:solidFill>
                  <a:srgbClr val="FFC000"/>
                </a:solidFill>
              </a:rPr>
              <a:t>z</a:t>
            </a:r>
            <a:r>
              <a:rPr lang="es-ES" sz="2000" b="1" dirty="0">
                <a:solidFill>
                  <a:srgbClr val="FFC000"/>
                </a:solidFill>
              </a:rPr>
              <a:t>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11205899" y="2432144"/>
            <a:ext cx="737418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solidFill>
                  <a:srgbClr val="92D050"/>
                </a:solidFill>
              </a:rPr>
              <a:t>S</a:t>
            </a:r>
            <a:r>
              <a:rPr lang="es-ES" sz="2000" b="1" baseline="30000" dirty="0">
                <a:solidFill>
                  <a:srgbClr val="92D050"/>
                </a:solidFill>
              </a:rPr>
              <a:t>--</a:t>
            </a:r>
            <a:r>
              <a:rPr lang="es-ES" sz="2000" b="1" baseline="-25000" dirty="0">
                <a:solidFill>
                  <a:srgbClr val="92D050"/>
                </a:solidFill>
              </a:rPr>
              <a:t>z</a:t>
            </a:r>
            <a:r>
              <a:rPr lang="es-ES" sz="2000" b="1" dirty="0">
                <a:solidFill>
                  <a:srgbClr val="92D050"/>
                </a:solidFill>
              </a:rPr>
              <a:t>(t)</a:t>
            </a:r>
            <a:endParaRPr lang="en-GB" sz="2000" b="1" dirty="0">
              <a:solidFill>
                <a:srgbClr val="92D05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486034" y="4009329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p</a:t>
            </a:r>
            <a:r>
              <a:rPr lang="es-ES" sz="2000" b="1" dirty="0">
                <a:solidFill>
                  <a:srgbClr val="C00000"/>
                </a:solidFill>
              </a:rPr>
              <a:t>(t)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ectángulo 7">
            <a:extLst>
              <a:ext uri="{FF2B5EF4-FFF2-40B4-BE49-F238E27FC236}">
                <a16:creationId xmlns:a16="http://schemas.microsoft.com/office/drawing/2014/main" id="{5903C895-12E9-439D-9159-CC2D857F46B5}"/>
              </a:ext>
            </a:extLst>
          </p:cNvPr>
          <p:cNvSpPr/>
          <p:nvPr/>
        </p:nvSpPr>
        <p:spPr>
          <a:xfrm>
            <a:off x="9069741" y="3634776"/>
            <a:ext cx="1173031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Dbl</a:t>
            </a:r>
            <a:r>
              <a:rPr lang="en-GB" sz="2200" b="1" dirty="0">
                <a:solidFill>
                  <a:schemeClr val="bg1"/>
                </a:solidFill>
              </a:rPr>
              <a:t>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9" name="Rectángulo 7">
            <a:extLst>
              <a:ext uri="{FF2B5EF4-FFF2-40B4-BE49-F238E27FC236}">
                <a16:creationId xmlns:a16="http://schemas.microsoft.com/office/drawing/2014/main" id="{FE2AEA42-CDB6-4A48-AF2B-4AD1DBF8AB03}"/>
              </a:ext>
            </a:extLst>
          </p:cNvPr>
          <p:cNvSpPr/>
          <p:nvPr/>
        </p:nvSpPr>
        <p:spPr>
          <a:xfrm>
            <a:off x="2089113" y="4832021"/>
            <a:ext cx="1104608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Dbl</a:t>
            </a:r>
            <a:r>
              <a:rPr lang="en-GB" sz="2200" b="1" dirty="0">
                <a:solidFill>
                  <a:schemeClr val="bg1"/>
                </a:solidFill>
              </a:rPr>
              <a:t>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error</a:t>
            </a:r>
          </a:p>
        </p:txBody>
      </p:sp>
      <p:sp>
        <p:nvSpPr>
          <p:cNvPr id="10" name="Rectángulo 7">
            <a:extLst>
              <a:ext uri="{FF2B5EF4-FFF2-40B4-BE49-F238E27FC236}">
                <a16:creationId xmlns:a16="http://schemas.microsoft.com/office/drawing/2014/main" id="{0FE4B587-7F1D-4AE0-8B87-9D22B4A10EAB}"/>
              </a:ext>
            </a:extLst>
          </p:cNvPr>
          <p:cNvSpPr/>
          <p:nvPr/>
        </p:nvSpPr>
        <p:spPr>
          <a:xfrm>
            <a:off x="784324" y="3776020"/>
            <a:ext cx="1103544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update </a:t>
            </a:r>
            <a:r>
              <a:rPr lang="en-GB" sz="2200" b="1" dirty="0" err="1">
                <a:solidFill>
                  <a:schemeClr val="bg1"/>
                </a:solidFill>
              </a:rPr>
              <a:t>scal</a:t>
            </a:r>
            <a:r>
              <a:rPr lang="en-GB" sz="2200" b="1" dirty="0">
                <a:solidFill>
                  <a:schemeClr val="bg1"/>
                </a:solidFill>
              </a:rPr>
              <a:t> exp</a:t>
            </a:r>
          </a:p>
        </p:txBody>
      </p:sp>
      <p:sp>
        <p:nvSpPr>
          <p:cNvPr id="12" name="Rectángulo 7">
            <a:extLst>
              <a:ext uri="{FF2B5EF4-FFF2-40B4-BE49-F238E27FC236}">
                <a16:creationId xmlns:a16="http://schemas.microsoft.com/office/drawing/2014/main" id="{BD2B439C-CEE8-4F32-AED0-65EF9A04DD12}"/>
              </a:ext>
            </a:extLst>
          </p:cNvPr>
          <p:cNvSpPr/>
          <p:nvPr/>
        </p:nvSpPr>
        <p:spPr>
          <a:xfrm>
            <a:off x="10724562" y="3820954"/>
            <a:ext cx="1022652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13" name="Rectángulo 7">
            <a:extLst>
              <a:ext uri="{FF2B5EF4-FFF2-40B4-BE49-F238E27FC236}">
                <a16:creationId xmlns:a16="http://schemas.microsoft.com/office/drawing/2014/main" id="{22EC68C4-217B-4AE1-950D-BF62F7632DFF}"/>
              </a:ext>
            </a:extLst>
          </p:cNvPr>
          <p:cNvSpPr/>
          <p:nvPr/>
        </p:nvSpPr>
        <p:spPr>
          <a:xfrm>
            <a:off x="3953118" y="2973871"/>
            <a:ext cx="1271213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diff vector</a:t>
            </a:r>
          </a:p>
        </p:txBody>
      </p:sp>
      <p:sp>
        <p:nvSpPr>
          <p:cNvPr id="15" name="Rectángulo 7">
            <a:extLst>
              <a:ext uri="{FF2B5EF4-FFF2-40B4-BE49-F238E27FC236}">
                <a16:creationId xmlns:a16="http://schemas.microsoft.com/office/drawing/2014/main" id="{5F7D1610-EEA2-4A89-A7D9-FCC867A8DD33}"/>
              </a:ext>
            </a:extLst>
          </p:cNvPr>
          <p:cNvSpPr/>
          <p:nvPr/>
        </p:nvSpPr>
        <p:spPr>
          <a:xfrm>
            <a:off x="2192250" y="1646768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sum</a:t>
            </a:r>
          </a:p>
        </p:txBody>
      </p:sp>
      <p:sp>
        <p:nvSpPr>
          <p:cNvPr id="19" name="Rectángulo 7">
            <a:extLst>
              <a:ext uri="{FF2B5EF4-FFF2-40B4-BE49-F238E27FC236}">
                <a16:creationId xmlns:a16="http://schemas.microsoft.com/office/drawing/2014/main" id="{F016A086-D83E-41A9-BAC8-C9C02AF18D88}"/>
              </a:ext>
            </a:extLst>
          </p:cNvPr>
          <p:cNvSpPr/>
          <p:nvPr/>
        </p:nvSpPr>
        <p:spPr>
          <a:xfrm>
            <a:off x="3834005" y="4131633"/>
            <a:ext cx="110354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vector</a:t>
            </a:r>
          </a:p>
        </p:txBody>
      </p:sp>
      <p:sp>
        <p:nvSpPr>
          <p:cNvPr id="21" name="Rectángulo 7">
            <a:extLst>
              <a:ext uri="{FF2B5EF4-FFF2-40B4-BE49-F238E27FC236}">
                <a16:creationId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2188954" y="2972915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23" name="Rectángulo 7">
            <a:extLst>
              <a:ext uri="{FF2B5EF4-FFF2-40B4-BE49-F238E27FC236}">
                <a16:creationId xmlns:a16="http://schemas.microsoft.com/office/drawing/2014/main" id="{A11A2109-062E-4812-927D-38C165E290A1}"/>
              </a:ext>
            </a:extLst>
          </p:cNvPr>
          <p:cNvSpPr/>
          <p:nvPr/>
        </p:nvSpPr>
        <p:spPr>
          <a:xfrm>
            <a:off x="515131" y="1650044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Sample store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801C7E1-4E67-4B3D-BBC0-A1ABB2790C94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1619739" y="2010986"/>
            <a:ext cx="572511" cy="3276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B85F613-CED4-4663-9529-33358615403B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293562" y="3337133"/>
            <a:ext cx="659556" cy="9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6E09AE40-8954-4915-B5AF-456622FB63B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92657" y="4860068"/>
            <a:ext cx="1193120" cy="35116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156E089-0A03-4B29-938D-CAD7DD8A32FF}"/>
              </a:ext>
            </a:extLst>
          </p:cNvPr>
          <p:cNvCxnSpPr>
            <a:stCxn id="19" idx="3"/>
          </p:cNvCxnSpPr>
          <p:nvPr/>
        </p:nvCxnSpPr>
        <p:spPr>
          <a:xfrm flipV="1">
            <a:off x="4937549" y="4495850"/>
            <a:ext cx="686126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DEF7EEA7-1609-472E-8632-9AB35FE0595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376659" y="3776020"/>
            <a:ext cx="1247016" cy="413194"/>
          </a:xfrm>
          <a:prstGeom prst="bentConnector3">
            <a:avLst>
              <a:gd name="adj1" fmla="val 8259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3F9138E-22B1-41CD-B502-F19F637F0C54}"/>
              </a:ext>
            </a:extLst>
          </p:cNvPr>
          <p:cNvCxnSpPr>
            <a:cxnSpLocks/>
          </p:cNvCxnSpPr>
          <p:nvPr/>
        </p:nvCxnSpPr>
        <p:spPr>
          <a:xfrm>
            <a:off x="6857523" y="4364284"/>
            <a:ext cx="574914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C51581C-AA6A-4C49-A9F2-F1BE3BD0794A}"/>
              </a:ext>
            </a:extLst>
          </p:cNvPr>
          <p:cNvCxnSpPr>
            <a:cxnSpLocks/>
          </p:cNvCxnSpPr>
          <p:nvPr/>
        </p:nvCxnSpPr>
        <p:spPr>
          <a:xfrm flipV="1">
            <a:off x="8540816" y="3990232"/>
            <a:ext cx="528925" cy="640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74EFDDC-F45A-4A39-ABB6-DEC1AF1A13E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0242772" y="4178770"/>
            <a:ext cx="481790" cy="6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62E819D-8F2D-408C-B871-AFE9B9BD4758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2741258" y="2375203"/>
            <a:ext cx="3296" cy="5977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EAC92638-4F92-484D-9D68-76A311C79DB9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1384400" y="2532579"/>
            <a:ext cx="1326148" cy="282960"/>
          </a:xfrm>
          <a:prstGeom prst="bentConnector2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A8991C-54FD-4BC6-BBE4-E8FD6B443304}"/>
              </a:ext>
            </a:extLst>
          </p:cNvPr>
          <p:cNvCxnSpPr>
            <a:cxnSpLocks/>
          </p:cNvCxnSpPr>
          <p:nvPr/>
        </p:nvCxnSpPr>
        <p:spPr>
          <a:xfrm>
            <a:off x="2742906" y="2674058"/>
            <a:ext cx="4689531" cy="1203403"/>
          </a:xfrm>
          <a:prstGeom prst="bentConnector3">
            <a:avLst>
              <a:gd name="adj1" fmla="val 9293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11FC14A-D98B-461D-AC7E-A1580AC3803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0" y="2014262"/>
            <a:ext cx="515131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6456C598-7929-4E21-BDD5-5F2BBEF95CDE}"/>
              </a:ext>
            </a:extLst>
          </p:cNvPr>
          <p:cNvCxnSpPr>
            <a:cxnSpLocks/>
          </p:cNvCxnSpPr>
          <p:nvPr/>
        </p:nvCxnSpPr>
        <p:spPr>
          <a:xfrm flipV="1">
            <a:off x="1887868" y="4403138"/>
            <a:ext cx="194613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11754048-6F6B-4FE9-ACC8-B27B40CAB5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2657" y="4178768"/>
            <a:ext cx="7291012" cy="1511115"/>
          </a:xfrm>
          <a:prstGeom prst="bentConnector3">
            <a:avLst>
              <a:gd name="adj1" fmla="val 2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B4D37A0-899A-4135-B446-D504B7B66B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0" y="5376015"/>
            <a:ext cx="20891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91801948-4FEA-4FDD-AF58-00FFB683304C}"/>
              </a:ext>
            </a:extLst>
          </p:cNvPr>
          <p:cNvCxnSpPr>
            <a:cxnSpLocks/>
          </p:cNvCxnSpPr>
          <p:nvPr/>
        </p:nvCxnSpPr>
        <p:spPr>
          <a:xfrm flipH="1">
            <a:off x="4394195" y="3702306"/>
            <a:ext cx="1" cy="429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CA5402BA-A1E7-4E98-A3FC-1DADCE9EF67B}"/>
              </a:ext>
            </a:extLst>
          </p:cNvPr>
          <p:cNvCxnSpPr>
            <a:cxnSpLocks/>
          </p:cNvCxnSpPr>
          <p:nvPr/>
        </p:nvCxnSpPr>
        <p:spPr>
          <a:xfrm flipV="1">
            <a:off x="0" y="4495851"/>
            <a:ext cx="9069741" cy="1665456"/>
          </a:xfrm>
          <a:prstGeom prst="bentConnector3">
            <a:avLst>
              <a:gd name="adj1" fmla="val 9725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9F2F45A7-2831-470F-8445-96018BF8ACBF}"/>
              </a:ext>
            </a:extLst>
          </p:cNvPr>
          <p:cNvCxnSpPr>
            <a:stCxn id="12" idx="3"/>
          </p:cNvCxnSpPr>
          <p:nvPr/>
        </p:nvCxnSpPr>
        <p:spPr>
          <a:xfrm flipV="1">
            <a:off x="11747214" y="4185171"/>
            <a:ext cx="4447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:a16="http://schemas.microsoft.com/office/drawing/2014/main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7B57F5B3-B11D-4773-ABA8-8E37D808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56" y="5762876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7030A0"/>
                </a:solidFill>
              </a:rPr>
              <a:t>S</a:t>
            </a:r>
            <a:r>
              <a:rPr lang="es-ES" sz="2000" b="1" baseline="-25000" dirty="0">
                <a:solidFill>
                  <a:srgbClr val="7030A0"/>
                </a:solidFill>
              </a:rPr>
              <a:t>z</a:t>
            </a:r>
            <a:r>
              <a:rPr lang="es-ES" sz="2000" b="1" dirty="0">
                <a:solidFill>
                  <a:srgbClr val="7030A0"/>
                </a:solidFill>
              </a:rPr>
              <a:t>(t)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40" name="Marcador de contenido 2">
            <a:extLst>
              <a:ext uri="{FF2B5EF4-FFF2-40B4-BE49-F238E27FC236}">
                <a16:creationId xmlns:a16="http://schemas.microsoft.com/office/drawing/2014/main" id="{1B1D93A2-19D6-4A7B-83CA-E2306ADF6B29}"/>
              </a:ext>
            </a:extLst>
          </p:cNvPr>
          <p:cNvSpPr txBox="1">
            <a:spLocks/>
          </p:cNvSpPr>
          <p:nvPr/>
        </p:nvSpPr>
        <p:spPr>
          <a:xfrm>
            <a:off x="296371" y="4977584"/>
            <a:ext cx="76023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B0F0"/>
                </a:solidFill>
              </a:rPr>
              <a:t>S</a:t>
            </a:r>
            <a:r>
              <a:rPr lang="es-ES" sz="2000" b="1" baseline="30000" dirty="0">
                <a:solidFill>
                  <a:srgbClr val="00B0F0"/>
                </a:solidFill>
              </a:rPr>
              <a:t>’</a:t>
            </a:r>
            <a:r>
              <a:rPr lang="es-ES" sz="2000" b="1" baseline="-25000" dirty="0">
                <a:solidFill>
                  <a:srgbClr val="00B0F0"/>
                </a:solidFill>
              </a:rPr>
              <a:t>z</a:t>
            </a:r>
            <a:r>
              <a:rPr lang="es-ES" sz="2000" b="1" dirty="0">
                <a:solidFill>
                  <a:srgbClr val="00B0F0"/>
                </a:solidFill>
              </a:rPr>
              <a:t>(t)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44" name="Marcador de contenido 2">
            <a:extLst>
              <a:ext uri="{FF2B5EF4-FFF2-40B4-BE49-F238E27FC236}">
                <a16:creationId xmlns:a16="http://schemas.microsoft.com/office/drawing/2014/main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-73454" y="2098957"/>
            <a:ext cx="86828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66FF"/>
                </a:solidFill>
              </a:rPr>
              <a:t>S</a:t>
            </a:r>
            <a:r>
              <a:rPr lang="es-ES" sz="2000" b="1" baseline="30000" dirty="0">
                <a:solidFill>
                  <a:srgbClr val="FF66FF"/>
                </a:solidFill>
              </a:rPr>
              <a:t>’’</a:t>
            </a:r>
            <a:r>
              <a:rPr lang="es-ES" sz="2000" b="1" baseline="-25000" dirty="0">
                <a:solidFill>
                  <a:srgbClr val="FF66FF"/>
                </a:solidFill>
              </a:rPr>
              <a:t>z</a:t>
            </a:r>
            <a:r>
              <a:rPr lang="es-ES" sz="2000" b="1" dirty="0">
                <a:solidFill>
                  <a:srgbClr val="FF66FF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89313719-E4E4-48D9-AF45-2121C583856D}"/>
              </a:ext>
            </a:extLst>
          </p:cNvPr>
          <p:cNvCxnSpPr/>
          <p:nvPr/>
        </p:nvCxnSpPr>
        <p:spPr>
          <a:xfrm flipV="1">
            <a:off x="8805278" y="2819900"/>
            <a:ext cx="3386722" cy="1170332"/>
          </a:xfrm>
          <a:prstGeom prst="bentConnector3">
            <a:avLst>
              <a:gd name="adj1" fmla="val 637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Marcador de contenido 2">
            <a:extLst>
              <a:ext uri="{FF2B5EF4-FFF2-40B4-BE49-F238E27FC236}">
                <a16:creationId xmlns:a16="http://schemas.microsoft.com/office/drawing/2014/main" id="{2B3DD6B4-9F02-4ECC-88CF-70B0A026EC38}"/>
              </a:ext>
            </a:extLst>
          </p:cNvPr>
          <p:cNvSpPr txBox="1">
            <a:spLocks/>
          </p:cNvSpPr>
          <p:nvPr/>
        </p:nvSpPr>
        <p:spPr>
          <a:xfrm>
            <a:off x="6088970" y="5295497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0000"/>
                </a:solidFill>
              </a:rPr>
              <a:t>S~</a:t>
            </a:r>
            <a:r>
              <a:rPr lang="es-ES" sz="2000" b="1" baseline="-25000" dirty="0">
                <a:solidFill>
                  <a:srgbClr val="FF0000"/>
                </a:solidFill>
              </a:rPr>
              <a:t>z</a:t>
            </a:r>
            <a:r>
              <a:rPr lang="es-ES" sz="2000" b="1" dirty="0">
                <a:solidFill>
                  <a:srgbClr val="FF0000"/>
                </a:solidFill>
              </a:rPr>
              <a:t>(t)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DCB6A-B000-4AAF-8397-D5EAB2A61565}"/>
              </a:ext>
            </a:extLst>
          </p:cNvPr>
          <p:cNvSpPr txBox="1">
            <a:spLocks/>
          </p:cNvSpPr>
          <p:nvPr/>
        </p:nvSpPr>
        <p:spPr>
          <a:xfrm>
            <a:off x="4530807" y="2267493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b="1" dirty="0">
                <a:solidFill>
                  <a:srgbClr val="00B050"/>
                </a:solidFill>
              </a:rPr>
              <a:t>σ</a:t>
            </a:r>
            <a:r>
              <a:rPr lang="de-DE" sz="2000" b="1" baseline="-25000" dirty="0">
                <a:solidFill>
                  <a:srgbClr val="00B050"/>
                </a:solidFill>
              </a:rPr>
              <a:t>z</a:t>
            </a:r>
            <a:r>
              <a:rPr lang="de-DE" sz="2000" b="1" dirty="0">
                <a:solidFill>
                  <a:srgbClr val="00B050"/>
                </a:solidFill>
              </a:rPr>
              <a:t>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F4154C4-7488-49F4-8E8F-ED198FE30F5A}"/>
              </a:ext>
            </a:extLst>
          </p:cNvPr>
          <p:cNvSpPr txBox="1">
            <a:spLocks/>
          </p:cNvSpPr>
          <p:nvPr/>
        </p:nvSpPr>
        <p:spPr>
          <a:xfrm>
            <a:off x="6789464" y="444638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</a:t>
            </a:r>
            <a:r>
              <a:rPr lang="es-ES" sz="2000" b="1" baseline="30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^</a:t>
            </a:r>
            <a:r>
              <a:rPr lang="es-ES" sz="2000" b="1" baseline="-25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z</a:t>
            </a:r>
            <a:r>
              <a:rPr lang="es-E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(t)</a:t>
            </a:r>
            <a:endParaRPr lang="en-GB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1262389" y="2468896"/>
            <a:ext cx="1232516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CFF"/>
                </a:solidFill>
              </a:rPr>
              <a:t>S</a:t>
            </a:r>
            <a:r>
              <a:rPr lang="es-ES" sz="2000" b="1" baseline="30000" dirty="0">
                <a:solidFill>
                  <a:srgbClr val="FFCCFF"/>
                </a:solidFill>
              </a:rPr>
              <a:t>’’</a:t>
            </a:r>
            <a:r>
              <a:rPr lang="es-ES" sz="2000" b="1" baseline="-25000" dirty="0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4757744" y="3740060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0070C0"/>
                </a:solidFill>
              </a:rPr>
              <a:t>U</a:t>
            </a:r>
            <a:r>
              <a:rPr lang="de-DE" sz="2000" b="1" baseline="-25000" dirty="0">
                <a:solidFill>
                  <a:srgbClr val="0070C0"/>
                </a:solidFill>
              </a:rPr>
              <a:t>z</a:t>
            </a:r>
            <a:r>
              <a:rPr lang="de-DE" sz="2000" b="1" dirty="0">
                <a:solidFill>
                  <a:srgbClr val="0070C0"/>
                </a:solidFill>
              </a:rPr>
              <a:t>(t)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8E70CBE7-1859-4051-9307-E7A681B55F66}"/>
              </a:ext>
            </a:extLst>
          </p:cNvPr>
          <p:cNvSpPr txBox="1">
            <a:spLocks/>
          </p:cNvSpPr>
          <p:nvPr/>
        </p:nvSpPr>
        <p:spPr>
          <a:xfrm>
            <a:off x="4902149" y="4511619"/>
            <a:ext cx="846498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de-DE" sz="2000" b="1" baseline="-25000" dirty="0">
                <a:solidFill>
                  <a:schemeClr val="accent4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29748B47-B27C-480F-BE2A-C31E3BE2D44B}"/>
              </a:ext>
            </a:extLst>
          </p:cNvPr>
          <p:cNvSpPr txBox="1">
            <a:spLocks/>
          </p:cNvSpPr>
          <p:nvPr/>
        </p:nvSpPr>
        <p:spPr>
          <a:xfrm>
            <a:off x="3235839" y="4788923"/>
            <a:ext cx="696121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de-DE" sz="2000" b="1" baseline="-25000" dirty="0" err="1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1315786D-D146-400B-B9F6-208743877097}"/>
              </a:ext>
            </a:extLst>
          </p:cNvPr>
          <p:cNvSpPr txBox="1">
            <a:spLocks/>
          </p:cNvSpPr>
          <p:nvPr/>
        </p:nvSpPr>
        <p:spPr>
          <a:xfrm>
            <a:off x="3273479" y="2975516"/>
            <a:ext cx="706209" cy="705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de-DE" sz="2000" b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(t) pos</a:t>
            </a:r>
            <a:endParaRPr lang="en-GB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ángulo 7">
            <a:extLst>
              <a:ext uri="{FF2B5EF4-FFF2-40B4-BE49-F238E27FC236}">
                <a16:creationId xmlns:a16="http://schemas.microsoft.com/office/drawing/2014/main" id="{1F0890FE-F9FE-453E-92EA-6F6CDB43F4C1}"/>
              </a:ext>
            </a:extLst>
          </p:cNvPr>
          <p:cNvSpPr/>
          <p:nvPr/>
        </p:nvSpPr>
        <p:spPr>
          <a:xfrm>
            <a:off x="7432437" y="3641179"/>
            <a:ext cx="1173031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High-res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1948416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Breitbild</PresentationFormat>
  <Paragraphs>96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Main block ‘Predictor’</vt:lpstr>
      <vt:lpstr>Subblock ‘Quantizer’</vt:lpstr>
      <vt:lpstr>Subblock ‘Mapper’</vt:lpstr>
      <vt:lpstr>Subblock ‘Sample Representative’</vt:lpstr>
      <vt:lpstr>Subblock ‘Prediction’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</dc:creator>
  <cp:lastModifiedBy>Cristian Morales</cp:lastModifiedBy>
  <cp:revision>27</cp:revision>
  <dcterms:created xsi:type="dcterms:W3CDTF">2020-11-08T20:16:01Z</dcterms:created>
  <dcterms:modified xsi:type="dcterms:W3CDTF">2020-11-10T17:56:34Z</dcterms:modified>
</cp:coreProperties>
</file>