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64"/>
  </p:notesMasterIdLst>
  <p:sldIdLst>
    <p:sldId id="278" r:id="rId2"/>
    <p:sldId id="279" r:id="rId3"/>
    <p:sldId id="280" r:id="rId4"/>
    <p:sldId id="281" r:id="rId5"/>
    <p:sldId id="26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29"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03" r:id="rId54"/>
    <p:sldId id="330" r:id="rId55"/>
    <p:sldId id="331" r:id="rId56"/>
    <p:sldId id="332" r:id="rId57"/>
    <p:sldId id="333" r:id="rId58"/>
    <p:sldId id="334" r:id="rId59"/>
    <p:sldId id="335" r:id="rId60"/>
    <p:sldId id="337" r:id="rId61"/>
    <p:sldId id="336" r:id="rId62"/>
    <p:sldId id="338" r:id="rId63"/>
  </p:sldIdLst>
  <p:sldSz cx="9144000" cy="5143500" type="screen16x9"/>
  <p:notesSz cx="6858000" cy="9144000"/>
  <p:embeddedFontLst>
    <p:embeddedFont>
      <p:font typeface="Anton" pitchFamily="2" charset="0"/>
      <p:regular r:id="rId65"/>
    </p:embeddedFont>
    <p:embeddedFont>
      <p:font typeface="Constantia" panose="02030602050306030303" pitchFamily="18" charset="0"/>
      <p:regular r:id="rId66"/>
      <p:bold r:id="rId67"/>
      <p:italic r:id="rId68"/>
      <p:boldItalic r:id="rId69"/>
    </p:embeddedFont>
    <p:embeddedFont>
      <p:font typeface="Lato" panose="020F0502020204030203" pitchFamily="34" charset="0"/>
      <p:regular r:id="rId70"/>
      <p:bold r:id="rId71"/>
      <p:italic r:id="rId72"/>
      <p:boldItalic r:id="rId73"/>
    </p:embeddedFont>
    <p:embeddedFont>
      <p:font typeface="Staatliches" panose="020B0604020202020204" charset="0"/>
      <p:regular r:id="rId74"/>
    </p:embeddedFont>
    <p:embeddedFont>
      <p:font typeface="Work Sans" pitchFamily="2"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97A6FB-4CA8-4186-83D7-41D840C51392}">
  <a:tblStyle styleId="{B297A6FB-4CA8-4186-83D7-41D840C5139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snapToGrid="0">
      <p:cViewPr varScale="1">
        <p:scale>
          <a:sx n="90" d="100"/>
          <a:sy n="90" d="100"/>
        </p:scale>
        <p:origin x="76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https://litslink.com/blog/what-should-you-know-about-the-future-of-nodejs</a:t>
            </a:r>
          </a:p>
        </p:txBody>
      </p:sp>
    </p:spTree>
    <p:extLst>
      <p:ext uri="{BB962C8B-B14F-4D97-AF65-F5344CB8AC3E}">
        <p14:creationId xmlns:p14="http://schemas.microsoft.com/office/powerpoint/2010/main" val="3251535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https://devio2023-media.developers.io/wp-content/uploads/2022/07/eyecatch_bun_1200x630-960x504.png</a:t>
            </a:r>
          </a:p>
        </p:txBody>
      </p:sp>
    </p:spTree>
    <p:extLst>
      <p:ext uri="{BB962C8B-B14F-4D97-AF65-F5344CB8AC3E}">
        <p14:creationId xmlns:p14="http://schemas.microsoft.com/office/powerpoint/2010/main" val="150610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HN" dirty="0"/>
              <a:t>https://pbs.twimg.com/media/GF1SMxiW0AAtCLy?format=jpg&amp;name=small</a:t>
            </a:r>
          </a:p>
        </p:txBody>
      </p:sp>
    </p:spTree>
    <p:extLst>
      <p:ext uri="{BB962C8B-B14F-4D97-AF65-F5344CB8AC3E}">
        <p14:creationId xmlns:p14="http://schemas.microsoft.com/office/powerpoint/2010/main" val="2916179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1242414e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1242414e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11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82"/>
        <p:cNvGrpSpPr/>
        <p:nvPr/>
      </p:nvGrpSpPr>
      <p:grpSpPr>
        <a:xfrm>
          <a:off x="0" y="0"/>
          <a:ext cx="0" cy="0"/>
          <a:chOff x="0" y="0"/>
          <a:chExt cx="0" cy="0"/>
        </a:xfrm>
      </p:grpSpPr>
      <p:pic>
        <p:nvPicPr>
          <p:cNvPr id="83" name="Google Shape;83;p14"/>
          <p:cNvPicPr preferRelativeResize="0"/>
          <p:nvPr/>
        </p:nvPicPr>
        <p:blipFill>
          <a:blip r:embed="rId2">
            <a:alphaModFix/>
          </a:blip>
          <a:stretch>
            <a:fillRect/>
          </a:stretch>
        </p:blipFill>
        <p:spPr>
          <a:xfrm rot="10800000">
            <a:off x="50" y="0"/>
            <a:ext cx="9144000" cy="5143500"/>
          </a:xfrm>
          <a:prstGeom prst="rect">
            <a:avLst/>
          </a:prstGeom>
          <a:noFill/>
          <a:ln>
            <a:noFill/>
          </a:ln>
        </p:spPr>
      </p:pic>
      <p:sp>
        <p:nvSpPr>
          <p:cNvPr id="84" name="Google Shape;84;p14"/>
          <p:cNvSpPr/>
          <p:nvPr/>
        </p:nvSpPr>
        <p:spPr>
          <a:xfrm rot="10800000">
            <a:off x="710325" y="1180250"/>
            <a:ext cx="7723200" cy="30369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a:spLocks noGrp="1"/>
          </p:cNvSpPr>
          <p:nvPr>
            <p:ph type="title"/>
          </p:nvPr>
        </p:nvSpPr>
        <p:spPr>
          <a:xfrm>
            <a:off x="1582500" y="3657399"/>
            <a:ext cx="5979000" cy="2802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Clr>
                <a:schemeClr val="dk2"/>
              </a:buClr>
              <a:buSzPts val="1400"/>
              <a:buNone/>
              <a:defRPr sz="18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6" name="Google Shape;86;p14"/>
          <p:cNvSpPr txBox="1">
            <a:spLocks noGrp="1"/>
          </p:cNvSpPr>
          <p:nvPr>
            <p:ph type="subTitle" idx="1"/>
          </p:nvPr>
        </p:nvSpPr>
        <p:spPr>
          <a:xfrm>
            <a:off x="1582575" y="1288924"/>
            <a:ext cx="5979000" cy="193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87"/>
        <p:cNvGrpSpPr/>
        <p:nvPr/>
      </p:nvGrpSpPr>
      <p:grpSpPr>
        <a:xfrm>
          <a:off x="0" y="0"/>
          <a:ext cx="0" cy="0"/>
          <a:chOff x="0" y="0"/>
          <a:chExt cx="0" cy="0"/>
        </a:xfrm>
      </p:grpSpPr>
      <p:pic>
        <p:nvPicPr>
          <p:cNvPr id="88" name="Google Shape;88;p15"/>
          <p:cNvPicPr preferRelativeResize="0"/>
          <p:nvPr/>
        </p:nvPicPr>
        <p:blipFill>
          <a:blip r:embed="rId2">
            <a:alphaModFix/>
          </a:blip>
          <a:stretch>
            <a:fillRect/>
          </a:stretch>
        </p:blipFill>
        <p:spPr>
          <a:xfrm rot="10800000" flipH="1">
            <a:off x="0" y="0"/>
            <a:ext cx="9144000" cy="5143505"/>
          </a:xfrm>
          <a:prstGeom prst="rect">
            <a:avLst/>
          </a:prstGeom>
          <a:noFill/>
          <a:ln>
            <a:noFill/>
          </a:ln>
        </p:spPr>
      </p:pic>
      <p:sp>
        <p:nvSpPr>
          <p:cNvPr id="89" name="Google Shape;89;p15"/>
          <p:cNvSpPr/>
          <p:nvPr/>
        </p:nvSpPr>
        <p:spPr>
          <a:xfrm>
            <a:off x="713150" y="1312550"/>
            <a:ext cx="7717800" cy="32907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5_1">
    <p:spTree>
      <p:nvGrpSpPr>
        <p:cNvPr id="1" name="Shape 91"/>
        <p:cNvGrpSpPr/>
        <p:nvPr/>
      </p:nvGrpSpPr>
      <p:grpSpPr>
        <a:xfrm>
          <a:off x="0" y="0"/>
          <a:ext cx="0" cy="0"/>
          <a:chOff x="0" y="0"/>
          <a:chExt cx="0" cy="0"/>
        </a:xfrm>
      </p:grpSpPr>
      <p:pic>
        <p:nvPicPr>
          <p:cNvPr id="92" name="Google Shape;92;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93" name="Google Shape;93;p16"/>
          <p:cNvSpPr txBox="1">
            <a:spLocks noGrp="1"/>
          </p:cNvSpPr>
          <p:nvPr>
            <p:ph type="title"/>
          </p:nvPr>
        </p:nvSpPr>
        <p:spPr>
          <a:xfrm>
            <a:off x="720000" y="540000"/>
            <a:ext cx="7704000" cy="477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7_2">
    <p:spTree>
      <p:nvGrpSpPr>
        <p:cNvPr id="1"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50" y="0"/>
            <a:ext cx="9144000" cy="5143500"/>
          </a:xfrm>
          <a:prstGeom prst="rect">
            <a:avLst/>
          </a:prstGeom>
          <a:noFill/>
          <a:ln>
            <a:noFill/>
          </a:ln>
        </p:spPr>
      </p:pic>
      <p:sp>
        <p:nvSpPr>
          <p:cNvPr id="141" name="Google Shape;141;p26"/>
          <p:cNvSpPr/>
          <p:nvPr/>
        </p:nvSpPr>
        <p:spPr>
          <a:xfrm>
            <a:off x="720000" y="2375450"/>
            <a:ext cx="7704000" cy="14784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txBox="1">
            <a:spLocks noGrp="1"/>
          </p:cNvSpPr>
          <p:nvPr>
            <p:ph type="title"/>
          </p:nvPr>
        </p:nvSpPr>
        <p:spPr>
          <a:xfrm flipH="1">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6"/>
          <p:cNvSpPr txBox="1">
            <a:spLocks noGrp="1"/>
          </p:cNvSpPr>
          <p:nvPr>
            <p:ph type="subTitle" idx="1"/>
          </p:nvPr>
        </p:nvSpPr>
        <p:spPr>
          <a:xfrm>
            <a:off x="9484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4" name="Google Shape;144;p26"/>
          <p:cNvSpPr txBox="1">
            <a:spLocks noGrp="1"/>
          </p:cNvSpPr>
          <p:nvPr>
            <p:ph type="subTitle" idx="2"/>
          </p:nvPr>
        </p:nvSpPr>
        <p:spPr>
          <a:xfrm>
            <a:off x="5973575"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5" name="Google Shape;145;p26"/>
          <p:cNvSpPr txBox="1">
            <a:spLocks noGrp="1"/>
          </p:cNvSpPr>
          <p:nvPr>
            <p:ph type="subTitle" idx="3"/>
          </p:nvPr>
        </p:nvSpPr>
        <p:spPr>
          <a:xfrm>
            <a:off x="3461019" y="2883675"/>
            <a:ext cx="2221800" cy="77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146" name="Google Shape;146;p26"/>
          <p:cNvSpPr txBox="1">
            <a:spLocks noGrp="1"/>
          </p:cNvSpPr>
          <p:nvPr>
            <p:ph type="subTitle" idx="4"/>
          </p:nvPr>
        </p:nvSpPr>
        <p:spPr>
          <a:xfrm>
            <a:off x="948475"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7" name="Google Shape;147;p26"/>
          <p:cNvSpPr txBox="1">
            <a:spLocks noGrp="1"/>
          </p:cNvSpPr>
          <p:nvPr>
            <p:ph type="subTitle" idx="5"/>
          </p:nvPr>
        </p:nvSpPr>
        <p:spPr>
          <a:xfrm>
            <a:off x="3461019"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48" name="Google Shape;148;p26"/>
          <p:cNvSpPr txBox="1">
            <a:spLocks noGrp="1"/>
          </p:cNvSpPr>
          <p:nvPr>
            <p:ph type="subTitle" idx="6"/>
          </p:nvPr>
        </p:nvSpPr>
        <p:spPr>
          <a:xfrm>
            <a:off x="5973577" y="2533775"/>
            <a:ext cx="2221800" cy="4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Font typeface="Anton"/>
              <a:buNone/>
              <a:defRPr sz="2400">
                <a:solidFill>
                  <a:schemeClr val="dk1"/>
                </a:solidFill>
                <a:latin typeface="Staatliches"/>
                <a:ea typeface="Staatliches"/>
                <a:cs typeface="Staatliches"/>
                <a:sym typeface="Staatliche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accent4"/>
        </a:solidFill>
        <a:effectLst/>
      </p:bgPr>
    </p:bg>
    <p:spTree>
      <p:nvGrpSpPr>
        <p:cNvPr id="1" name="Shape 207"/>
        <p:cNvGrpSpPr/>
        <p:nvPr/>
      </p:nvGrpSpPr>
      <p:grpSpPr>
        <a:xfrm>
          <a:off x="0" y="0"/>
          <a:ext cx="0" cy="0"/>
          <a:chOff x="0" y="0"/>
          <a:chExt cx="0" cy="0"/>
        </a:xfrm>
      </p:grpSpPr>
      <p:pic>
        <p:nvPicPr>
          <p:cNvPr id="208" name="Google Shape;208;p32"/>
          <p:cNvPicPr preferRelativeResize="0"/>
          <p:nvPr/>
        </p:nvPicPr>
        <p:blipFill>
          <a:blip r:embed="rId2">
            <a:alphaModFix/>
          </a:blip>
          <a:stretch>
            <a:fillRect/>
          </a:stretch>
        </p:blipFill>
        <p:spPr>
          <a:xfrm>
            <a:off x="0" y="0"/>
            <a:ext cx="9144000" cy="51435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accent4"/>
        </a:solidFill>
        <a:effectLst/>
      </p:bgPr>
    </p:bg>
    <p:spTree>
      <p:nvGrpSpPr>
        <p:cNvPr id="1" name="Shape 209"/>
        <p:cNvGrpSpPr/>
        <p:nvPr/>
      </p:nvGrpSpPr>
      <p:grpSpPr>
        <a:xfrm>
          <a:off x="0" y="0"/>
          <a:ext cx="0" cy="0"/>
          <a:chOff x="0" y="0"/>
          <a:chExt cx="0" cy="0"/>
        </a:xfrm>
      </p:grpSpPr>
      <p:pic>
        <p:nvPicPr>
          <p:cNvPr id="210" name="Google Shape;210;p33"/>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Staatliches"/>
              <a:buNone/>
              <a:defRPr sz="3000">
                <a:solidFill>
                  <a:schemeClr val="dk1"/>
                </a:solidFill>
                <a:latin typeface="Staatliches"/>
                <a:ea typeface="Staatliches"/>
                <a:cs typeface="Staatliches"/>
                <a:sym typeface="Staatliche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marL="914400" lvl="1"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marL="1371600" lvl="2"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marL="1828800" lvl="3"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marL="2286000" lvl="4"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marL="2743200" lvl="5"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marL="3200400" lvl="6"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marL="3657600" lvl="7"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marL="4114800" lvl="8" indent="-317500" rtl="0">
              <a:lnSpc>
                <a:spcPct val="100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60" r:id="rId2"/>
    <p:sldLayoutId id="2147483661" r:id="rId3"/>
    <p:sldLayoutId id="2147483662" r:id="rId4"/>
    <p:sldLayoutId id="2147483672" r:id="rId5"/>
    <p:sldLayoutId id="2147483678" r:id="rId6"/>
    <p:sldLayoutId id="214748367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36">
            <a:extLst>
              <a:ext uri="{FF2B5EF4-FFF2-40B4-BE49-F238E27FC236}">
                <a16:creationId xmlns:a16="http://schemas.microsoft.com/office/drawing/2014/main" id="{BA30C166-684C-47D6-9612-CA8B7A294554}"/>
              </a:ext>
            </a:extLst>
          </p:cNvPr>
          <p:cNvSpPr txBox="1">
            <a:spLocks/>
          </p:cNvSpPr>
          <p:nvPr/>
        </p:nvSpPr>
        <p:spPr>
          <a:xfrm>
            <a:off x="203200" y="127486"/>
            <a:ext cx="8826500" cy="379592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HN" sz="2800" dirty="0">
                <a:solidFill>
                  <a:schemeClr val="accent1"/>
                </a:solidFill>
                <a:latin typeface="Constantia" panose="02030602050306030303" pitchFamily="18" charset="0"/>
              </a:rPr>
              <a:t>Universidad Nacional Autónoma de Honduras</a:t>
            </a:r>
            <a:endParaRPr lang="es-HN" sz="4400" dirty="0">
              <a:solidFill>
                <a:schemeClr val="accent1"/>
              </a:solidFill>
              <a:latin typeface="Constantia" panose="02030602050306030303" pitchFamily="18" charset="0"/>
            </a:endParaRPr>
          </a:p>
          <a:p>
            <a:pPr algn="ctr"/>
            <a:r>
              <a:rPr lang="es-HN" sz="2800" dirty="0">
                <a:latin typeface="Constantia" panose="02030602050306030303" pitchFamily="18" charset="0"/>
              </a:rPr>
              <a:t>Algoritmos y Estructura de Datos (IS - 310)</a:t>
            </a:r>
          </a:p>
          <a:p>
            <a:pPr algn="ctr"/>
            <a:r>
              <a:rPr lang="es-HN" sz="3200" dirty="0">
                <a:solidFill>
                  <a:schemeClr val="lt1"/>
                </a:solidFill>
                <a:latin typeface="Constantia" panose="02030602050306030303" pitchFamily="18" charset="0"/>
              </a:rPr>
              <a:t>Ing. José Isabel López Palencia</a:t>
            </a:r>
          </a:p>
          <a:p>
            <a:pPr algn="ctr"/>
            <a:r>
              <a:rPr lang="es-HN" sz="3200" dirty="0">
                <a:solidFill>
                  <a:schemeClr val="accent1"/>
                </a:solidFill>
                <a:latin typeface="Constantia" panose="02030602050306030303" pitchFamily="18" charset="0"/>
              </a:rPr>
              <a:t>Unidad I</a:t>
            </a:r>
          </a:p>
          <a:p>
            <a:endParaRPr lang="es-HN" sz="3600" dirty="0">
              <a:solidFill>
                <a:schemeClr val="lt1"/>
              </a:solidFill>
              <a:latin typeface="Constantia" panose="02030602050306030303" pitchFamily="18" charset="0"/>
            </a:endParaRPr>
          </a:p>
          <a:p>
            <a:pPr algn="ctr"/>
            <a:r>
              <a:rPr lang="es-HN" sz="3200" dirty="0">
                <a:latin typeface="Constantia" panose="02030602050306030303" pitchFamily="18" charset="0"/>
              </a:rPr>
              <a:t>Cristian Adonis Gómez García</a:t>
            </a:r>
          </a:p>
          <a:p>
            <a:pPr algn="ctr"/>
            <a:r>
              <a:rPr lang="es-HN" sz="3200" dirty="0">
                <a:solidFill>
                  <a:schemeClr val="lt1"/>
                </a:solidFill>
                <a:latin typeface="Constantia" panose="02030602050306030303" pitchFamily="18" charset="0"/>
              </a:rPr>
              <a:t>20212020152</a:t>
            </a:r>
          </a:p>
          <a:p>
            <a:endParaRPr lang="es-HN" sz="3600" dirty="0">
              <a:solidFill>
                <a:schemeClr val="lt1"/>
              </a:solidFill>
              <a:latin typeface="Constantia" panose="02030602050306030303" pitchFamily="18" charset="0"/>
            </a:endParaRPr>
          </a:p>
          <a:p>
            <a:pPr algn="ctr"/>
            <a:r>
              <a:rPr lang="es-HN" sz="3200" dirty="0">
                <a:solidFill>
                  <a:schemeClr val="accent6"/>
                </a:solidFill>
                <a:latin typeface="Constantia" panose="02030602050306030303" pitchFamily="18" charset="0"/>
              </a:rPr>
              <a:t>Santa Rosa de Copan, 22 de febrero de 2024</a:t>
            </a:r>
          </a:p>
          <a:p>
            <a:endParaRPr lang="es-HN" sz="6600" dirty="0">
              <a:solidFill>
                <a:schemeClr val="lt1"/>
              </a:solidFill>
              <a:latin typeface="Anton" pitchFamily="2" charset="0"/>
            </a:endParaRPr>
          </a:p>
        </p:txBody>
      </p:sp>
    </p:spTree>
    <p:extLst>
      <p:ext uri="{BB962C8B-B14F-4D97-AF65-F5344CB8AC3E}">
        <p14:creationId xmlns:p14="http://schemas.microsoft.com/office/powerpoint/2010/main" val="3561938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52720"/>
            <a:ext cx="5979000" cy="280200"/>
          </a:xfrm>
        </p:spPr>
        <p:txBody>
          <a:bodyPr/>
          <a:lstStyle/>
          <a:p>
            <a:r>
              <a:rPr lang="es-ES" dirty="0">
                <a:latin typeface="Constantia" panose="02030602050306030303" pitchFamily="18" charset="0"/>
              </a:rPr>
              <a:t>Node.js 12.x</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878208"/>
            <a:ext cx="7338217" cy="2073349"/>
          </a:xfrm>
        </p:spPr>
        <p:txBody>
          <a:bodyPr/>
          <a:lstStyle/>
          <a:p>
            <a:pPr algn="l"/>
            <a:r>
              <a:rPr lang="es-ES" sz="2000" dirty="0">
                <a:latin typeface="Constantia" panose="02030602050306030303" pitchFamily="18" charset="0"/>
              </a:rPr>
              <a:t>Se destacó por la inclusión de la función de tiempo de espera (</a:t>
            </a:r>
            <a:r>
              <a:rPr lang="es-ES" sz="2000" dirty="0" err="1">
                <a:latin typeface="Constantia" panose="02030602050306030303" pitchFamily="18" charset="0"/>
              </a:rPr>
              <a:t>timers</a:t>
            </a:r>
            <a:r>
              <a:rPr lang="es-ES" sz="2000" dirty="0">
                <a:latin typeface="Constantia" panose="02030602050306030303" pitchFamily="18" charset="0"/>
              </a:rPr>
              <a:t>) más eficiente y mejoras significativas en el rendimiento del módulo HTTP. Además, se realizaron mejoras en la administración de memoria, lo que permitió a los desarrolladores construir aplicaciones más eficientes y escalables.</a:t>
            </a:r>
            <a:endParaRPr lang="es-HN" sz="2000" dirty="0">
              <a:latin typeface="Constantia" panose="02030602050306030303" pitchFamily="18" charset="0"/>
            </a:endParaRPr>
          </a:p>
        </p:txBody>
      </p:sp>
    </p:spTree>
    <p:extLst>
      <p:ext uri="{BB962C8B-B14F-4D97-AF65-F5344CB8AC3E}">
        <p14:creationId xmlns:p14="http://schemas.microsoft.com/office/powerpoint/2010/main" val="247934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Características de Node.js</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1259428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Un JavaScript sin restricciones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009553"/>
            <a:ext cx="7338217" cy="2169042"/>
          </a:xfrm>
        </p:spPr>
        <p:txBody>
          <a:bodyPr/>
          <a:lstStyle/>
          <a:p>
            <a:pPr algn="l"/>
            <a:r>
              <a:rPr lang="es-ES" sz="2000" dirty="0">
                <a:latin typeface="Constantia" panose="02030602050306030303" pitchFamily="18" charset="0"/>
              </a:rPr>
              <a:t>Con </a:t>
            </a:r>
            <a:r>
              <a:rPr lang="es-ES" sz="2000" dirty="0" err="1">
                <a:latin typeface="Constantia" panose="02030602050306030303" pitchFamily="18" charset="0"/>
              </a:rPr>
              <a:t>NodeJS</a:t>
            </a:r>
            <a:r>
              <a:rPr lang="es-ES" sz="2000" dirty="0">
                <a:latin typeface="Constantia" panose="02030602050306030303" pitchFamily="18" charset="0"/>
              </a:rPr>
              <a:t> tenemos un "</a:t>
            </a:r>
            <a:r>
              <a:rPr lang="es-ES" sz="2000" dirty="0" err="1">
                <a:latin typeface="Constantia" panose="02030602050306030303" pitchFamily="18" charset="0"/>
              </a:rPr>
              <a:t>Javascript</a:t>
            </a:r>
            <a:r>
              <a:rPr lang="es-ES" sz="2000" dirty="0">
                <a:latin typeface="Constantia" panose="02030602050306030303" pitchFamily="18" charset="0"/>
              </a:rPr>
              <a:t> sin restricciones", tal como afirma @_alejandromg, ya que todo se ejecuta en el servidor y no tenemos que preocuparnos de si nuestro código será compatible o no con distintos clientes. Todo lo que escribas en </a:t>
            </a:r>
            <a:r>
              <a:rPr lang="es-ES" sz="2000" dirty="0" err="1">
                <a:latin typeface="Constantia" panose="02030602050306030303" pitchFamily="18" charset="0"/>
              </a:rPr>
              <a:t>Node</a:t>
            </a:r>
            <a:r>
              <a:rPr lang="es-ES" sz="2000" dirty="0">
                <a:latin typeface="Constantia" panose="02030602050306030303" pitchFamily="18" charset="0"/>
              </a:rPr>
              <a:t> JS y te funcione en tu servidor, estarás seguro que funcionará bien, sea cual sea el sistema que se conecte, porque toda la ejecución de código del servidor se queda aislada en el servidor.</a:t>
            </a:r>
            <a:endParaRPr lang="es-HN" sz="2000" dirty="0">
              <a:latin typeface="Constantia" panose="02030602050306030303" pitchFamily="18" charset="0"/>
            </a:endParaRPr>
          </a:p>
        </p:txBody>
      </p:sp>
    </p:spTree>
    <p:extLst>
      <p:ext uri="{BB962C8B-B14F-4D97-AF65-F5344CB8AC3E}">
        <p14:creationId xmlns:p14="http://schemas.microsoft.com/office/powerpoint/2010/main" val="363865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262108" y="1299556"/>
            <a:ext cx="5979000" cy="280200"/>
          </a:xfrm>
        </p:spPr>
        <p:txBody>
          <a:bodyPr/>
          <a:lstStyle/>
          <a:p>
            <a:r>
              <a:rPr lang="es-ES" dirty="0">
                <a:latin typeface="Constantia" panose="02030602050306030303" pitchFamily="18" charset="0"/>
              </a:rPr>
              <a:t>Programación asincrónica</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902891" y="2316567"/>
            <a:ext cx="7338217" cy="1606845"/>
          </a:xfrm>
        </p:spPr>
        <p:txBody>
          <a:bodyPr/>
          <a:lstStyle/>
          <a:p>
            <a:pPr algn="l"/>
            <a:r>
              <a:rPr lang="es-ES" sz="2000" dirty="0">
                <a:latin typeface="Constantia" panose="02030602050306030303" pitchFamily="18" charset="0"/>
              </a:rPr>
              <a:t>Éste es un concepto que algunas personas no consiguen entender a la primera y que ahora toma especial importancia, dado que </a:t>
            </a:r>
            <a:r>
              <a:rPr lang="es-ES" sz="2000" dirty="0" err="1">
                <a:latin typeface="Constantia" panose="02030602050306030303" pitchFamily="18" charset="0"/>
              </a:rPr>
              <a:t>NodeJS</a:t>
            </a:r>
            <a:r>
              <a:rPr lang="es-ES" sz="2000" dirty="0">
                <a:latin typeface="Constantia" panose="02030602050306030303" pitchFamily="18" charset="0"/>
              </a:rPr>
              <a:t> fue pensado desde el primer momento para potenciar los beneficios de la programación asíncrona.</a:t>
            </a:r>
          </a:p>
          <a:p>
            <a:pPr algn="l"/>
            <a:endParaRPr lang="es-HN" sz="2000" dirty="0">
              <a:latin typeface="Constantia" panose="02030602050306030303" pitchFamily="18" charset="0"/>
            </a:endParaRPr>
          </a:p>
        </p:txBody>
      </p:sp>
    </p:spTree>
    <p:extLst>
      <p:ext uri="{BB962C8B-B14F-4D97-AF65-F5344CB8AC3E}">
        <p14:creationId xmlns:p14="http://schemas.microsoft.com/office/powerpoint/2010/main" val="152450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10189"/>
            <a:ext cx="5979000" cy="280200"/>
          </a:xfrm>
        </p:spPr>
        <p:txBody>
          <a:bodyPr/>
          <a:lstStyle/>
          <a:p>
            <a:r>
              <a:rPr lang="es-ES" dirty="0">
                <a:latin typeface="Constantia" panose="02030602050306030303" pitchFamily="18" charset="0"/>
              </a:rPr>
              <a:t>Programación asincrónica</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770954"/>
            <a:ext cx="7338217" cy="1606845"/>
          </a:xfrm>
        </p:spPr>
        <p:txBody>
          <a:bodyPr/>
          <a:lstStyle/>
          <a:p>
            <a:pPr algn="l"/>
            <a:r>
              <a:rPr lang="es-ES" sz="1800" dirty="0">
                <a:latin typeface="Constantia" panose="02030602050306030303" pitchFamily="18" charset="0"/>
              </a:rPr>
              <a:t>Imaginemos que un programa tiene un fragmento de código que tarda cinco segundos en resolverse. En la mayoría de los lenguajes de programación precedentes, durante todo ese tiempo el hilo de ejecución se encuentra ocupado, esperando a que pasen esos cinco segundos, o los que sea, antes de continuar con las siguientes instrucciones. En la programación asíncrona eres capaz de liberar el proceso de modo que los recursos se quedan disponibles para hacer otras cosas durante el tiempo de espera.</a:t>
            </a:r>
          </a:p>
          <a:p>
            <a:pPr algn="l"/>
            <a:endParaRPr lang="es-HN" sz="2000" dirty="0">
              <a:latin typeface="Constantia" panose="02030602050306030303" pitchFamily="18" charset="0"/>
            </a:endParaRPr>
          </a:p>
        </p:txBody>
      </p:sp>
    </p:spTree>
    <p:extLst>
      <p:ext uri="{BB962C8B-B14F-4D97-AF65-F5344CB8AC3E}">
        <p14:creationId xmlns:p14="http://schemas.microsoft.com/office/powerpoint/2010/main" val="44539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Problema del codigo piramidal</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571750"/>
            <a:ext cx="7338217" cy="1606845"/>
          </a:xfrm>
        </p:spPr>
        <p:txBody>
          <a:bodyPr/>
          <a:lstStyle/>
          <a:p>
            <a:pPr algn="l"/>
            <a:r>
              <a:rPr lang="es-ES" sz="2000" dirty="0">
                <a:latin typeface="Constantia" panose="02030602050306030303" pitchFamily="18" charset="0"/>
              </a:rPr>
              <a:t>El uso intensivo de </a:t>
            </a:r>
            <a:r>
              <a:rPr lang="es-ES" sz="2000" dirty="0" err="1">
                <a:latin typeface="Constantia" panose="02030602050306030303" pitchFamily="18" charset="0"/>
              </a:rPr>
              <a:t>callbacks</a:t>
            </a:r>
            <a:r>
              <a:rPr lang="es-ES" sz="2000" dirty="0">
                <a:latin typeface="Constantia" panose="02030602050306030303" pitchFamily="18" charset="0"/>
              </a:rPr>
              <a:t> en la programación asíncrona produce el poco deseable efecto de código piramidal, también conocido habitualmente como "código Espagueti" o "</a:t>
            </a:r>
            <a:r>
              <a:rPr lang="es-ES" sz="2000" dirty="0" err="1">
                <a:latin typeface="Constantia" panose="02030602050306030303" pitchFamily="18" charset="0"/>
              </a:rPr>
              <a:t>callback</a:t>
            </a:r>
            <a:r>
              <a:rPr lang="es-ES" sz="2000" dirty="0">
                <a:latin typeface="Constantia" panose="02030602050306030303" pitchFamily="18" charset="0"/>
              </a:rPr>
              <a:t> </a:t>
            </a:r>
            <a:r>
              <a:rPr lang="es-ES" sz="2000" dirty="0" err="1">
                <a:latin typeface="Constantia" panose="02030602050306030303" pitchFamily="18" charset="0"/>
              </a:rPr>
              <a:t>hell</a:t>
            </a:r>
            <a:r>
              <a:rPr lang="es-ES" sz="2000" dirty="0">
                <a:latin typeface="Constantia" panose="02030602050306030303" pitchFamily="18" charset="0"/>
              </a:rPr>
              <a:t>". Al utilizarse los </a:t>
            </a:r>
            <a:r>
              <a:rPr lang="es-ES" sz="2000" dirty="0" err="1">
                <a:latin typeface="Constantia" panose="02030602050306030303" pitchFamily="18" charset="0"/>
              </a:rPr>
              <a:t>callbacks</a:t>
            </a:r>
            <a:r>
              <a:rPr lang="es-ES" sz="2000" dirty="0">
                <a:latin typeface="Constantia" panose="02030602050306030303" pitchFamily="18" charset="0"/>
              </a:rPr>
              <a:t>, se meten unas funciones dentro de otras y se va entrando en niveles de profundidad que hacen un código menos sencillo de entender visualmente y, por tanto de mantener durante la vida de las aplicaciones.</a:t>
            </a:r>
            <a:endParaRPr lang="es-HN" sz="2400" dirty="0">
              <a:latin typeface="Constantia" panose="02030602050306030303" pitchFamily="18" charset="0"/>
            </a:endParaRPr>
          </a:p>
        </p:txBody>
      </p:sp>
    </p:spTree>
    <p:extLst>
      <p:ext uri="{BB962C8B-B14F-4D97-AF65-F5344CB8AC3E}">
        <p14:creationId xmlns:p14="http://schemas.microsoft.com/office/powerpoint/2010/main" val="130814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Ventajas de Node.js</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2648597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Sencillez</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967532"/>
            <a:ext cx="7338217" cy="1606845"/>
          </a:xfrm>
        </p:spPr>
        <p:txBody>
          <a:bodyPr/>
          <a:lstStyle/>
          <a:p>
            <a:pPr algn="l"/>
            <a:r>
              <a:rPr lang="es-ES" sz="2000" dirty="0" err="1">
                <a:latin typeface="Constantia" panose="02030602050306030303" pitchFamily="18" charset="0"/>
              </a:rPr>
              <a:t>NodeJs</a:t>
            </a:r>
            <a:r>
              <a:rPr lang="es-ES" sz="2000" dirty="0">
                <a:latin typeface="Constantia" panose="02030602050306030303" pitchFamily="18" charset="0"/>
              </a:rPr>
              <a:t> es el entorno que utiliza JavaScript, un lenguaje con una estructura ya establecida y además, sencillo de aprender, y lo mejor es que como programador, seguramente ya manejas JavaScript, por lo que no tienes que aprender un nuevo lenguaje de programación.</a:t>
            </a:r>
            <a:endParaRPr lang="es-HN" sz="2400" dirty="0">
              <a:latin typeface="Constantia" panose="02030602050306030303" pitchFamily="18" charset="0"/>
            </a:endParaRPr>
          </a:p>
        </p:txBody>
      </p:sp>
    </p:spTree>
    <p:extLst>
      <p:ext uri="{BB962C8B-B14F-4D97-AF65-F5344CB8AC3E}">
        <p14:creationId xmlns:p14="http://schemas.microsoft.com/office/powerpoint/2010/main" val="1409870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42087"/>
            <a:ext cx="5979000" cy="280200"/>
          </a:xfrm>
        </p:spPr>
        <p:txBody>
          <a:bodyPr/>
          <a:lstStyle/>
          <a:p>
            <a:r>
              <a:rPr lang="es-ES" dirty="0" err="1">
                <a:latin typeface="Constantia" panose="02030602050306030303" pitchFamily="18" charset="0"/>
              </a:rPr>
              <a:t>NodeJs</a:t>
            </a:r>
            <a:r>
              <a:rPr lang="es-ES" dirty="0">
                <a:latin typeface="Constantia" panose="02030602050306030303" pitchFamily="18" charset="0"/>
              </a:rPr>
              <a:t> es Open </a:t>
            </a:r>
            <a:r>
              <a:rPr lang="es-ES" dirty="0" err="1">
                <a:latin typeface="Constantia" panose="02030602050306030303" pitchFamily="18" charset="0"/>
              </a:rPr>
              <a:t>source</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768327"/>
            <a:ext cx="7338217" cy="1606845"/>
          </a:xfrm>
        </p:spPr>
        <p:txBody>
          <a:bodyPr/>
          <a:lstStyle/>
          <a:p>
            <a:pPr algn="l"/>
            <a:r>
              <a:rPr lang="es-ES" sz="2400" dirty="0">
                <a:latin typeface="Constantia" panose="02030602050306030303" pitchFamily="18" charset="0"/>
              </a:rPr>
              <a:t>Es un software de código libre, esto quiere decir que no es necesario poseer ninguna licencia para su uso. </a:t>
            </a:r>
            <a:endParaRPr lang="es-HN" sz="2800" dirty="0">
              <a:latin typeface="Constantia" panose="02030602050306030303" pitchFamily="18" charset="0"/>
            </a:endParaRPr>
          </a:p>
        </p:txBody>
      </p:sp>
    </p:spTree>
    <p:extLst>
      <p:ext uri="{BB962C8B-B14F-4D97-AF65-F5344CB8AC3E}">
        <p14:creationId xmlns:p14="http://schemas.microsoft.com/office/powerpoint/2010/main" val="413921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Escalable</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768327"/>
            <a:ext cx="7338217" cy="1606845"/>
          </a:xfrm>
        </p:spPr>
        <p:txBody>
          <a:bodyPr/>
          <a:lstStyle/>
          <a:p>
            <a:pPr algn="l"/>
            <a:r>
              <a:rPr lang="es-ES" sz="2400" dirty="0">
                <a:latin typeface="Constantia" panose="02030602050306030303" pitchFamily="18" charset="0"/>
              </a:rPr>
              <a:t>Al poder procesar tantas conexiones de forma simultánea, </a:t>
            </a:r>
            <a:r>
              <a:rPr lang="es-ES" sz="2400" dirty="0" err="1">
                <a:latin typeface="Constantia" panose="02030602050306030303" pitchFamily="18" charset="0"/>
              </a:rPr>
              <a:t>NodeJs</a:t>
            </a:r>
            <a:r>
              <a:rPr lang="es-ES" sz="2400" dirty="0">
                <a:latin typeface="Constantia" panose="02030602050306030303" pitchFamily="18" charset="0"/>
              </a:rPr>
              <a:t> es el entorno ideal para crear aplicaciones en red escalables con un elevado rendimiento. </a:t>
            </a:r>
            <a:endParaRPr lang="es-HN" sz="2800" dirty="0">
              <a:latin typeface="Constantia" panose="02030602050306030303" pitchFamily="18" charset="0"/>
            </a:endParaRPr>
          </a:p>
        </p:txBody>
      </p:sp>
    </p:spTree>
    <p:extLst>
      <p:ext uri="{BB962C8B-B14F-4D97-AF65-F5344CB8AC3E}">
        <p14:creationId xmlns:p14="http://schemas.microsoft.com/office/powerpoint/2010/main" val="54543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73006-4785-450D-910E-B8585AD55093}"/>
              </a:ext>
            </a:extLst>
          </p:cNvPr>
          <p:cNvSpPr>
            <a:spLocks noGrp="1"/>
          </p:cNvSpPr>
          <p:nvPr>
            <p:ph type="title"/>
          </p:nvPr>
        </p:nvSpPr>
        <p:spPr/>
        <p:txBody>
          <a:bodyPr/>
          <a:lstStyle/>
          <a:p>
            <a:r>
              <a:rPr lang="es-ES" dirty="0">
                <a:latin typeface="Constantia" panose="02030602050306030303" pitchFamily="18" charset="0"/>
              </a:rPr>
              <a:t>¿Que tecnologías se abordaran?</a:t>
            </a:r>
            <a:endParaRPr lang="es-HN" dirty="0">
              <a:latin typeface="Constantia" panose="02030602050306030303" pitchFamily="18" charset="0"/>
            </a:endParaRPr>
          </a:p>
        </p:txBody>
      </p:sp>
      <p:sp>
        <p:nvSpPr>
          <p:cNvPr id="6" name="Subtítulo 5">
            <a:extLst>
              <a:ext uri="{FF2B5EF4-FFF2-40B4-BE49-F238E27FC236}">
                <a16:creationId xmlns:a16="http://schemas.microsoft.com/office/drawing/2014/main" id="{22D1B486-0142-46F7-92E7-A2E2F05E6555}"/>
              </a:ext>
            </a:extLst>
          </p:cNvPr>
          <p:cNvSpPr>
            <a:spLocks noGrp="1"/>
          </p:cNvSpPr>
          <p:nvPr>
            <p:ph type="subTitle" idx="4"/>
          </p:nvPr>
        </p:nvSpPr>
        <p:spPr>
          <a:xfrm>
            <a:off x="948461" y="2772575"/>
            <a:ext cx="2221800" cy="477600"/>
          </a:xfrm>
        </p:spPr>
        <p:txBody>
          <a:bodyPr/>
          <a:lstStyle/>
          <a:p>
            <a:r>
              <a:rPr lang="es-ES" sz="3600" dirty="0">
                <a:latin typeface="Constantia" panose="02030602050306030303" pitchFamily="18" charset="0"/>
              </a:rPr>
              <a:t>Node.js</a:t>
            </a:r>
            <a:endParaRPr lang="es-HN" sz="3600" dirty="0">
              <a:latin typeface="Constantia" panose="02030602050306030303" pitchFamily="18" charset="0"/>
            </a:endParaRPr>
          </a:p>
        </p:txBody>
      </p:sp>
      <p:sp>
        <p:nvSpPr>
          <p:cNvPr id="7" name="Subtítulo 6">
            <a:extLst>
              <a:ext uri="{FF2B5EF4-FFF2-40B4-BE49-F238E27FC236}">
                <a16:creationId xmlns:a16="http://schemas.microsoft.com/office/drawing/2014/main" id="{3A2C31AB-708C-4E6D-87AB-40F2F4A8A9A0}"/>
              </a:ext>
            </a:extLst>
          </p:cNvPr>
          <p:cNvSpPr>
            <a:spLocks noGrp="1"/>
          </p:cNvSpPr>
          <p:nvPr>
            <p:ph type="subTitle" idx="5"/>
          </p:nvPr>
        </p:nvSpPr>
        <p:spPr>
          <a:xfrm>
            <a:off x="3461019" y="2772575"/>
            <a:ext cx="2221800" cy="477600"/>
          </a:xfrm>
        </p:spPr>
        <p:txBody>
          <a:bodyPr/>
          <a:lstStyle/>
          <a:p>
            <a:r>
              <a:rPr lang="es-ES" sz="3600" dirty="0" err="1">
                <a:latin typeface="Constantia" panose="02030602050306030303" pitchFamily="18" charset="0"/>
              </a:rPr>
              <a:t>Bun</a:t>
            </a:r>
            <a:endParaRPr lang="es-HN" sz="3600" dirty="0">
              <a:latin typeface="Constantia" panose="02030602050306030303" pitchFamily="18" charset="0"/>
            </a:endParaRPr>
          </a:p>
        </p:txBody>
      </p:sp>
      <p:sp>
        <p:nvSpPr>
          <p:cNvPr id="8" name="Subtítulo 7">
            <a:extLst>
              <a:ext uri="{FF2B5EF4-FFF2-40B4-BE49-F238E27FC236}">
                <a16:creationId xmlns:a16="http://schemas.microsoft.com/office/drawing/2014/main" id="{58825A47-9FF2-4FB8-BC9E-F672E9D2E01A}"/>
              </a:ext>
            </a:extLst>
          </p:cNvPr>
          <p:cNvSpPr>
            <a:spLocks noGrp="1"/>
          </p:cNvSpPr>
          <p:nvPr>
            <p:ph type="subTitle" idx="6"/>
          </p:nvPr>
        </p:nvSpPr>
        <p:spPr>
          <a:xfrm>
            <a:off x="5973577" y="2772575"/>
            <a:ext cx="2221800" cy="477600"/>
          </a:xfrm>
        </p:spPr>
        <p:txBody>
          <a:bodyPr/>
          <a:lstStyle/>
          <a:p>
            <a:r>
              <a:rPr lang="es-ES" sz="3600" dirty="0">
                <a:latin typeface="Constantia" panose="02030602050306030303" pitchFamily="18" charset="0"/>
              </a:rPr>
              <a:t>LLRT</a:t>
            </a:r>
            <a:endParaRPr lang="es-HN" sz="3600" dirty="0">
              <a:latin typeface="Constantia" panose="02030602050306030303" pitchFamily="18" charset="0"/>
            </a:endParaRPr>
          </a:p>
        </p:txBody>
      </p:sp>
    </p:spTree>
    <p:extLst>
      <p:ext uri="{BB962C8B-B14F-4D97-AF65-F5344CB8AC3E}">
        <p14:creationId xmlns:p14="http://schemas.microsoft.com/office/powerpoint/2010/main" val="4174310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84617"/>
            <a:ext cx="5979000" cy="280200"/>
          </a:xfrm>
        </p:spPr>
        <p:txBody>
          <a:bodyPr/>
          <a:lstStyle/>
          <a:p>
            <a:r>
              <a:rPr lang="es-ES" dirty="0">
                <a:latin typeface="Constantia" panose="02030602050306030303" pitchFamily="18" charset="0"/>
              </a:rPr>
              <a:t>Alto rendimiento</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768327"/>
            <a:ext cx="7338217" cy="1606845"/>
          </a:xfrm>
        </p:spPr>
        <p:txBody>
          <a:bodyPr/>
          <a:lstStyle/>
          <a:p>
            <a:pPr algn="l"/>
            <a:r>
              <a:rPr lang="es-ES" sz="2400" dirty="0">
                <a:latin typeface="Constantia" panose="02030602050306030303" pitchFamily="18" charset="0"/>
              </a:rPr>
              <a:t>Esto ocurre sobre todo en proyectos que se están ejecutando en tiempo real. </a:t>
            </a:r>
            <a:r>
              <a:rPr lang="es-ES" sz="2400" dirty="0" err="1">
                <a:latin typeface="Constantia" panose="02030602050306030303" pitchFamily="18" charset="0"/>
              </a:rPr>
              <a:t>NodeJs</a:t>
            </a:r>
            <a:r>
              <a:rPr lang="es-ES" sz="2400" dirty="0">
                <a:latin typeface="Constantia" panose="02030602050306030303" pitchFamily="18" charset="0"/>
              </a:rPr>
              <a:t> ofrece un rendimiento extraordinario.</a:t>
            </a:r>
            <a:endParaRPr lang="es-HN" sz="2800" dirty="0">
              <a:latin typeface="Constantia" panose="02030602050306030303" pitchFamily="18" charset="0"/>
            </a:endParaRPr>
          </a:p>
        </p:txBody>
      </p:sp>
    </p:spTree>
    <p:extLst>
      <p:ext uri="{BB962C8B-B14F-4D97-AF65-F5344CB8AC3E}">
        <p14:creationId xmlns:p14="http://schemas.microsoft.com/office/powerpoint/2010/main" val="414140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488127"/>
            <a:ext cx="5979000" cy="280200"/>
          </a:xfrm>
        </p:spPr>
        <p:txBody>
          <a:bodyPr/>
          <a:lstStyle/>
          <a:p>
            <a:r>
              <a:rPr lang="es-ES" dirty="0">
                <a:latin typeface="Constantia" panose="02030602050306030303" pitchFamily="18" charset="0"/>
              </a:rPr>
              <a:t>Gran rendimiento</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768327"/>
            <a:ext cx="7338217" cy="1606845"/>
          </a:xfrm>
        </p:spPr>
        <p:txBody>
          <a:bodyPr/>
          <a:lstStyle/>
          <a:p>
            <a:pPr algn="l"/>
            <a:r>
              <a:rPr lang="es-ES" sz="2400" dirty="0" err="1">
                <a:latin typeface="Constantia" panose="02030602050306030303" pitchFamily="18" charset="0"/>
              </a:rPr>
              <a:t>NodeJs</a:t>
            </a:r>
            <a:r>
              <a:rPr lang="es-ES" sz="2400" dirty="0">
                <a:latin typeface="Constantia" panose="02030602050306030303" pitchFamily="18" charset="0"/>
              </a:rPr>
              <a:t> te permite crear la parte back-</a:t>
            </a:r>
            <a:r>
              <a:rPr lang="es-ES" sz="2400" dirty="0" err="1">
                <a:latin typeface="Constantia" panose="02030602050306030303" pitchFamily="18" charset="0"/>
              </a:rPr>
              <a:t>end</a:t>
            </a:r>
            <a:r>
              <a:rPr lang="es-ES" sz="2400" dirty="0">
                <a:latin typeface="Constantia" panose="02030602050306030303" pitchFamily="18" charset="0"/>
              </a:rPr>
              <a:t> y </a:t>
            </a:r>
            <a:r>
              <a:rPr lang="es-ES" sz="2400" dirty="0" err="1">
                <a:latin typeface="Constantia" panose="02030602050306030303" pitchFamily="18" charset="0"/>
              </a:rPr>
              <a:t>front-end</a:t>
            </a:r>
            <a:r>
              <a:rPr lang="es-ES" sz="2400" dirty="0">
                <a:latin typeface="Constantia" panose="02030602050306030303" pitchFamily="18" charset="0"/>
              </a:rPr>
              <a:t> y hasta una app móvil con tan solo este lenguaje.</a:t>
            </a:r>
            <a:endParaRPr lang="es-HN" sz="2800" dirty="0">
              <a:latin typeface="Constantia" panose="02030602050306030303" pitchFamily="18" charset="0"/>
            </a:endParaRPr>
          </a:p>
        </p:txBody>
      </p:sp>
    </p:spTree>
    <p:extLst>
      <p:ext uri="{BB962C8B-B14F-4D97-AF65-F5344CB8AC3E}">
        <p14:creationId xmlns:p14="http://schemas.microsoft.com/office/powerpoint/2010/main" val="287499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Desventajas de Node.js</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2808867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Módulos en desarrollo</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967532"/>
            <a:ext cx="7338217" cy="1606845"/>
          </a:xfrm>
        </p:spPr>
        <p:txBody>
          <a:bodyPr/>
          <a:lstStyle/>
          <a:p>
            <a:pPr algn="l"/>
            <a:r>
              <a:rPr lang="es-ES" sz="2400" dirty="0">
                <a:latin typeface="Constantia" panose="02030602050306030303" pitchFamily="18" charset="0"/>
              </a:rPr>
              <a:t>Aún cuando </a:t>
            </a:r>
            <a:r>
              <a:rPr lang="es-ES" sz="2400" dirty="0" err="1">
                <a:latin typeface="Constantia" panose="02030602050306030303" pitchFamily="18" charset="0"/>
              </a:rPr>
              <a:t>NodeJs</a:t>
            </a:r>
            <a:r>
              <a:rPr lang="es-ES" sz="2400" dirty="0">
                <a:latin typeface="Constantia" panose="02030602050306030303" pitchFamily="18" charset="0"/>
              </a:rPr>
              <a:t> posee un sistema llamado NPM (</a:t>
            </a:r>
            <a:r>
              <a:rPr lang="es-ES" sz="2400" dirty="0" err="1">
                <a:latin typeface="Constantia" panose="02030602050306030303" pitchFamily="18" charset="0"/>
              </a:rPr>
              <a:t>Node</a:t>
            </a:r>
            <a:r>
              <a:rPr lang="es-ES" sz="2400" dirty="0">
                <a:latin typeface="Constantia" panose="02030602050306030303" pitchFamily="18" charset="0"/>
              </a:rPr>
              <a:t> </a:t>
            </a:r>
            <a:r>
              <a:rPr lang="es-ES" sz="2400" dirty="0" err="1">
                <a:latin typeface="Constantia" panose="02030602050306030303" pitchFamily="18" charset="0"/>
              </a:rPr>
              <a:t>Package</a:t>
            </a:r>
            <a:r>
              <a:rPr lang="es-ES" sz="2400" dirty="0">
                <a:latin typeface="Constantia" panose="02030602050306030303" pitchFamily="18" charset="0"/>
              </a:rPr>
              <a:t> Manager) de módulos o dependencias, pueden resultar pocos si los comparas con otros sistemas.</a:t>
            </a:r>
            <a:endParaRPr lang="es-HN" sz="2800" dirty="0">
              <a:latin typeface="Constantia" panose="02030602050306030303" pitchFamily="18" charset="0"/>
            </a:endParaRPr>
          </a:p>
        </p:txBody>
      </p:sp>
    </p:spTree>
    <p:extLst>
      <p:ext uri="{BB962C8B-B14F-4D97-AF65-F5344CB8AC3E}">
        <p14:creationId xmlns:p14="http://schemas.microsoft.com/office/powerpoint/2010/main" val="2931509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84617"/>
            <a:ext cx="5979000" cy="280200"/>
          </a:xfrm>
        </p:spPr>
        <p:txBody>
          <a:bodyPr/>
          <a:lstStyle/>
          <a:p>
            <a:r>
              <a:rPr lang="es-ES" dirty="0">
                <a:latin typeface="Constantia" panose="02030602050306030303" pitchFamily="18" charset="0"/>
              </a:rPr>
              <a:t>Curva de aprendizaje</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236159"/>
            <a:ext cx="7338217" cy="1606845"/>
          </a:xfrm>
        </p:spPr>
        <p:txBody>
          <a:bodyPr/>
          <a:lstStyle/>
          <a:p>
            <a:pPr algn="l"/>
            <a:r>
              <a:rPr lang="es-ES" sz="2400" dirty="0" err="1">
                <a:latin typeface="Constantia" panose="02030602050306030303" pitchFamily="18" charset="0"/>
              </a:rPr>
              <a:t>NodeJs</a:t>
            </a:r>
            <a:r>
              <a:rPr lang="es-ES" sz="2400" dirty="0">
                <a:latin typeface="Constantia" panose="02030602050306030303" pitchFamily="18" charset="0"/>
              </a:rPr>
              <a:t> dista mucho de otros sistemas y requiere de más líneas de código, cosa que puede ser mucho más complicada si estás acostumbrado a trabajar con otros sistemas o lenguajes, como por ejemplo: PHP.</a:t>
            </a:r>
            <a:endParaRPr lang="es-HN" sz="2800" dirty="0">
              <a:latin typeface="Constantia" panose="02030602050306030303" pitchFamily="18" charset="0"/>
            </a:endParaRPr>
          </a:p>
        </p:txBody>
      </p:sp>
    </p:spTree>
    <p:extLst>
      <p:ext uri="{BB962C8B-B14F-4D97-AF65-F5344CB8AC3E}">
        <p14:creationId xmlns:p14="http://schemas.microsoft.com/office/powerpoint/2010/main" val="2351909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Compatibilidad</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967532"/>
            <a:ext cx="7338217" cy="1606845"/>
          </a:xfrm>
        </p:spPr>
        <p:txBody>
          <a:bodyPr/>
          <a:lstStyle/>
          <a:p>
            <a:pPr algn="l"/>
            <a:r>
              <a:rPr lang="es-ES" sz="2400" dirty="0">
                <a:latin typeface="Constantia" panose="02030602050306030303" pitchFamily="18" charset="0"/>
              </a:rPr>
              <a:t>Algunos de los planes de alojamiento web no son compatibles con </a:t>
            </a:r>
            <a:r>
              <a:rPr lang="es-ES" sz="2400" dirty="0" err="1">
                <a:latin typeface="Constantia" panose="02030602050306030303" pitchFamily="18" charset="0"/>
              </a:rPr>
              <a:t>NodeJS</a:t>
            </a:r>
            <a:r>
              <a:rPr lang="es-ES" sz="2400" dirty="0">
                <a:latin typeface="Constantia" panose="02030602050306030303" pitchFamily="18" charset="0"/>
              </a:rPr>
              <a:t>, por lo que, en algunas ocasiones para utilizarlo, necesitarás un hosting especializado en </a:t>
            </a:r>
            <a:r>
              <a:rPr lang="es-ES" sz="2400" dirty="0" err="1">
                <a:latin typeface="Constantia" panose="02030602050306030303" pitchFamily="18" charset="0"/>
              </a:rPr>
              <a:t>NodeJS</a:t>
            </a:r>
            <a:r>
              <a:rPr lang="es-ES" sz="2400" dirty="0">
                <a:latin typeface="Constantia" panose="02030602050306030303" pitchFamily="18" charset="0"/>
              </a:rPr>
              <a:t>.</a:t>
            </a:r>
            <a:endParaRPr lang="es-HN" sz="2800" dirty="0">
              <a:latin typeface="Constantia" panose="02030602050306030303" pitchFamily="18" charset="0"/>
            </a:endParaRPr>
          </a:p>
        </p:txBody>
      </p:sp>
    </p:spTree>
    <p:extLst>
      <p:ext uri="{BB962C8B-B14F-4D97-AF65-F5344CB8AC3E}">
        <p14:creationId xmlns:p14="http://schemas.microsoft.com/office/powerpoint/2010/main" val="1156951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Entornos de uso</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7394945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Herramientas de colaboración en tiempo real</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137653"/>
            <a:ext cx="7338217" cy="1606845"/>
          </a:xfrm>
        </p:spPr>
        <p:txBody>
          <a:bodyPr/>
          <a:lstStyle/>
          <a:p>
            <a:pPr algn="l"/>
            <a:r>
              <a:rPr lang="es-ES" sz="2400" dirty="0">
                <a:latin typeface="Constantia" panose="02030602050306030303" pitchFamily="18" charset="0"/>
              </a:rPr>
              <a:t>Node.js es un potente motor para crear herramientas de colaboración en tiempo real que van desde aplicaciones de coworking hasta gestión de proyectos, videoconferencias y audioconferencias, y edición de documentos en colaboración.</a:t>
            </a:r>
            <a:endParaRPr lang="es-HN" sz="2800" dirty="0">
              <a:latin typeface="Constantia" panose="02030602050306030303" pitchFamily="18" charset="0"/>
            </a:endParaRPr>
          </a:p>
        </p:txBody>
      </p:sp>
    </p:spTree>
    <p:extLst>
      <p:ext uri="{BB962C8B-B14F-4D97-AF65-F5344CB8AC3E}">
        <p14:creationId xmlns:p14="http://schemas.microsoft.com/office/powerpoint/2010/main" val="278054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Herramientas de colaboración en tiempo real</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392834"/>
            <a:ext cx="7338217" cy="1606845"/>
          </a:xfrm>
        </p:spPr>
        <p:txBody>
          <a:bodyPr/>
          <a:lstStyle/>
          <a:p>
            <a:pPr algn="l"/>
            <a:r>
              <a:rPr lang="es-ES" sz="2400" dirty="0">
                <a:latin typeface="Constantia" panose="02030602050306030303" pitchFamily="18" charset="0"/>
              </a:rPr>
              <a:t>Esto explica por qué Node.js es la base de muchas herramientas de colaboración populares propiedad de grandes empresas tecnológicas, como Trello para la gestión de proyectos y </a:t>
            </a:r>
            <a:r>
              <a:rPr lang="es-ES" sz="2400" dirty="0" err="1">
                <a:latin typeface="Constantia" panose="02030602050306030303" pitchFamily="18" charset="0"/>
              </a:rPr>
              <a:t>Slack</a:t>
            </a:r>
            <a:r>
              <a:rPr lang="es-ES" sz="2400" dirty="0">
                <a:latin typeface="Constantia" panose="02030602050306030303" pitchFamily="18" charset="0"/>
              </a:rPr>
              <a:t> para los chats de grupo y las comunicaciones de equipos remotos.</a:t>
            </a:r>
            <a:endParaRPr lang="es-HN" sz="2800" dirty="0">
              <a:latin typeface="Constantia" panose="02030602050306030303" pitchFamily="18" charset="0"/>
            </a:endParaRPr>
          </a:p>
        </p:txBody>
      </p:sp>
    </p:spTree>
    <p:extLst>
      <p:ext uri="{BB962C8B-B14F-4D97-AF65-F5344CB8AC3E}">
        <p14:creationId xmlns:p14="http://schemas.microsoft.com/office/powerpoint/2010/main" val="3508934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52720"/>
            <a:ext cx="5979000" cy="280200"/>
          </a:xfrm>
        </p:spPr>
        <p:txBody>
          <a:bodyPr/>
          <a:lstStyle/>
          <a:p>
            <a:r>
              <a:rPr lang="es-ES" dirty="0">
                <a:latin typeface="Constantia" panose="02030602050306030303" pitchFamily="18" charset="0"/>
              </a:rPr>
              <a:t>Aplicaciones de una sola pagina</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212080"/>
            <a:ext cx="7338217" cy="1606845"/>
          </a:xfrm>
        </p:spPr>
        <p:txBody>
          <a:bodyPr/>
          <a:lstStyle/>
          <a:p>
            <a:pPr algn="l"/>
            <a:r>
              <a:rPr lang="es-ES" sz="2400" dirty="0">
                <a:latin typeface="Constantia" panose="02030602050306030303" pitchFamily="18" charset="0"/>
              </a:rPr>
              <a:t>Las aplicaciones de una sola página (SPA) no son conceptos nuevos en el desarrollo web. Es una palabra de moda que describe un enfoque en el que toda la aplicación cabe en una sola página, con una mejor experiencia para el desarrollador.</a:t>
            </a:r>
            <a:endParaRPr lang="es-HN" sz="2800" dirty="0">
              <a:latin typeface="Constantia" panose="02030602050306030303" pitchFamily="18" charset="0"/>
            </a:endParaRPr>
          </a:p>
        </p:txBody>
      </p:sp>
    </p:spTree>
    <p:extLst>
      <p:ext uri="{BB962C8B-B14F-4D97-AF65-F5344CB8AC3E}">
        <p14:creationId xmlns:p14="http://schemas.microsoft.com/office/powerpoint/2010/main" val="353387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37C545D-0B1D-4027-A6A5-5446F410F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528" y="778276"/>
            <a:ext cx="6274944" cy="358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91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52720"/>
            <a:ext cx="5979000" cy="280200"/>
          </a:xfrm>
        </p:spPr>
        <p:txBody>
          <a:bodyPr/>
          <a:lstStyle/>
          <a:p>
            <a:r>
              <a:rPr lang="es-ES" dirty="0">
                <a:latin typeface="Constantia" panose="02030602050306030303" pitchFamily="18" charset="0"/>
              </a:rPr>
              <a:t>Aplicaciones de una sola pagina</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435363"/>
            <a:ext cx="7338217" cy="1606845"/>
          </a:xfrm>
        </p:spPr>
        <p:txBody>
          <a:bodyPr/>
          <a:lstStyle/>
          <a:p>
            <a:pPr algn="l"/>
            <a:r>
              <a:rPr lang="es-ES" sz="2000" dirty="0">
                <a:latin typeface="Constantia" panose="02030602050306030303" pitchFamily="18" charset="0"/>
              </a:rPr>
              <a:t>Node.js es excelente para las SPA porque maneja las llamadas asíncronas y las cargas de trabajo de entrada/salida (I/O) pesadas de manera más rápida y eficiente. Para que la transición de datos entre </a:t>
            </a:r>
            <a:r>
              <a:rPr lang="es-ES" sz="2000" dirty="0" err="1">
                <a:latin typeface="Constantia" panose="02030602050306030303" pitchFamily="18" charset="0"/>
              </a:rPr>
              <a:t>Views</a:t>
            </a:r>
            <a:r>
              <a:rPr lang="es-ES" sz="2000" dirty="0">
                <a:latin typeface="Constantia" panose="02030602050306030303" pitchFamily="18" charset="0"/>
              </a:rPr>
              <a:t> y el servidor sea fluida, el bucle de eventos de Node.js puede «retrasar» las múltiples peticiones concurrentes de los clientes, lo que permite un procesamiento fluido.</a:t>
            </a:r>
            <a:endParaRPr lang="es-HN" sz="2400" dirty="0">
              <a:latin typeface="Constantia" panose="02030602050306030303" pitchFamily="18" charset="0"/>
            </a:endParaRPr>
          </a:p>
        </p:txBody>
      </p:sp>
    </p:spTree>
    <p:extLst>
      <p:ext uri="{BB962C8B-B14F-4D97-AF65-F5344CB8AC3E}">
        <p14:creationId xmlns:p14="http://schemas.microsoft.com/office/powerpoint/2010/main" val="1058850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Aplicaciones en tiempo real</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222713"/>
            <a:ext cx="7338217" cy="1606845"/>
          </a:xfrm>
        </p:spPr>
        <p:txBody>
          <a:bodyPr/>
          <a:lstStyle/>
          <a:p>
            <a:pPr algn="l"/>
            <a:r>
              <a:rPr lang="es-ES" sz="2000" dirty="0">
                <a:latin typeface="Constantia" panose="02030602050306030303" pitchFamily="18" charset="0"/>
              </a:rPr>
              <a:t>La construcción de aplicaciones de red en tiempo real es una de las mejores características de Node.js. Puedes hacer de todo, desde construir aplicaciones de chat en tiempo real, como aplicaciones de mensajería instantánea (IM) y de chat de retransmisión por Internet (IRC), hasta construir complejas aplicaciones en tiempo real.</a:t>
            </a:r>
            <a:endParaRPr lang="es-HN" sz="2400" dirty="0">
              <a:latin typeface="Constantia" panose="02030602050306030303" pitchFamily="18" charset="0"/>
            </a:endParaRPr>
          </a:p>
        </p:txBody>
      </p:sp>
    </p:spTree>
    <p:extLst>
      <p:ext uri="{BB962C8B-B14F-4D97-AF65-F5344CB8AC3E}">
        <p14:creationId xmlns:p14="http://schemas.microsoft.com/office/powerpoint/2010/main" val="544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Aplicaciones en tiempo real</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435364"/>
            <a:ext cx="7338217" cy="1606845"/>
          </a:xfrm>
        </p:spPr>
        <p:txBody>
          <a:bodyPr/>
          <a:lstStyle/>
          <a:p>
            <a:pPr algn="l"/>
            <a:r>
              <a:rPr lang="es-ES" sz="2400" dirty="0">
                <a:latin typeface="Constantia" panose="02030602050306030303" pitchFamily="18" charset="0"/>
              </a:rPr>
              <a:t>Node.js proporciona características básicas para construir y desplegar aplicaciones en tiempo real y en red utilizando la API de eventos. Puedes crear un objeto, llamado emisor, que emite eventos con nombre periódicamente y que pueden ser escuchados por los manejadores de eventos.</a:t>
            </a:r>
            <a:endParaRPr lang="es-HN" sz="2800" dirty="0">
              <a:latin typeface="Constantia" panose="02030602050306030303" pitchFamily="18" charset="0"/>
            </a:endParaRPr>
          </a:p>
        </p:txBody>
      </p:sp>
    </p:spTree>
    <p:extLst>
      <p:ext uri="{BB962C8B-B14F-4D97-AF65-F5344CB8AC3E}">
        <p14:creationId xmlns:p14="http://schemas.microsoft.com/office/powerpoint/2010/main" val="155366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DAC16D8-C615-4928-AE75-74B42F4417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958" y="832928"/>
            <a:ext cx="6624084" cy="347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24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0C27E-B2A2-4A99-AAE3-32BF4D89174E}"/>
              </a:ext>
            </a:extLst>
          </p:cNvPr>
          <p:cNvSpPr>
            <a:spLocks noGrp="1"/>
          </p:cNvSpPr>
          <p:nvPr>
            <p:ph type="title"/>
          </p:nvPr>
        </p:nvSpPr>
        <p:spPr/>
        <p:txBody>
          <a:bodyPr/>
          <a:lstStyle/>
          <a:p>
            <a:r>
              <a:rPr lang="es-ES" sz="3600" dirty="0">
                <a:latin typeface="Constantia" panose="02030602050306030303" pitchFamily="18" charset="0"/>
              </a:rPr>
              <a:t>¿Qué es </a:t>
            </a:r>
            <a:r>
              <a:rPr lang="es-ES" sz="3600" dirty="0" err="1">
                <a:latin typeface="Constantia" panose="02030602050306030303" pitchFamily="18" charset="0"/>
              </a:rPr>
              <a:t>Bun</a:t>
            </a:r>
            <a:r>
              <a:rPr lang="es-ES" sz="3600" dirty="0">
                <a:latin typeface="Constantia" panose="02030602050306030303" pitchFamily="18" charset="0"/>
              </a:rPr>
              <a:t>?</a:t>
            </a:r>
            <a:endParaRPr lang="es-HN" sz="3600" dirty="0">
              <a:latin typeface="Constantia" panose="02030602050306030303" pitchFamily="18" charset="0"/>
            </a:endParaRPr>
          </a:p>
        </p:txBody>
      </p:sp>
      <p:sp>
        <p:nvSpPr>
          <p:cNvPr id="5" name="Subtítulo 5">
            <a:extLst>
              <a:ext uri="{FF2B5EF4-FFF2-40B4-BE49-F238E27FC236}">
                <a16:creationId xmlns:a16="http://schemas.microsoft.com/office/drawing/2014/main" id="{C91CA745-9773-4475-8AD3-AF59E364EF33}"/>
              </a:ext>
            </a:extLst>
          </p:cNvPr>
          <p:cNvSpPr txBox="1">
            <a:spLocks/>
          </p:cNvSpPr>
          <p:nvPr/>
        </p:nvSpPr>
        <p:spPr>
          <a:xfrm>
            <a:off x="989915" y="1449255"/>
            <a:ext cx="7164169"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pP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Bun</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es un proyecto que se está siendo desarrollando con miras a garantizar la compatibilidad con las aplicaciones de servidor escritas para Node.js, que admiten la mayor parte de la API de Node.js, incluidos los módulos y estructuras.</a:t>
            </a:r>
          </a:p>
          <a:p>
            <a:pPr>
              <a:lnSpc>
                <a:spcPct val="107000"/>
              </a:lnSpc>
              <a:spcAft>
                <a:spcPts val="800"/>
              </a:spcAft>
            </a:pP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En comparación con Node.js y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Deno</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que utilizan el motor JavaScript V8,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Bun</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se basa en el marco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JavaScriptCore</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desarrollado por Apple para el navegador Safari. Además del alto rendimiento, el uso de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JavaScriptCore</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también redujo el consumo de memoria.</a:t>
            </a:r>
            <a:endParaRPr lang="es-HN"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384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9;p61">
            <a:extLst>
              <a:ext uri="{FF2B5EF4-FFF2-40B4-BE49-F238E27FC236}">
                <a16:creationId xmlns:a16="http://schemas.microsoft.com/office/drawing/2014/main" id="{518D3FD2-9F5E-4C0E-83A9-AA4E8C4CEB0A}"/>
              </a:ext>
            </a:extLst>
          </p:cNvPr>
          <p:cNvSpPr txBox="1">
            <a:spLocks/>
          </p:cNvSpPr>
          <p:nvPr/>
        </p:nvSpPr>
        <p:spPr>
          <a:xfrm>
            <a:off x="720000" y="1214270"/>
            <a:ext cx="7704000" cy="477600"/>
          </a:xfrm>
          <a:prstGeom prst="rect">
            <a:avLst/>
          </a:prstGeom>
          <a:solidFill>
            <a:srgbClr val="000000">
              <a:alpha val="67590"/>
            </a:srgb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HN" sz="2800" dirty="0">
                <a:solidFill>
                  <a:schemeClr val="accent6"/>
                </a:solidFill>
                <a:latin typeface="Constantia" panose="02030602050306030303" pitchFamily="18" charset="0"/>
              </a:rPr>
              <a:t>Línea de tiempo</a:t>
            </a:r>
          </a:p>
        </p:txBody>
      </p:sp>
      <p:sp>
        <p:nvSpPr>
          <p:cNvPr id="3" name="Google Shape;600;p61">
            <a:extLst>
              <a:ext uri="{FF2B5EF4-FFF2-40B4-BE49-F238E27FC236}">
                <a16:creationId xmlns:a16="http://schemas.microsoft.com/office/drawing/2014/main" id="{BBED6A68-E40C-4B86-98CB-A074AE6B6A19}"/>
              </a:ext>
            </a:extLst>
          </p:cNvPr>
          <p:cNvSpPr txBox="1"/>
          <p:nvPr/>
        </p:nvSpPr>
        <p:spPr>
          <a:xfrm>
            <a:off x="720000" y="3845726"/>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onstantia" panose="02030602050306030303" pitchFamily="18" charset="0"/>
                <a:ea typeface="Staatliches"/>
                <a:cs typeface="Staatliches"/>
                <a:sym typeface="Staatliches"/>
              </a:rPr>
              <a:t>Bun v1.0.25</a:t>
            </a:r>
            <a:endParaRPr sz="2000" dirty="0">
              <a:solidFill>
                <a:schemeClr val="dk1"/>
              </a:solidFill>
              <a:latin typeface="Constantia" panose="02030602050306030303" pitchFamily="18" charset="0"/>
              <a:ea typeface="Staatliches"/>
              <a:cs typeface="Staatliches"/>
              <a:sym typeface="Staatliches"/>
            </a:endParaRPr>
          </a:p>
        </p:txBody>
      </p:sp>
      <p:sp>
        <p:nvSpPr>
          <p:cNvPr id="4" name="Google Shape;601;p61">
            <a:extLst>
              <a:ext uri="{FF2B5EF4-FFF2-40B4-BE49-F238E27FC236}">
                <a16:creationId xmlns:a16="http://schemas.microsoft.com/office/drawing/2014/main" id="{8C255D05-3DAC-4D3B-9C98-59718FAA9A43}"/>
              </a:ext>
            </a:extLst>
          </p:cNvPr>
          <p:cNvSpPr txBox="1"/>
          <p:nvPr/>
        </p:nvSpPr>
        <p:spPr>
          <a:xfrm>
            <a:off x="720000" y="4275326"/>
            <a:ext cx="1680625" cy="42828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000" dirty="0">
              <a:solidFill>
                <a:schemeClr val="dk1"/>
              </a:solidFill>
              <a:latin typeface="Constantia" panose="02030602050306030303" pitchFamily="18" charset="0"/>
              <a:ea typeface="Work Sans"/>
              <a:cs typeface="Work Sans"/>
              <a:sym typeface="Work Sans"/>
            </a:endParaRPr>
          </a:p>
        </p:txBody>
      </p:sp>
      <p:sp>
        <p:nvSpPr>
          <p:cNvPr id="5" name="Google Shape;602;p61">
            <a:extLst>
              <a:ext uri="{FF2B5EF4-FFF2-40B4-BE49-F238E27FC236}">
                <a16:creationId xmlns:a16="http://schemas.microsoft.com/office/drawing/2014/main" id="{D79E2059-D046-42CD-936B-92BD7D2732F9}"/>
              </a:ext>
            </a:extLst>
          </p:cNvPr>
          <p:cNvSpPr txBox="1"/>
          <p:nvPr/>
        </p:nvSpPr>
        <p:spPr>
          <a:xfrm>
            <a:off x="2516272" y="2367855"/>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000" dirty="0" err="1">
                <a:solidFill>
                  <a:schemeClr val="dk1"/>
                </a:solidFill>
                <a:latin typeface="Constantia" panose="02030602050306030303" pitchFamily="18" charset="0"/>
                <a:ea typeface="Staatliches"/>
                <a:cs typeface="Staatliches"/>
                <a:sym typeface="Staatliches"/>
              </a:rPr>
              <a:t>Bun</a:t>
            </a:r>
            <a:r>
              <a:rPr lang="es-HN" sz="2000" dirty="0">
                <a:solidFill>
                  <a:schemeClr val="dk1"/>
                </a:solidFill>
                <a:latin typeface="Constantia" panose="02030602050306030303" pitchFamily="18" charset="0"/>
                <a:ea typeface="Staatliches"/>
                <a:cs typeface="Staatliches"/>
                <a:sym typeface="Staatliches"/>
              </a:rPr>
              <a:t> v1.0.26</a:t>
            </a:r>
          </a:p>
        </p:txBody>
      </p:sp>
      <p:sp>
        <p:nvSpPr>
          <p:cNvPr id="6" name="Google Shape;603;p61">
            <a:extLst>
              <a:ext uri="{FF2B5EF4-FFF2-40B4-BE49-F238E27FC236}">
                <a16:creationId xmlns:a16="http://schemas.microsoft.com/office/drawing/2014/main" id="{B7A14C3E-A23E-43A3-B3FF-D5B8D72985E3}"/>
              </a:ext>
            </a:extLst>
          </p:cNvPr>
          <p:cNvSpPr txBox="1"/>
          <p:nvPr/>
        </p:nvSpPr>
        <p:spPr>
          <a:xfrm>
            <a:off x="2516272" y="2797455"/>
            <a:ext cx="1680600" cy="711289"/>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lang="en-US" sz="1000" dirty="0">
              <a:solidFill>
                <a:schemeClr val="dk1"/>
              </a:solidFill>
              <a:latin typeface="Constantia" panose="02030602050306030303" pitchFamily="18" charset="0"/>
              <a:ea typeface="Work Sans"/>
              <a:cs typeface="Work Sans"/>
              <a:sym typeface="Work Sans"/>
            </a:endParaRPr>
          </a:p>
        </p:txBody>
      </p:sp>
      <p:sp>
        <p:nvSpPr>
          <p:cNvPr id="7" name="Google Shape;604;p61">
            <a:extLst>
              <a:ext uri="{FF2B5EF4-FFF2-40B4-BE49-F238E27FC236}">
                <a16:creationId xmlns:a16="http://schemas.microsoft.com/office/drawing/2014/main" id="{3D74B85B-3C88-4027-98C3-0635BC31701E}"/>
              </a:ext>
            </a:extLst>
          </p:cNvPr>
          <p:cNvSpPr txBox="1"/>
          <p:nvPr/>
        </p:nvSpPr>
        <p:spPr>
          <a:xfrm>
            <a:off x="6300460" y="2797455"/>
            <a:ext cx="1680600" cy="711288"/>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Constantia" panose="02030602050306030303" pitchFamily="18" charset="0"/>
              <a:ea typeface="Work Sans"/>
              <a:cs typeface="Work Sans"/>
              <a:sym typeface="Work Sans"/>
            </a:endParaRPr>
          </a:p>
        </p:txBody>
      </p:sp>
      <p:sp>
        <p:nvSpPr>
          <p:cNvPr id="8" name="Google Shape;605;p61">
            <a:extLst>
              <a:ext uri="{FF2B5EF4-FFF2-40B4-BE49-F238E27FC236}">
                <a16:creationId xmlns:a16="http://schemas.microsoft.com/office/drawing/2014/main" id="{3156A862-236C-499B-B2AF-5E44FF9ACB4D}"/>
              </a:ext>
            </a:extLst>
          </p:cNvPr>
          <p:cNvSpPr txBox="1"/>
          <p:nvPr/>
        </p:nvSpPr>
        <p:spPr>
          <a:xfrm>
            <a:off x="6248772" y="2367855"/>
            <a:ext cx="1732327"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000" dirty="0" err="1">
                <a:solidFill>
                  <a:schemeClr val="dk1"/>
                </a:solidFill>
                <a:latin typeface="Constantia" panose="02030602050306030303" pitchFamily="18" charset="0"/>
                <a:ea typeface="Staatliches"/>
                <a:cs typeface="Staatliches"/>
                <a:sym typeface="Staatliches"/>
              </a:rPr>
              <a:t>Bun</a:t>
            </a:r>
            <a:r>
              <a:rPr lang="es-HN" sz="2000" dirty="0">
                <a:solidFill>
                  <a:schemeClr val="dk1"/>
                </a:solidFill>
                <a:latin typeface="Constantia" panose="02030602050306030303" pitchFamily="18" charset="0"/>
                <a:ea typeface="Staatliches"/>
                <a:cs typeface="Staatliches"/>
                <a:sym typeface="Staatliches"/>
              </a:rPr>
              <a:t> v1.0.28</a:t>
            </a:r>
          </a:p>
        </p:txBody>
      </p:sp>
      <p:sp>
        <p:nvSpPr>
          <p:cNvPr id="9" name="Google Shape;606;p61">
            <a:extLst>
              <a:ext uri="{FF2B5EF4-FFF2-40B4-BE49-F238E27FC236}">
                <a16:creationId xmlns:a16="http://schemas.microsoft.com/office/drawing/2014/main" id="{B31A46D9-AC46-4D7F-9931-C3C59BFCC649}"/>
              </a:ext>
            </a:extLst>
          </p:cNvPr>
          <p:cNvSpPr txBox="1"/>
          <p:nvPr/>
        </p:nvSpPr>
        <p:spPr>
          <a:xfrm>
            <a:off x="4382564" y="3844401"/>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000" dirty="0" err="1">
                <a:solidFill>
                  <a:schemeClr val="dk1"/>
                </a:solidFill>
                <a:latin typeface="Constantia" panose="02030602050306030303" pitchFamily="18" charset="0"/>
                <a:ea typeface="Staatliches"/>
                <a:cs typeface="Staatliches"/>
                <a:sym typeface="Staatliches"/>
              </a:rPr>
              <a:t>Bun</a:t>
            </a:r>
            <a:r>
              <a:rPr lang="es-HN" sz="2000" dirty="0">
                <a:solidFill>
                  <a:schemeClr val="dk1"/>
                </a:solidFill>
                <a:latin typeface="Constantia" panose="02030602050306030303" pitchFamily="18" charset="0"/>
                <a:ea typeface="Staatliches"/>
                <a:cs typeface="Staatliches"/>
                <a:sym typeface="Staatliches"/>
              </a:rPr>
              <a:t> v1.0.27 </a:t>
            </a:r>
          </a:p>
        </p:txBody>
      </p:sp>
      <p:sp>
        <p:nvSpPr>
          <p:cNvPr id="10" name="Google Shape;607;p61">
            <a:extLst>
              <a:ext uri="{FF2B5EF4-FFF2-40B4-BE49-F238E27FC236}">
                <a16:creationId xmlns:a16="http://schemas.microsoft.com/office/drawing/2014/main" id="{291209F8-27EB-4688-BFB2-97B03E21FB10}"/>
              </a:ext>
            </a:extLst>
          </p:cNvPr>
          <p:cNvSpPr txBox="1"/>
          <p:nvPr/>
        </p:nvSpPr>
        <p:spPr>
          <a:xfrm>
            <a:off x="4382522" y="4274001"/>
            <a:ext cx="1680600" cy="428274"/>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chemeClr val="dk1"/>
              </a:solidFill>
              <a:latin typeface="Constantia" panose="02030602050306030303" pitchFamily="18" charset="0"/>
              <a:ea typeface="Work Sans"/>
              <a:cs typeface="Work Sans"/>
              <a:sym typeface="Work Sans"/>
            </a:endParaRPr>
          </a:p>
        </p:txBody>
      </p:sp>
      <p:cxnSp>
        <p:nvCxnSpPr>
          <p:cNvPr id="14" name="Google Shape;611;p61">
            <a:extLst>
              <a:ext uri="{FF2B5EF4-FFF2-40B4-BE49-F238E27FC236}">
                <a16:creationId xmlns:a16="http://schemas.microsoft.com/office/drawing/2014/main" id="{018F798D-3830-4E34-8C95-4A62CA67CEA2}"/>
              </a:ext>
            </a:extLst>
          </p:cNvPr>
          <p:cNvCxnSpPr>
            <a:cxnSpLocks/>
            <a:stCxn id="17" idx="0"/>
            <a:endCxn id="5" idx="1"/>
          </p:cNvCxnSpPr>
          <p:nvPr/>
        </p:nvCxnSpPr>
        <p:spPr>
          <a:xfrm rot="5400000" flipH="1" flipV="1">
            <a:off x="1620894" y="2522061"/>
            <a:ext cx="834784" cy="955972"/>
          </a:xfrm>
          <a:prstGeom prst="bentConnector2">
            <a:avLst/>
          </a:prstGeom>
          <a:noFill/>
          <a:ln w="19050" cap="flat" cmpd="sng">
            <a:solidFill>
              <a:schemeClr val="dk1"/>
            </a:solidFill>
            <a:prstDash val="solid"/>
            <a:round/>
            <a:headEnd type="none" w="med" len="med"/>
            <a:tailEnd type="oval" w="med" len="med"/>
          </a:ln>
        </p:spPr>
      </p:cxnSp>
      <p:cxnSp>
        <p:nvCxnSpPr>
          <p:cNvPr id="15" name="Google Shape;613;p61">
            <a:extLst>
              <a:ext uri="{FF2B5EF4-FFF2-40B4-BE49-F238E27FC236}">
                <a16:creationId xmlns:a16="http://schemas.microsoft.com/office/drawing/2014/main" id="{3D18EF31-915A-4CFC-97D2-52EAE3412D6E}"/>
              </a:ext>
            </a:extLst>
          </p:cNvPr>
          <p:cNvCxnSpPr>
            <a:cxnSpLocks/>
            <a:stCxn id="6" idx="2"/>
            <a:endCxn id="10" idx="1"/>
          </p:cNvCxnSpPr>
          <p:nvPr/>
        </p:nvCxnSpPr>
        <p:spPr>
          <a:xfrm rot="16200000" flipH="1">
            <a:off x="3379850" y="3485466"/>
            <a:ext cx="979394" cy="1025950"/>
          </a:xfrm>
          <a:prstGeom prst="bentConnector2">
            <a:avLst/>
          </a:prstGeom>
          <a:noFill/>
          <a:ln w="19050" cap="flat" cmpd="sng">
            <a:solidFill>
              <a:schemeClr val="dk1"/>
            </a:solidFill>
            <a:prstDash val="solid"/>
            <a:round/>
            <a:headEnd type="none" w="med" len="med"/>
            <a:tailEnd type="oval" w="med" len="med"/>
          </a:ln>
        </p:spPr>
      </p:cxnSp>
      <p:cxnSp>
        <p:nvCxnSpPr>
          <p:cNvPr id="16" name="Google Shape;614;p61">
            <a:extLst>
              <a:ext uri="{FF2B5EF4-FFF2-40B4-BE49-F238E27FC236}">
                <a16:creationId xmlns:a16="http://schemas.microsoft.com/office/drawing/2014/main" id="{F5BE1B75-9A16-457D-97CA-A86EFDA568B6}"/>
              </a:ext>
            </a:extLst>
          </p:cNvPr>
          <p:cNvCxnSpPr>
            <a:cxnSpLocks/>
            <a:stCxn id="20" idx="0"/>
            <a:endCxn id="8" idx="1"/>
          </p:cNvCxnSpPr>
          <p:nvPr/>
        </p:nvCxnSpPr>
        <p:spPr>
          <a:xfrm rot="5400000" flipH="1" flipV="1">
            <a:off x="5319068" y="2486422"/>
            <a:ext cx="833471" cy="1025938"/>
          </a:xfrm>
          <a:prstGeom prst="bentConnector2">
            <a:avLst/>
          </a:prstGeom>
          <a:noFill/>
          <a:ln w="19050" cap="flat" cmpd="sng">
            <a:solidFill>
              <a:schemeClr val="dk1"/>
            </a:solidFill>
            <a:prstDash val="solid"/>
            <a:round/>
            <a:headEnd type="none" w="med" len="med"/>
            <a:tailEnd type="oval" w="med" len="med"/>
          </a:ln>
        </p:spPr>
      </p:cxnSp>
      <p:sp>
        <p:nvSpPr>
          <p:cNvPr id="17" name="Google Shape;612;p61">
            <a:extLst>
              <a:ext uri="{FF2B5EF4-FFF2-40B4-BE49-F238E27FC236}">
                <a16:creationId xmlns:a16="http://schemas.microsoft.com/office/drawing/2014/main" id="{E5A99768-1DC3-4261-BAF6-5386B2EA76CC}"/>
              </a:ext>
            </a:extLst>
          </p:cNvPr>
          <p:cNvSpPr txBox="1"/>
          <p:nvPr/>
        </p:nvSpPr>
        <p:spPr>
          <a:xfrm>
            <a:off x="720000" y="3417439"/>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21/01/24</a:t>
            </a:r>
            <a:endParaRPr sz="2400" dirty="0">
              <a:solidFill>
                <a:schemeClr val="dk2"/>
              </a:solidFill>
              <a:latin typeface="Constantia" panose="02030602050306030303" pitchFamily="18" charset="0"/>
              <a:ea typeface="Staatliches"/>
              <a:cs typeface="Staatliches"/>
              <a:sym typeface="Staatliches"/>
            </a:endParaRPr>
          </a:p>
        </p:txBody>
      </p:sp>
      <p:sp>
        <p:nvSpPr>
          <p:cNvPr id="18" name="Google Shape;616;p61">
            <a:extLst>
              <a:ext uri="{FF2B5EF4-FFF2-40B4-BE49-F238E27FC236}">
                <a16:creationId xmlns:a16="http://schemas.microsoft.com/office/drawing/2014/main" id="{568A287F-4A39-4246-8EDD-3141AAA312CC}"/>
              </a:ext>
            </a:extLst>
          </p:cNvPr>
          <p:cNvSpPr txBox="1"/>
          <p:nvPr/>
        </p:nvSpPr>
        <p:spPr>
          <a:xfrm>
            <a:off x="2516272" y="193550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3/02/24</a:t>
            </a:r>
            <a:endParaRPr sz="2400" dirty="0">
              <a:solidFill>
                <a:schemeClr val="dk2"/>
              </a:solidFill>
              <a:latin typeface="Constantia" panose="02030602050306030303" pitchFamily="18" charset="0"/>
              <a:ea typeface="Staatliches"/>
              <a:cs typeface="Staatliches"/>
              <a:sym typeface="Staatliches"/>
            </a:endParaRPr>
          </a:p>
        </p:txBody>
      </p:sp>
      <p:sp>
        <p:nvSpPr>
          <p:cNvPr id="19" name="Google Shape;617;p61">
            <a:extLst>
              <a:ext uri="{FF2B5EF4-FFF2-40B4-BE49-F238E27FC236}">
                <a16:creationId xmlns:a16="http://schemas.microsoft.com/office/drawing/2014/main" id="{2C29F6AD-8FDF-4D2D-A1C8-556DA93BFBBA}"/>
              </a:ext>
            </a:extLst>
          </p:cNvPr>
          <p:cNvSpPr txBox="1"/>
          <p:nvPr/>
        </p:nvSpPr>
        <p:spPr>
          <a:xfrm>
            <a:off x="6300460" y="1935505"/>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19/02/24</a:t>
            </a:r>
            <a:endParaRPr sz="2400" dirty="0">
              <a:solidFill>
                <a:schemeClr val="dk2"/>
              </a:solidFill>
              <a:latin typeface="Constantia" panose="02030602050306030303" pitchFamily="18" charset="0"/>
              <a:ea typeface="Staatliches"/>
              <a:cs typeface="Staatliches"/>
              <a:sym typeface="Staatliches"/>
            </a:endParaRPr>
          </a:p>
        </p:txBody>
      </p:sp>
      <p:sp>
        <p:nvSpPr>
          <p:cNvPr id="20" name="Google Shape;615;p61">
            <a:extLst>
              <a:ext uri="{FF2B5EF4-FFF2-40B4-BE49-F238E27FC236}">
                <a16:creationId xmlns:a16="http://schemas.microsoft.com/office/drawing/2014/main" id="{79988B14-D733-42E9-B639-D3E25B52C025}"/>
              </a:ext>
            </a:extLst>
          </p:cNvPr>
          <p:cNvSpPr txBox="1"/>
          <p:nvPr/>
        </p:nvSpPr>
        <p:spPr>
          <a:xfrm>
            <a:off x="4382534" y="3416126"/>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17/02/24</a:t>
            </a:r>
            <a:endParaRPr sz="2400" dirty="0">
              <a:solidFill>
                <a:schemeClr val="dk2"/>
              </a:solidFill>
              <a:latin typeface="Constantia" panose="02030602050306030303" pitchFamily="18" charset="0"/>
              <a:ea typeface="Staatliches"/>
              <a:cs typeface="Staatliches"/>
              <a:sym typeface="Staatliches"/>
            </a:endParaRPr>
          </a:p>
        </p:txBody>
      </p:sp>
      <p:sp>
        <p:nvSpPr>
          <p:cNvPr id="25" name="Título 1">
            <a:extLst>
              <a:ext uri="{FF2B5EF4-FFF2-40B4-BE49-F238E27FC236}">
                <a16:creationId xmlns:a16="http://schemas.microsoft.com/office/drawing/2014/main" id="{B5D6D98B-E80B-42B3-9191-59722CFEC76D}"/>
              </a:ext>
            </a:extLst>
          </p:cNvPr>
          <p:cNvSpPr txBox="1">
            <a:spLocks/>
          </p:cNvSpPr>
          <p:nvPr/>
        </p:nvSpPr>
        <p:spPr>
          <a:xfrm>
            <a:off x="720000" y="451561"/>
            <a:ext cx="7704000"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ES" sz="3600" dirty="0">
                <a:solidFill>
                  <a:schemeClr val="accent6"/>
                </a:solidFill>
                <a:latin typeface="Constantia" panose="02030602050306030303" pitchFamily="18" charset="0"/>
              </a:rPr>
              <a:t>Historial de cambios importantes</a:t>
            </a:r>
            <a:endParaRPr lang="es-HN" sz="3600" dirty="0">
              <a:solidFill>
                <a:schemeClr val="accent6"/>
              </a:solidFill>
              <a:latin typeface="Constantia" panose="02030602050306030303" pitchFamily="18" charset="0"/>
            </a:endParaRPr>
          </a:p>
        </p:txBody>
      </p:sp>
    </p:spTree>
    <p:extLst>
      <p:ext uri="{BB962C8B-B14F-4D97-AF65-F5344CB8AC3E}">
        <p14:creationId xmlns:p14="http://schemas.microsoft.com/office/powerpoint/2010/main" val="1201277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73006-4785-450D-910E-B8585AD55093}"/>
              </a:ext>
            </a:extLst>
          </p:cNvPr>
          <p:cNvSpPr>
            <a:spLocks noGrp="1"/>
          </p:cNvSpPr>
          <p:nvPr>
            <p:ph type="title"/>
          </p:nvPr>
        </p:nvSpPr>
        <p:spPr/>
        <p:txBody>
          <a:bodyPr/>
          <a:lstStyle/>
          <a:p>
            <a:pPr marL="0" lvl="0" indent="0" algn="ctr" rtl="0">
              <a:spcBef>
                <a:spcPts val="0"/>
              </a:spcBef>
              <a:spcAft>
                <a:spcPts val="0"/>
              </a:spcAft>
              <a:buNone/>
            </a:pPr>
            <a:r>
              <a:rPr lang="es-HN" sz="3200" dirty="0" err="1">
                <a:solidFill>
                  <a:schemeClr val="dk1"/>
                </a:solidFill>
                <a:latin typeface="Constantia" panose="02030602050306030303" pitchFamily="18" charset="0"/>
                <a:ea typeface="Staatliches"/>
                <a:cs typeface="Staatliches"/>
                <a:sym typeface="Staatliches"/>
              </a:rPr>
              <a:t>Bun</a:t>
            </a:r>
            <a:r>
              <a:rPr lang="es-HN" sz="3200" dirty="0">
                <a:solidFill>
                  <a:schemeClr val="dk1"/>
                </a:solidFill>
                <a:latin typeface="Constantia" panose="02030602050306030303" pitchFamily="18" charset="0"/>
                <a:ea typeface="Staatliches"/>
                <a:cs typeface="Staatliches"/>
                <a:sym typeface="Staatliches"/>
              </a:rPr>
              <a:t> v1.0.25</a:t>
            </a:r>
          </a:p>
        </p:txBody>
      </p:sp>
      <p:sp>
        <p:nvSpPr>
          <p:cNvPr id="6" name="Subtítulo 5">
            <a:extLst>
              <a:ext uri="{FF2B5EF4-FFF2-40B4-BE49-F238E27FC236}">
                <a16:creationId xmlns:a16="http://schemas.microsoft.com/office/drawing/2014/main" id="{22D1B486-0142-46F7-92E7-A2E2F05E6555}"/>
              </a:ext>
            </a:extLst>
          </p:cNvPr>
          <p:cNvSpPr>
            <a:spLocks noGrp="1"/>
          </p:cNvSpPr>
          <p:nvPr>
            <p:ph type="subTitle" idx="4"/>
          </p:nvPr>
        </p:nvSpPr>
        <p:spPr>
          <a:xfrm>
            <a:off x="852768" y="2740677"/>
            <a:ext cx="6568758" cy="477600"/>
          </a:xfrm>
        </p:spPr>
        <p:txBody>
          <a:bodyPr/>
          <a:lstStyle/>
          <a:p>
            <a:pPr marL="0" marR="0" indent="0" algn="l" rtl="0">
              <a:spcBef>
                <a:spcPts val="0"/>
              </a:spcBef>
              <a:spcAft>
                <a:spcPts val="0"/>
              </a:spcAft>
            </a:pPr>
            <a:r>
              <a:rPr lang="es-ES" sz="2000" dirty="0">
                <a:solidFill>
                  <a:srgbClr val="FFFFFF"/>
                </a:solidFill>
                <a:latin typeface="Constantia" panose="02030602050306030303" pitchFamily="18" charset="0"/>
                <a:ea typeface="Work Sans" pitchFamily="2" charset="0"/>
                <a:cs typeface="Work Sans" pitchFamily="2" charset="0"/>
              </a:rPr>
              <a:t>A</a:t>
            </a:r>
            <a:r>
              <a:rPr lang="es-ES" sz="2000" b="0" i="0" dirty="0">
                <a:solidFill>
                  <a:srgbClr val="FFFFFF"/>
                </a:solidFill>
                <a:effectLst/>
                <a:latin typeface="Constantia" panose="02030602050306030303" pitchFamily="18" charset="0"/>
                <a:ea typeface="Work Sans" pitchFamily="2" charset="0"/>
                <a:cs typeface="Work Sans" pitchFamily="2" charset="0"/>
              </a:rPr>
              <a:t>grega "</a:t>
            </a:r>
            <a:r>
              <a:rPr lang="es-ES" sz="2000" b="0" i="0" dirty="0" err="1">
                <a:solidFill>
                  <a:srgbClr val="FFFFFF"/>
                </a:solidFill>
                <a:effectLst/>
                <a:latin typeface="Constantia" panose="02030602050306030303" pitchFamily="18" charset="0"/>
                <a:ea typeface="Work Sans" pitchFamily="2" charset="0"/>
                <a:cs typeface="Work Sans" pitchFamily="2" charset="0"/>
              </a:rPr>
              <a:t>vm.createScript</a:t>
            </a:r>
            <a:r>
              <a:rPr lang="es-ES" sz="2000" b="0" i="0" dirty="0">
                <a:solidFill>
                  <a:srgbClr val="FFFFFF"/>
                </a:solidFill>
                <a:effectLst/>
                <a:latin typeface="Constantia" panose="02030602050306030303" pitchFamily="18" charset="0"/>
                <a:ea typeface="Work Sans" pitchFamily="2" charset="0"/>
                <a:cs typeface="Work Sans" pitchFamily="2" charset="0"/>
              </a:rPr>
              <a:t>". Corrige un fallo en "</a:t>
            </a:r>
            <a:r>
              <a:rPr lang="es-ES" sz="2000" b="0" i="0" dirty="0" err="1">
                <a:solidFill>
                  <a:srgbClr val="FFFFFF"/>
                </a:solidFill>
                <a:effectLst/>
                <a:latin typeface="Constantia" panose="02030602050306030303" pitchFamily="18" charset="0"/>
                <a:ea typeface="Work Sans" pitchFamily="2" charset="0"/>
                <a:cs typeface="Work Sans" pitchFamily="2" charset="0"/>
              </a:rPr>
              <a:t>fs.readFile</a:t>
            </a:r>
            <a:r>
              <a:rPr lang="es-ES" sz="2000" b="0" i="0" dirty="0">
                <a:solidFill>
                  <a:srgbClr val="FFFFFF"/>
                </a:solidFill>
                <a:effectLst/>
                <a:latin typeface="Constantia" panose="02030602050306030303" pitchFamily="18" charset="0"/>
                <a:ea typeface="Work Sans" pitchFamily="2" charset="0"/>
                <a:cs typeface="Work Sans" pitchFamily="2" charset="0"/>
              </a:rPr>
              <a:t>", un fallo en "</a:t>
            </a:r>
            <a:r>
              <a:rPr lang="es-ES" sz="2000" b="0" i="0" dirty="0" err="1">
                <a:solidFill>
                  <a:srgbClr val="FFFFFF"/>
                </a:solidFill>
                <a:effectLst/>
                <a:latin typeface="Constantia" panose="02030602050306030303" pitchFamily="18" charset="0"/>
                <a:ea typeface="Work Sans" pitchFamily="2" charset="0"/>
                <a:cs typeface="Work Sans" pitchFamily="2" charset="0"/>
              </a:rPr>
              <a:t>Bun.file</a:t>
            </a:r>
            <a:r>
              <a:rPr lang="es-ES" sz="2000" b="0" i="0" dirty="0">
                <a:solidFill>
                  <a:srgbClr val="FFFFFF"/>
                </a:solidFill>
                <a:effectLst/>
                <a:latin typeface="Constantia" panose="02030602050306030303" pitchFamily="18" charset="0"/>
                <a:ea typeface="Work Sans" pitchFamily="2" charset="0"/>
                <a:cs typeface="Work Sans" pitchFamily="2" charset="0"/>
              </a:rPr>
              <a:t>().</a:t>
            </a:r>
            <a:r>
              <a:rPr lang="es-ES" sz="2000" b="0" i="0" dirty="0" err="1">
                <a:solidFill>
                  <a:srgbClr val="FFFFFF"/>
                </a:solidFill>
                <a:effectLst/>
                <a:latin typeface="Constantia" panose="02030602050306030303" pitchFamily="18" charset="0"/>
                <a:ea typeface="Work Sans" pitchFamily="2" charset="0"/>
                <a:cs typeface="Work Sans" pitchFamily="2" charset="0"/>
              </a:rPr>
              <a:t>text</a:t>
            </a:r>
            <a:r>
              <a:rPr lang="es-ES" sz="2000" b="0" i="0" dirty="0">
                <a:solidFill>
                  <a:srgbClr val="FFFFFF"/>
                </a:solidFill>
                <a:effectLst/>
                <a:latin typeface="Constantia" panose="02030602050306030303" pitchFamily="18" charset="0"/>
                <a:ea typeface="Work Sans" pitchFamily="2" charset="0"/>
                <a:cs typeface="Work Sans" pitchFamily="2" charset="0"/>
              </a:rPr>
              <a:t>()", un fallo en IPC y un error del </a:t>
            </a:r>
            <a:r>
              <a:rPr lang="es-ES" sz="2000" b="0" i="0" dirty="0" err="1">
                <a:solidFill>
                  <a:srgbClr val="FFFFFF"/>
                </a:solidFill>
                <a:effectLst/>
                <a:latin typeface="Constantia" panose="02030602050306030303" pitchFamily="18" charset="0"/>
                <a:ea typeface="Work Sans" pitchFamily="2" charset="0"/>
                <a:cs typeface="Work Sans" pitchFamily="2" charset="0"/>
              </a:rPr>
              <a:t>transpilador</a:t>
            </a:r>
            <a:r>
              <a:rPr lang="es-ES" sz="2000" b="0" i="0" dirty="0">
                <a:solidFill>
                  <a:srgbClr val="FFFFFF"/>
                </a:solidFill>
                <a:effectLst/>
                <a:latin typeface="Constantia" panose="02030602050306030303" pitchFamily="18" charset="0"/>
                <a:ea typeface="Work Sans" pitchFamily="2" charset="0"/>
                <a:cs typeface="Work Sans" pitchFamily="2" charset="0"/>
              </a:rPr>
              <a:t> que involucra iguales sueltos.</a:t>
            </a:r>
            <a:endParaRPr lang="es-HN" sz="3200" dirty="0">
              <a:effectLst/>
            </a:endParaRPr>
          </a:p>
        </p:txBody>
      </p:sp>
    </p:spTree>
    <p:extLst>
      <p:ext uri="{BB962C8B-B14F-4D97-AF65-F5344CB8AC3E}">
        <p14:creationId xmlns:p14="http://schemas.microsoft.com/office/powerpoint/2010/main" val="359593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73006-4785-450D-910E-B8585AD55093}"/>
              </a:ext>
            </a:extLst>
          </p:cNvPr>
          <p:cNvSpPr>
            <a:spLocks noGrp="1"/>
          </p:cNvSpPr>
          <p:nvPr>
            <p:ph type="title"/>
          </p:nvPr>
        </p:nvSpPr>
        <p:spPr/>
        <p:txBody>
          <a:bodyPr/>
          <a:lstStyle/>
          <a:p>
            <a:pPr marL="0" lvl="0" indent="0" algn="ctr" rtl="0">
              <a:spcBef>
                <a:spcPts val="0"/>
              </a:spcBef>
              <a:spcAft>
                <a:spcPts val="0"/>
              </a:spcAft>
              <a:buNone/>
            </a:pPr>
            <a:r>
              <a:rPr lang="es-HN" sz="3200" dirty="0" err="1">
                <a:solidFill>
                  <a:schemeClr val="dk1"/>
                </a:solidFill>
                <a:latin typeface="Constantia" panose="02030602050306030303" pitchFamily="18" charset="0"/>
                <a:ea typeface="Staatliches"/>
                <a:cs typeface="Staatliches"/>
                <a:sym typeface="Staatliches"/>
              </a:rPr>
              <a:t>Bun</a:t>
            </a:r>
            <a:r>
              <a:rPr lang="es-HN" sz="3200" dirty="0">
                <a:solidFill>
                  <a:schemeClr val="dk1"/>
                </a:solidFill>
                <a:latin typeface="Constantia" panose="02030602050306030303" pitchFamily="18" charset="0"/>
                <a:ea typeface="Staatliches"/>
                <a:cs typeface="Staatliches"/>
                <a:sym typeface="Staatliches"/>
              </a:rPr>
              <a:t> v1.0.26</a:t>
            </a:r>
          </a:p>
        </p:txBody>
      </p:sp>
      <p:sp>
        <p:nvSpPr>
          <p:cNvPr id="6" name="Subtítulo 5">
            <a:extLst>
              <a:ext uri="{FF2B5EF4-FFF2-40B4-BE49-F238E27FC236}">
                <a16:creationId xmlns:a16="http://schemas.microsoft.com/office/drawing/2014/main" id="{22D1B486-0142-46F7-92E7-A2E2F05E6555}"/>
              </a:ext>
            </a:extLst>
          </p:cNvPr>
          <p:cNvSpPr>
            <a:spLocks noGrp="1"/>
          </p:cNvSpPr>
          <p:nvPr>
            <p:ph type="subTitle" idx="4"/>
          </p:nvPr>
        </p:nvSpPr>
        <p:spPr>
          <a:xfrm>
            <a:off x="805060" y="2878900"/>
            <a:ext cx="7355567" cy="477600"/>
          </a:xfrm>
        </p:spPr>
        <p:txBody>
          <a:bodyPr/>
          <a:lstStyle/>
          <a:p>
            <a:pPr marL="0" marR="0" indent="0" algn="l" rtl="0">
              <a:spcBef>
                <a:spcPts val="0"/>
              </a:spcBef>
              <a:spcAft>
                <a:spcPts val="0"/>
              </a:spcAft>
            </a:pPr>
            <a:r>
              <a:rPr lang="es-ES" sz="1600" dirty="0">
                <a:solidFill>
                  <a:srgbClr val="FFFFFF"/>
                </a:solidFill>
                <a:latin typeface="Constantia" panose="02030602050306030303" pitchFamily="18" charset="0"/>
                <a:ea typeface="Work Sans" pitchFamily="2" charset="0"/>
                <a:cs typeface="Work Sans" pitchFamily="2" charset="0"/>
              </a:rPr>
              <a:t>Corrige 30 errores agrega soporte para consultas de múltiples declaraciones en "</a:t>
            </a:r>
            <a:r>
              <a:rPr lang="es-ES" sz="1600" dirty="0" err="1">
                <a:solidFill>
                  <a:srgbClr val="FFFFFF"/>
                </a:solidFill>
                <a:latin typeface="Constantia" panose="02030602050306030303" pitchFamily="18" charset="0"/>
                <a:ea typeface="Work Sans" pitchFamily="2" charset="0"/>
                <a:cs typeface="Work Sans" pitchFamily="2" charset="0"/>
              </a:rPr>
              <a:t>bun:sqlite</a:t>
            </a:r>
            <a:r>
              <a:rPr lang="es-ES" sz="1600" dirty="0">
                <a:solidFill>
                  <a:srgbClr val="FFFFFF"/>
                </a:solidFill>
                <a:latin typeface="Constantia" panose="02030602050306030303" pitchFamily="18" charset="0"/>
                <a:ea typeface="Work Sans" pitchFamily="2" charset="0"/>
                <a:cs typeface="Work Sans" pitchFamily="2" charset="0"/>
              </a:rPr>
              <a:t>", hace que "</a:t>
            </a:r>
            <a:r>
              <a:rPr lang="es-ES" sz="1600" dirty="0" err="1">
                <a:solidFill>
                  <a:srgbClr val="FFFFFF"/>
                </a:solidFill>
                <a:latin typeface="Constantia" panose="02030602050306030303" pitchFamily="18" charset="0"/>
                <a:ea typeface="Work Sans" pitchFamily="2" charset="0"/>
                <a:cs typeface="Work Sans" pitchFamily="2" charset="0"/>
              </a:rPr>
              <a:t>bun</a:t>
            </a:r>
            <a:r>
              <a:rPr lang="es-ES" sz="1600" dirty="0">
                <a:solidFill>
                  <a:srgbClr val="FFFFFF"/>
                </a:solidFill>
                <a:latin typeface="Constantia" panose="02030602050306030303" pitchFamily="18" charset="0"/>
                <a:ea typeface="Work Sans" pitchFamily="2" charset="0"/>
                <a:cs typeface="Work Sans" pitchFamily="2" charset="0"/>
              </a:rPr>
              <a:t> --</a:t>
            </a:r>
            <a:r>
              <a:rPr lang="es-ES" sz="1600" dirty="0" err="1">
                <a:solidFill>
                  <a:srgbClr val="FFFFFF"/>
                </a:solidFill>
                <a:latin typeface="Constantia" panose="02030602050306030303" pitchFamily="18" charset="0"/>
                <a:ea typeface="Work Sans" pitchFamily="2" charset="0"/>
                <a:cs typeface="Work Sans" pitchFamily="2" charset="0"/>
              </a:rPr>
              <a:t>watch</a:t>
            </a:r>
            <a:r>
              <a:rPr lang="es-ES" sz="1600" dirty="0">
                <a:solidFill>
                  <a:srgbClr val="FFFFFF"/>
                </a:solidFill>
                <a:latin typeface="Constantia" panose="02030602050306030303" pitchFamily="18" charset="0"/>
                <a:ea typeface="Work Sans" pitchFamily="2" charset="0"/>
                <a:cs typeface="Work Sans" pitchFamily="2" charset="0"/>
              </a:rPr>
              <a:t> sea más confiable en sesiones de ejecución más larga", "</a:t>
            </a:r>
            <a:r>
              <a:rPr lang="es-ES" sz="1600" dirty="0" err="1">
                <a:solidFill>
                  <a:srgbClr val="FFFFFF"/>
                </a:solidFill>
                <a:latin typeface="Constantia" panose="02030602050306030303" pitchFamily="18" charset="0"/>
                <a:ea typeface="Work Sans" pitchFamily="2" charset="0"/>
                <a:cs typeface="Work Sans" pitchFamily="2" charset="0"/>
              </a:rPr>
              <a:t>Bun.FileSystemRouter</a:t>
            </a:r>
            <a:r>
              <a:rPr lang="es-ES" sz="1600" dirty="0">
                <a:solidFill>
                  <a:srgbClr val="FFFFFF"/>
                </a:solidFill>
                <a:latin typeface="Constantia" panose="02030602050306030303" pitchFamily="18" charset="0"/>
                <a:ea typeface="Work Sans" pitchFamily="2" charset="0"/>
                <a:cs typeface="Work Sans" pitchFamily="2" charset="0"/>
              </a:rPr>
              <a:t>" ahora admite más de 64 rutas, corrige un error con "</a:t>
            </a:r>
            <a:r>
              <a:rPr lang="es-ES" sz="1600" dirty="0" err="1">
                <a:solidFill>
                  <a:srgbClr val="FFFFFF"/>
                </a:solidFill>
                <a:latin typeface="Constantia" panose="02030602050306030303" pitchFamily="18" charset="0"/>
                <a:ea typeface="Work Sans" pitchFamily="2" charset="0"/>
                <a:cs typeface="Work Sans" pitchFamily="2" charset="0"/>
              </a:rPr>
              <a:t>expect</a:t>
            </a:r>
            <a:r>
              <a:rPr lang="es-ES" sz="1600" dirty="0">
                <a:solidFill>
                  <a:srgbClr val="FFFFFF"/>
                </a:solidFill>
                <a:latin typeface="Constantia" panose="02030602050306030303" pitchFamily="18" charset="0"/>
                <a:ea typeface="Work Sans" pitchFamily="2" charset="0"/>
                <a:cs typeface="Work Sans" pitchFamily="2" charset="0"/>
              </a:rPr>
              <a:t> ().</a:t>
            </a:r>
            <a:r>
              <a:rPr lang="es-ES" sz="1600" dirty="0" err="1">
                <a:solidFill>
                  <a:srgbClr val="FFFFFF"/>
                </a:solidFill>
                <a:latin typeface="Constantia" panose="02030602050306030303" pitchFamily="18" charset="0"/>
                <a:ea typeface="Work Sans" pitchFamily="2" charset="0"/>
                <a:cs typeface="Work Sans" pitchFamily="2" charset="0"/>
              </a:rPr>
              <a:t>toStrictEqual</a:t>
            </a:r>
            <a:r>
              <a:rPr lang="es-ES" sz="1600" dirty="0">
                <a:solidFill>
                  <a:srgbClr val="FFFFFF"/>
                </a:solidFill>
                <a:latin typeface="Constantia" panose="02030602050306030303" pitchFamily="18" charset="0"/>
                <a:ea typeface="Work Sans" pitchFamily="2" charset="0"/>
                <a:cs typeface="Work Sans" pitchFamily="2" charset="0"/>
              </a:rPr>
              <a:t>()", corrige 2 errores con "</a:t>
            </a:r>
            <a:r>
              <a:rPr lang="es-ES" sz="1600" dirty="0" err="1">
                <a:solidFill>
                  <a:srgbClr val="FFFFFF"/>
                </a:solidFill>
                <a:latin typeface="Constantia" panose="02030602050306030303" pitchFamily="18" charset="0"/>
                <a:ea typeface="Work Sans" pitchFamily="2" charset="0"/>
                <a:cs typeface="Work Sans" pitchFamily="2" charset="0"/>
              </a:rPr>
              <a:t>error.stack</a:t>
            </a:r>
            <a:r>
              <a:rPr lang="es-ES" sz="1600" dirty="0">
                <a:solidFill>
                  <a:srgbClr val="FFFFFF"/>
                </a:solidFill>
                <a:latin typeface="Constantia" panose="02030602050306030303" pitchFamily="18" charset="0"/>
                <a:ea typeface="Work Sans" pitchFamily="2" charset="0"/>
                <a:cs typeface="Work Sans" pitchFamily="2" charset="0"/>
              </a:rPr>
              <a:t>", mejora la compatibilidad con "Node.js"</a:t>
            </a:r>
            <a:endParaRPr lang="es-HN" dirty="0">
              <a:effectLst/>
            </a:endParaRPr>
          </a:p>
        </p:txBody>
      </p:sp>
    </p:spTree>
    <p:extLst>
      <p:ext uri="{BB962C8B-B14F-4D97-AF65-F5344CB8AC3E}">
        <p14:creationId xmlns:p14="http://schemas.microsoft.com/office/powerpoint/2010/main" val="1484370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73006-4785-450D-910E-B8585AD55093}"/>
              </a:ext>
            </a:extLst>
          </p:cNvPr>
          <p:cNvSpPr>
            <a:spLocks noGrp="1"/>
          </p:cNvSpPr>
          <p:nvPr>
            <p:ph type="title"/>
          </p:nvPr>
        </p:nvSpPr>
        <p:spPr/>
        <p:txBody>
          <a:bodyPr/>
          <a:lstStyle/>
          <a:p>
            <a:pPr marL="0" lvl="0" indent="0" algn="ctr" rtl="0">
              <a:spcBef>
                <a:spcPts val="0"/>
              </a:spcBef>
              <a:spcAft>
                <a:spcPts val="0"/>
              </a:spcAft>
              <a:buNone/>
            </a:pPr>
            <a:r>
              <a:rPr lang="es-HN" sz="3200" dirty="0" err="1">
                <a:solidFill>
                  <a:schemeClr val="dk1"/>
                </a:solidFill>
                <a:latin typeface="Constantia" panose="02030602050306030303" pitchFamily="18" charset="0"/>
                <a:ea typeface="Staatliches"/>
                <a:cs typeface="Staatliches"/>
                <a:sym typeface="Staatliches"/>
              </a:rPr>
              <a:t>Bun</a:t>
            </a:r>
            <a:r>
              <a:rPr lang="es-HN" sz="3200" dirty="0">
                <a:solidFill>
                  <a:schemeClr val="dk1"/>
                </a:solidFill>
                <a:latin typeface="Constantia" panose="02030602050306030303" pitchFamily="18" charset="0"/>
                <a:ea typeface="Staatliches"/>
                <a:cs typeface="Staatliches"/>
                <a:sym typeface="Staatliches"/>
              </a:rPr>
              <a:t> v1.0.27</a:t>
            </a:r>
          </a:p>
        </p:txBody>
      </p:sp>
      <p:sp>
        <p:nvSpPr>
          <p:cNvPr id="6" name="Subtítulo 5">
            <a:extLst>
              <a:ext uri="{FF2B5EF4-FFF2-40B4-BE49-F238E27FC236}">
                <a16:creationId xmlns:a16="http://schemas.microsoft.com/office/drawing/2014/main" id="{22D1B486-0142-46F7-92E7-A2E2F05E6555}"/>
              </a:ext>
            </a:extLst>
          </p:cNvPr>
          <p:cNvSpPr>
            <a:spLocks noGrp="1"/>
          </p:cNvSpPr>
          <p:nvPr>
            <p:ph type="subTitle" idx="4"/>
          </p:nvPr>
        </p:nvSpPr>
        <p:spPr>
          <a:xfrm>
            <a:off x="805060" y="2878900"/>
            <a:ext cx="7355567" cy="477600"/>
          </a:xfrm>
        </p:spPr>
        <p:txBody>
          <a:bodyPr/>
          <a:lstStyle/>
          <a:p>
            <a:pPr marL="0" marR="0" indent="0" algn="l" rtl="0">
              <a:spcBef>
                <a:spcPts val="0"/>
              </a:spcBef>
              <a:spcAft>
                <a:spcPts val="0"/>
              </a:spcAft>
            </a:pPr>
            <a:r>
              <a:rPr lang="es-ES" sz="1600" dirty="0">
                <a:solidFill>
                  <a:srgbClr val="FFFFFF"/>
                </a:solidFill>
                <a:latin typeface="Constantia" panose="02030602050306030303" pitchFamily="18" charset="0"/>
                <a:ea typeface="Work Sans" pitchFamily="2" charset="0"/>
                <a:cs typeface="Work Sans" pitchFamily="2" charset="0"/>
              </a:rPr>
              <a:t>Esta versión corrige 72 errores. </a:t>
            </a:r>
            <a:r>
              <a:rPr lang="es-ES" sz="1600" dirty="0" err="1">
                <a:solidFill>
                  <a:srgbClr val="FFFFFF"/>
                </a:solidFill>
                <a:latin typeface="Constantia" panose="02030602050306030303" pitchFamily="18" charset="0"/>
                <a:ea typeface="Work Sans" pitchFamily="2" charset="0"/>
                <a:cs typeface="Work Sans" pitchFamily="2" charset="0"/>
              </a:rPr>
              <a:t>Bun</a:t>
            </a:r>
            <a:r>
              <a:rPr lang="es-ES" sz="1600" dirty="0">
                <a:solidFill>
                  <a:srgbClr val="FFFFFF"/>
                </a:solidFill>
                <a:latin typeface="Constantia" panose="02030602050306030303" pitchFamily="18" charset="0"/>
                <a:ea typeface="Work Sans" pitchFamily="2" charset="0"/>
                <a:cs typeface="Work Sans" pitchFamily="2" charset="0"/>
              </a:rPr>
              <a:t> Shell admite el lanzamiento de códigos de salida distintos de cero, transmite cuerpos de respuesta usando generadores asíncronos, mejora la confiabilidad de "</a:t>
            </a:r>
            <a:r>
              <a:rPr lang="es-ES" sz="1600" dirty="0" err="1">
                <a:solidFill>
                  <a:srgbClr val="FFFFFF"/>
                </a:solidFill>
                <a:latin typeface="Constantia" panose="02030602050306030303" pitchFamily="18" charset="0"/>
                <a:ea typeface="Work Sans" pitchFamily="2" charset="0"/>
                <a:cs typeface="Work Sans" pitchFamily="2" charset="0"/>
              </a:rPr>
              <a:t>fetch</a:t>
            </a:r>
            <a:r>
              <a:rPr lang="es-ES" sz="1600" dirty="0">
                <a:solidFill>
                  <a:srgbClr val="FFFFFF"/>
                </a:solidFill>
                <a:latin typeface="Constantia" panose="02030602050306030303" pitchFamily="18" charset="0"/>
                <a:ea typeface="Work Sans" pitchFamily="2" charset="0"/>
                <a:cs typeface="Work Sans" pitchFamily="2" charset="0"/>
              </a:rPr>
              <a:t>()", "cliente http2", "correcciones de </a:t>
            </a:r>
            <a:r>
              <a:rPr lang="es-ES" sz="1600" dirty="0" err="1">
                <a:solidFill>
                  <a:srgbClr val="FFFFFF"/>
                </a:solidFill>
                <a:latin typeface="Constantia" panose="02030602050306030303" pitchFamily="18" charset="0"/>
                <a:ea typeface="Work Sans" pitchFamily="2" charset="0"/>
                <a:cs typeface="Work Sans" pitchFamily="2" charset="0"/>
              </a:rPr>
              <a:t>Bun.Glob</a:t>
            </a:r>
            <a:r>
              <a:rPr lang="es-ES" sz="1600" dirty="0">
                <a:solidFill>
                  <a:srgbClr val="FFFFFF"/>
                </a:solidFill>
                <a:latin typeface="Constantia" panose="02030602050306030303" pitchFamily="18" charset="0"/>
                <a:ea typeface="Work Sans" pitchFamily="2" charset="0"/>
                <a:cs typeface="Work Sans" pitchFamily="2" charset="0"/>
              </a:rPr>
              <a:t>". Corrige una regresión con "</a:t>
            </a:r>
            <a:r>
              <a:rPr lang="es-ES" sz="1600" dirty="0" err="1">
                <a:solidFill>
                  <a:srgbClr val="FFFFFF"/>
                </a:solidFill>
                <a:latin typeface="Constantia" panose="02030602050306030303" pitchFamily="18" charset="0"/>
                <a:ea typeface="Work Sans" pitchFamily="2" charset="0"/>
                <a:cs typeface="Work Sans" pitchFamily="2" charset="0"/>
              </a:rPr>
              <a:t>bun</a:t>
            </a:r>
            <a:r>
              <a:rPr lang="es-ES" sz="1600" dirty="0">
                <a:solidFill>
                  <a:srgbClr val="FFFFFF"/>
                </a:solidFill>
                <a:latin typeface="Constantia" panose="02030602050306030303" pitchFamily="18" charset="0"/>
                <a:ea typeface="Work Sans" pitchFamily="2" charset="0"/>
                <a:cs typeface="Work Sans" pitchFamily="2" charset="0"/>
              </a:rPr>
              <a:t> --</a:t>
            </a:r>
            <a:r>
              <a:rPr lang="es-ES" sz="1600" dirty="0" err="1">
                <a:solidFill>
                  <a:srgbClr val="FFFFFF"/>
                </a:solidFill>
                <a:latin typeface="Constantia" panose="02030602050306030303" pitchFamily="18" charset="0"/>
                <a:ea typeface="Work Sans" pitchFamily="2" charset="0"/>
                <a:cs typeface="Work Sans" pitchFamily="2" charset="0"/>
              </a:rPr>
              <a:t>watch</a:t>
            </a:r>
            <a:r>
              <a:rPr lang="es-ES" sz="1600" dirty="0">
                <a:solidFill>
                  <a:srgbClr val="FFFFFF"/>
                </a:solidFill>
                <a:latin typeface="Constantia" panose="02030602050306030303" pitchFamily="18" charset="0"/>
                <a:ea typeface="Work Sans" pitchFamily="2" charset="0"/>
                <a:cs typeface="Work Sans" pitchFamily="2" charset="0"/>
              </a:rPr>
              <a:t> en Linux". Mejora la compatibilidad con "Node.js"</a:t>
            </a:r>
            <a:endParaRPr lang="es-HN" dirty="0">
              <a:effectLst/>
            </a:endParaRPr>
          </a:p>
        </p:txBody>
      </p:sp>
    </p:spTree>
    <p:extLst>
      <p:ext uri="{BB962C8B-B14F-4D97-AF65-F5344CB8AC3E}">
        <p14:creationId xmlns:p14="http://schemas.microsoft.com/office/powerpoint/2010/main" val="3426816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73006-4785-450D-910E-B8585AD55093}"/>
              </a:ext>
            </a:extLst>
          </p:cNvPr>
          <p:cNvSpPr>
            <a:spLocks noGrp="1"/>
          </p:cNvSpPr>
          <p:nvPr>
            <p:ph type="title"/>
          </p:nvPr>
        </p:nvSpPr>
        <p:spPr/>
        <p:txBody>
          <a:bodyPr/>
          <a:lstStyle/>
          <a:p>
            <a:pPr marL="0" lvl="0" indent="0" algn="ctr" rtl="0">
              <a:spcBef>
                <a:spcPts val="0"/>
              </a:spcBef>
              <a:spcAft>
                <a:spcPts val="0"/>
              </a:spcAft>
              <a:buNone/>
            </a:pPr>
            <a:r>
              <a:rPr lang="es-HN" sz="3200" dirty="0" err="1">
                <a:solidFill>
                  <a:schemeClr val="dk1"/>
                </a:solidFill>
                <a:latin typeface="Constantia" panose="02030602050306030303" pitchFamily="18" charset="0"/>
                <a:ea typeface="Staatliches"/>
                <a:cs typeface="Staatliches"/>
                <a:sym typeface="Staatliches"/>
              </a:rPr>
              <a:t>Bun</a:t>
            </a:r>
            <a:r>
              <a:rPr lang="es-HN" sz="3200" dirty="0">
                <a:solidFill>
                  <a:schemeClr val="dk1"/>
                </a:solidFill>
                <a:latin typeface="Constantia" panose="02030602050306030303" pitchFamily="18" charset="0"/>
                <a:ea typeface="Staatliches"/>
                <a:cs typeface="Staatliches"/>
                <a:sym typeface="Staatliches"/>
              </a:rPr>
              <a:t> v1.0.28</a:t>
            </a:r>
          </a:p>
        </p:txBody>
      </p:sp>
      <p:sp>
        <p:nvSpPr>
          <p:cNvPr id="6" name="Subtítulo 5">
            <a:extLst>
              <a:ext uri="{FF2B5EF4-FFF2-40B4-BE49-F238E27FC236}">
                <a16:creationId xmlns:a16="http://schemas.microsoft.com/office/drawing/2014/main" id="{22D1B486-0142-46F7-92E7-A2E2F05E6555}"/>
              </a:ext>
            </a:extLst>
          </p:cNvPr>
          <p:cNvSpPr>
            <a:spLocks noGrp="1"/>
          </p:cNvSpPr>
          <p:nvPr>
            <p:ph type="subTitle" idx="4"/>
          </p:nvPr>
        </p:nvSpPr>
        <p:spPr>
          <a:xfrm>
            <a:off x="846370" y="2868268"/>
            <a:ext cx="7451260" cy="477600"/>
          </a:xfrm>
        </p:spPr>
        <p:txBody>
          <a:bodyPr/>
          <a:lstStyle/>
          <a:p>
            <a:pPr marL="0" marR="0" indent="0" algn="l" rtl="0">
              <a:spcBef>
                <a:spcPts val="0"/>
              </a:spcBef>
              <a:spcAft>
                <a:spcPts val="0"/>
              </a:spcAft>
            </a:pPr>
            <a:r>
              <a:rPr lang="es-ES" sz="2000" dirty="0">
                <a:solidFill>
                  <a:srgbClr val="FFFFFF"/>
                </a:solidFill>
                <a:latin typeface="Constantia" panose="02030602050306030303" pitchFamily="18" charset="0"/>
                <a:ea typeface="Work Sans" pitchFamily="2" charset="0"/>
                <a:cs typeface="Work Sans" pitchFamily="2" charset="0"/>
              </a:rPr>
              <a:t>Esta versión corrige 6 errores. Corrige errores que afectan a Prisma y Astro, "</a:t>
            </a:r>
            <a:r>
              <a:rPr lang="es-ES" sz="2000" dirty="0" err="1">
                <a:solidFill>
                  <a:srgbClr val="FFFFFF"/>
                </a:solidFill>
                <a:latin typeface="Constantia" panose="02030602050306030303" pitchFamily="18" charset="0"/>
                <a:ea typeface="Work Sans" pitchFamily="2" charset="0"/>
                <a:cs typeface="Work Sans" pitchFamily="2" charset="0"/>
              </a:rPr>
              <a:t>node:events</a:t>
            </a:r>
            <a:r>
              <a:rPr lang="es-ES" sz="2000" dirty="0">
                <a:solidFill>
                  <a:srgbClr val="FFFFFF"/>
                </a:solidFill>
                <a:latin typeface="Constantia" panose="02030602050306030303" pitchFamily="18" charset="0"/>
                <a:ea typeface="Work Sans" pitchFamily="2" charset="0"/>
                <a:cs typeface="Work Sans" pitchFamily="2" charset="0"/>
              </a:rPr>
              <a:t>", "</a:t>
            </a:r>
            <a:r>
              <a:rPr lang="es-ES" sz="2000" dirty="0" err="1">
                <a:solidFill>
                  <a:srgbClr val="FFFFFF"/>
                </a:solidFill>
                <a:latin typeface="Constantia" panose="02030602050306030303" pitchFamily="18" charset="0"/>
                <a:ea typeface="Work Sans" pitchFamily="2" charset="0"/>
                <a:cs typeface="Work Sans" pitchFamily="2" charset="0"/>
              </a:rPr>
              <a:t>node:readline</a:t>
            </a:r>
            <a:r>
              <a:rPr lang="es-ES" sz="2000" dirty="0">
                <a:solidFill>
                  <a:srgbClr val="FFFFFF"/>
                </a:solidFill>
                <a:latin typeface="Constantia" panose="02030602050306030303" pitchFamily="18" charset="0"/>
                <a:ea typeface="Work Sans" pitchFamily="2" charset="0"/>
                <a:cs typeface="Work Sans" pitchFamily="2" charset="0"/>
              </a:rPr>
              <a:t>" y "node:http2". Corrige un error en </a:t>
            </a:r>
            <a:r>
              <a:rPr lang="es-ES" sz="2000" dirty="0" err="1">
                <a:solidFill>
                  <a:srgbClr val="FFFFFF"/>
                </a:solidFill>
                <a:latin typeface="Constantia" panose="02030602050306030303" pitchFamily="18" charset="0"/>
                <a:ea typeface="Work Sans" pitchFamily="2" charset="0"/>
                <a:cs typeface="Work Sans" pitchFamily="2" charset="0"/>
              </a:rPr>
              <a:t>Bun</a:t>
            </a:r>
            <a:r>
              <a:rPr lang="es-ES" sz="2000" dirty="0">
                <a:solidFill>
                  <a:srgbClr val="FFFFFF"/>
                </a:solidFill>
                <a:latin typeface="Constantia" panose="02030602050306030303" pitchFamily="18" charset="0"/>
                <a:ea typeface="Work Sans" pitchFamily="2" charset="0"/>
                <a:cs typeface="Work Sans" pitchFamily="2" charset="0"/>
              </a:rPr>
              <a:t> Shell relacionado con la redirección estándar y corrige errores en "</a:t>
            </a:r>
            <a:r>
              <a:rPr lang="es-ES" sz="2000" dirty="0" err="1">
                <a:solidFill>
                  <a:srgbClr val="FFFFFF"/>
                </a:solidFill>
                <a:latin typeface="Constantia" panose="02030602050306030303" pitchFamily="18" charset="0"/>
                <a:ea typeface="Work Sans" pitchFamily="2" charset="0"/>
                <a:cs typeface="Work Sans" pitchFamily="2" charset="0"/>
              </a:rPr>
              <a:t>bun:test</a:t>
            </a:r>
            <a:r>
              <a:rPr lang="es-ES" sz="2000" dirty="0">
                <a:solidFill>
                  <a:srgbClr val="FFFFFF"/>
                </a:solidFill>
                <a:latin typeface="Constantia" panose="02030602050306030303" pitchFamily="18" charset="0"/>
                <a:ea typeface="Work Sans" pitchFamily="2" charset="0"/>
                <a:cs typeface="Work Sans" pitchFamily="2" charset="0"/>
              </a:rPr>
              <a:t>" con "</a:t>
            </a:r>
            <a:r>
              <a:rPr lang="es-ES" sz="2000" dirty="0" err="1">
                <a:solidFill>
                  <a:srgbClr val="FFFFFF"/>
                </a:solidFill>
                <a:latin typeface="Constantia" panose="02030602050306030303" pitchFamily="18" charset="0"/>
                <a:ea typeface="Work Sans" pitchFamily="2" charset="0"/>
                <a:cs typeface="Work Sans" pitchFamily="2" charset="0"/>
              </a:rPr>
              <a:t>test.each</a:t>
            </a:r>
            <a:r>
              <a:rPr lang="es-ES" sz="2000" dirty="0">
                <a:solidFill>
                  <a:srgbClr val="FFFFFF"/>
                </a:solidFill>
                <a:latin typeface="Constantia" panose="02030602050306030303" pitchFamily="18" charset="0"/>
                <a:ea typeface="Work Sans" pitchFamily="2" charset="0"/>
                <a:cs typeface="Work Sans" pitchFamily="2" charset="0"/>
              </a:rPr>
              <a:t>" y "</a:t>
            </a:r>
            <a:r>
              <a:rPr lang="es-ES" sz="2000" dirty="0" err="1">
                <a:solidFill>
                  <a:srgbClr val="FFFFFF"/>
                </a:solidFill>
                <a:latin typeface="Constantia" panose="02030602050306030303" pitchFamily="18" charset="0"/>
                <a:ea typeface="Work Sans" pitchFamily="2" charset="0"/>
                <a:cs typeface="Work Sans" pitchFamily="2" charset="0"/>
              </a:rPr>
              <a:t>describe.only</a:t>
            </a:r>
            <a:r>
              <a:rPr lang="es-ES" sz="2000" dirty="0">
                <a:solidFill>
                  <a:srgbClr val="FFFFFF"/>
                </a:solidFill>
                <a:latin typeface="Constantia" panose="02030602050306030303" pitchFamily="18" charset="0"/>
                <a:ea typeface="Work Sans" pitchFamily="2" charset="0"/>
                <a:cs typeface="Work Sans" pitchFamily="2" charset="0"/>
              </a:rPr>
              <a:t>".</a:t>
            </a:r>
            <a:endParaRPr lang="es-HN" sz="3200" dirty="0">
              <a:effectLst/>
            </a:endParaRPr>
          </a:p>
        </p:txBody>
      </p:sp>
    </p:spTree>
    <p:extLst>
      <p:ext uri="{BB962C8B-B14F-4D97-AF65-F5344CB8AC3E}">
        <p14:creationId xmlns:p14="http://schemas.microsoft.com/office/powerpoint/2010/main" val="42092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0C27E-B2A2-4A99-AAE3-32BF4D89174E}"/>
              </a:ext>
            </a:extLst>
          </p:cNvPr>
          <p:cNvSpPr>
            <a:spLocks noGrp="1"/>
          </p:cNvSpPr>
          <p:nvPr>
            <p:ph type="title"/>
          </p:nvPr>
        </p:nvSpPr>
        <p:spPr/>
        <p:txBody>
          <a:bodyPr/>
          <a:lstStyle/>
          <a:p>
            <a:r>
              <a:rPr lang="es-ES" sz="3600" dirty="0">
                <a:latin typeface="Constantia" panose="02030602050306030303" pitchFamily="18" charset="0"/>
              </a:rPr>
              <a:t>¿Qué es Node.js?</a:t>
            </a:r>
            <a:endParaRPr lang="es-HN" sz="3600" dirty="0">
              <a:latin typeface="Constantia" panose="02030602050306030303" pitchFamily="18" charset="0"/>
            </a:endParaRPr>
          </a:p>
        </p:txBody>
      </p:sp>
      <p:sp>
        <p:nvSpPr>
          <p:cNvPr id="5" name="Subtítulo 5">
            <a:extLst>
              <a:ext uri="{FF2B5EF4-FFF2-40B4-BE49-F238E27FC236}">
                <a16:creationId xmlns:a16="http://schemas.microsoft.com/office/drawing/2014/main" id="{C91CA745-9773-4475-8AD3-AF59E364EF33}"/>
              </a:ext>
            </a:extLst>
          </p:cNvPr>
          <p:cNvSpPr txBox="1">
            <a:spLocks/>
          </p:cNvSpPr>
          <p:nvPr/>
        </p:nvSpPr>
        <p:spPr>
          <a:xfrm>
            <a:off x="980371" y="1523682"/>
            <a:ext cx="7164169"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pP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Node.js es un entorno de tiempo de ejecución de JavaScript que se utiliza para crear aplicaciones escalables del lado del servidor y de red a través de servidores privados virtuales. Ofrece operaciones de entrada/salida (E/S) no bloqueantes y está construido según una arquitectura asincrónica basada en eventos para ayudar a los desarrolladores a crear diversos proyectos de forma eficiente y sencilla.</a:t>
            </a:r>
            <a:endParaRPr lang="es-HN"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774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Características principales de </a:t>
            </a:r>
            <a:r>
              <a:rPr lang="es-ES" sz="3000" dirty="0" err="1">
                <a:solidFill>
                  <a:schemeClr val="dk1"/>
                </a:solidFill>
                <a:latin typeface="Constantia" panose="02030602050306030303" pitchFamily="18" charset="0"/>
                <a:ea typeface="Work Sans"/>
                <a:cs typeface="Work Sans"/>
                <a:sym typeface="Work Sans"/>
              </a:rPr>
              <a:t>Bun</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1231220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err="1">
                <a:latin typeface="Constantia" panose="02030602050306030303" pitchFamily="18" charset="0"/>
              </a:rPr>
              <a:t>Bundler</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435364"/>
            <a:ext cx="7338217" cy="1606845"/>
          </a:xfrm>
        </p:spPr>
        <p:txBody>
          <a:bodyPr/>
          <a:lstStyle/>
          <a:p>
            <a:pPr algn="l"/>
            <a:r>
              <a:rPr lang="es-ES" sz="2000" dirty="0">
                <a:latin typeface="Constantia" panose="02030602050306030303" pitchFamily="18" charset="0"/>
              </a:rPr>
              <a:t>Un </a:t>
            </a:r>
            <a:r>
              <a:rPr lang="es-ES" sz="2000" dirty="0" err="1">
                <a:latin typeface="Constantia" panose="02030602050306030303" pitchFamily="18" charset="0"/>
              </a:rPr>
              <a:t>bundler</a:t>
            </a:r>
            <a:r>
              <a:rPr lang="es-ES" sz="2000" dirty="0">
                <a:latin typeface="Constantia" panose="02030602050306030303" pitchFamily="18" charset="0"/>
              </a:rPr>
              <a:t> consolida el código JavaScript y sus dependencias en un único archivo͏, optimizando su eficiencia de carga para navegadores o dentro de aplicaciones Node.js. Node.js carece de un </a:t>
            </a:r>
            <a:r>
              <a:rPr lang="es-ES" sz="2000" dirty="0" err="1">
                <a:latin typeface="Constantia" panose="02030602050306030303" pitchFamily="18" charset="0"/>
              </a:rPr>
              <a:t>bundler</a:t>
            </a:r>
            <a:r>
              <a:rPr lang="es-ES" sz="2000" dirty="0">
                <a:latin typeface="Constantia" panose="02030602050306030303" pitchFamily="18" charset="0"/>
              </a:rPr>
              <a:t>͏ nativo, lo que obliga a los desarrolladores a depender de </a:t>
            </a:r>
            <a:r>
              <a:rPr lang="es-ES" sz="2000" dirty="0" err="1">
                <a:latin typeface="Constantia" panose="02030602050306030303" pitchFamily="18" charset="0"/>
              </a:rPr>
              <a:t>bundlers</a:t>
            </a:r>
            <a:r>
              <a:rPr lang="es-ES" sz="2000" dirty="0">
                <a:latin typeface="Constantia" panose="02030602050306030303" pitchFamily="18" charset="0"/>
              </a:rPr>
              <a:t> de terceros como </a:t>
            </a:r>
            <a:r>
              <a:rPr lang="es-ES" sz="2000" dirty="0" err="1">
                <a:latin typeface="Constantia" panose="02030602050306030303" pitchFamily="18" charset="0"/>
              </a:rPr>
              <a:t>Rollup</a:t>
            </a:r>
            <a:r>
              <a:rPr lang="es-ES" sz="2000" dirty="0">
                <a:latin typeface="Constantia" panose="02030602050306030303" pitchFamily="18" charset="0"/>
              </a:rPr>
              <a:t>, </a:t>
            </a:r>
            <a:r>
              <a:rPr lang="es-ES" sz="2000" dirty="0" err="1">
                <a:latin typeface="Constantia" panose="02030602050306030303" pitchFamily="18" charset="0"/>
              </a:rPr>
              <a:t>Webpack</a:t>
            </a:r>
            <a:r>
              <a:rPr lang="es-ES" sz="2000" dirty="0">
                <a:latin typeface="Constantia" panose="02030602050306030303" pitchFamily="18" charset="0"/>
              </a:rPr>
              <a:t> y ͏</a:t>
            </a:r>
            <a:r>
              <a:rPr lang="es-ES" sz="2000" dirty="0" err="1">
                <a:latin typeface="Constantia" panose="02030602050306030303" pitchFamily="18" charset="0"/>
              </a:rPr>
              <a:t>Parcel</a:t>
            </a:r>
            <a:r>
              <a:rPr lang="es-ES" sz="2000" dirty="0">
                <a:latin typeface="Constantia" panose="02030602050306030303" pitchFamily="18" charset="0"/>
              </a:rPr>
              <a:t> cuando manejan código JavaScript.</a:t>
            </a:r>
            <a:endParaRPr lang="es-HN" sz="2400" dirty="0">
              <a:latin typeface="Constantia" panose="02030602050306030303" pitchFamily="18" charset="0"/>
            </a:endParaRPr>
          </a:p>
        </p:txBody>
      </p:sp>
    </p:spTree>
    <p:extLst>
      <p:ext uri="{BB962C8B-B14F-4D97-AF65-F5344CB8AC3E}">
        <p14:creationId xmlns:p14="http://schemas.microsoft.com/office/powerpoint/2010/main" val="4088762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err="1">
                <a:latin typeface="Constantia" panose="02030602050306030303" pitchFamily="18" charset="0"/>
              </a:rPr>
              <a:t>Bundler</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571750"/>
            <a:ext cx="7338217" cy="1606845"/>
          </a:xfrm>
        </p:spPr>
        <p:txBody>
          <a:bodyPr/>
          <a:lstStyle/>
          <a:p>
            <a:pPr algn="l"/>
            <a:r>
              <a:rPr lang="es-ES" sz="2000" dirty="0">
                <a:latin typeface="Constantia" panose="02030602050306030303" pitchFamily="18" charset="0"/>
              </a:rPr>
              <a:t>En cambio, </a:t>
            </a:r>
            <a:r>
              <a:rPr lang="es-ES" sz="2000" dirty="0" err="1">
                <a:latin typeface="Constantia" panose="02030602050306030303" pitchFamily="18" charset="0"/>
              </a:rPr>
              <a:t>Bun</a:t>
            </a:r>
            <a:r>
              <a:rPr lang="es-ES" sz="2000" dirty="0">
                <a:latin typeface="Constantia" panose="02030602050306030303" pitchFamily="18" charset="0"/>
              </a:rPr>
              <a:t> ofrece un </a:t>
            </a:r>
            <a:r>
              <a:rPr lang="es-ES" sz="2000" dirty="0" err="1">
                <a:latin typeface="Constantia" panose="02030602050306030303" pitchFamily="18" charset="0"/>
              </a:rPr>
              <a:t>bundler</a:t>
            </a:r>
            <a:r>
              <a:rPr lang="es-ES" sz="2000" dirty="0">
                <a:latin typeface="Constantia" panose="02030602050306030303" pitchFamily="18" charset="0"/>
              </a:rPr>
              <a:t> incorporado que requiere una configuración mínima y admite diferentes formatos de módulos. También tiene optimizaciones integradas que permiten una agrupación más rápida. Comparativamente, el </a:t>
            </a:r>
            <a:r>
              <a:rPr lang="es-ES" sz="2000" dirty="0" err="1">
                <a:latin typeface="Constantia" panose="02030602050306030303" pitchFamily="18" charset="0"/>
              </a:rPr>
              <a:t>bundler</a:t>
            </a:r>
            <a:r>
              <a:rPr lang="es-ES" sz="2000" dirty="0">
                <a:latin typeface="Constantia" panose="02030602050306030303" pitchFamily="18" charset="0"/>
              </a:rPr>
              <a:t> de </a:t>
            </a:r>
            <a:r>
              <a:rPr lang="es-ES" sz="2000" dirty="0" err="1">
                <a:latin typeface="Constantia" panose="02030602050306030303" pitchFamily="18" charset="0"/>
              </a:rPr>
              <a:t>Bun</a:t>
            </a:r>
            <a:r>
              <a:rPr lang="es-ES" sz="2000" dirty="0">
                <a:latin typeface="Constantia" panose="02030602050306030303" pitchFamily="18" charset="0"/>
              </a:rPr>
              <a:t> supera a los demás, funcionando 1,75 veces más rápido que ͏</a:t>
            </a:r>
            <a:r>
              <a:rPr lang="es-ES" sz="2000" dirty="0" err="1">
                <a:latin typeface="Constantia" panose="02030602050306030303" pitchFamily="18" charset="0"/>
              </a:rPr>
              <a:t>esbuild</a:t>
            </a:r>
            <a:r>
              <a:rPr lang="es-ES" sz="2000" dirty="0">
                <a:latin typeface="Constantia" panose="02030602050306030303" pitchFamily="18" charset="0"/>
              </a:rPr>
              <a:t>, 150 veces más rápido que </a:t>
            </a:r>
            <a:r>
              <a:rPr lang="es-ES" sz="2000" dirty="0" err="1">
                <a:latin typeface="Constantia" panose="02030602050306030303" pitchFamily="18" charset="0"/>
              </a:rPr>
              <a:t>Parcel</a:t>
            </a:r>
            <a:r>
              <a:rPr lang="es-ES" sz="2000" dirty="0">
                <a:latin typeface="Constantia" panose="02030602050306030303" pitchFamily="18" charset="0"/>
              </a:rPr>
              <a:t>, 180 veces más rápido que </a:t>
            </a:r>
            <a:r>
              <a:rPr lang="es-ES" sz="2000" dirty="0" err="1">
                <a:latin typeface="Constantia" panose="02030602050306030303" pitchFamily="18" charset="0"/>
              </a:rPr>
              <a:t>Rollup</a:t>
            </a:r>
            <a:r>
              <a:rPr lang="es-ES" sz="2000" dirty="0">
                <a:latin typeface="Constantia" panose="02030602050306030303" pitchFamily="18" charset="0"/>
              </a:rPr>
              <a:t> + </a:t>
            </a:r>
            <a:r>
              <a:rPr lang="es-ES" sz="2000" dirty="0" err="1">
                <a:latin typeface="Constantia" panose="02030602050306030303" pitchFamily="18" charset="0"/>
              </a:rPr>
              <a:t>Terser</a:t>
            </a:r>
            <a:r>
              <a:rPr lang="es-ES" sz="2000" dirty="0">
                <a:latin typeface="Constantia" panose="02030602050306030303" pitchFamily="18" charset="0"/>
              </a:rPr>
              <a:t>, y 220 veces más rápido que </a:t>
            </a:r>
            <a:r>
              <a:rPr lang="es-ES" sz="2000" dirty="0" err="1">
                <a:latin typeface="Constantia" panose="02030602050306030303" pitchFamily="18" charset="0"/>
              </a:rPr>
              <a:t>Webpack</a:t>
            </a:r>
            <a:r>
              <a:rPr lang="es-ES" sz="2000" dirty="0">
                <a:latin typeface="Constantia" panose="02030602050306030303" pitchFamily="18" charset="0"/>
              </a:rPr>
              <a:t>.</a:t>
            </a:r>
            <a:endParaRPr lang="es-HN" sz="2400" dirty="0">
              <a:latin typeface="Constantia" panose="02030602050306030303" pitchFamily="18" charset="0"/>
            </a:endParaRPr>
          </a:p>
        </p:txBody>
      </p:sp>
    </p:spTree>
    <p:extLst>
      <p:ext uri="{BB962C8B-B14F-4D97-AF65-F5344CB8AC3E}">
        <p14:creationId xmlns:p14="http://schemas.microsoft.com/office/powerpoint/2010/main" val="373238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52720"/>
            <a:ext cx="5979000" cy="280200"/>
          </a:xfrm>
        </p:spPr>
        <p:txBody>
          <a:bodyPr/>
          <a:lstStyle/>
          <a:p>
            <a:r>
              <a:rPr lang="es-ES" dirty="0">
                <a:latin typeface="Constantia" panose="02030602050306030303" pitchFamily="18" charset="0"/>
              </a:rPr>
              <a:t>Motor de pruebas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242141"/>
            <a:ext cx="7338217" cy="1606845"/>
          </a:xfrm>
        </p:spPr>
        <p:txBody>
          <a:bodyPr/>
          <a:lstStyle/>
          <a:p>
            <a:pPr algn="l"/>
            <a:r>
              <a:rPr lang="es-ES" sz="2400" dirty="0">
                <a:latin typeface="Constantia" panose="02030602050306030303" pitchFamily="18" charset="0"/>
              </a:rPr>
              <a:t>Las pruebas͏ son una parte integral del desarrollo de software, ya que garantizan la funcionalidad del código e identifican posibles problemas antes de la producción. </a:t>
            </a:r>
            <a:r>
              <a:rPr lang="es-ES" sz="2400" dirty="0" err="1">
                <a:latin typeface="Constantia" panose="02030602050306030303" pitchFamily="18" charset="0"/>
              </a:rPr>
              <a:t>Bun</a:t>
            </a:r>
            <a:r>
              <a:rPr lang="es-ES" sz="2400" dirty="0">
                <a:latin typeface="Constantia" panose="02030602050306030303" pitchFamily="18" charset="0"/>
              </a:rPr>
              <a:t> también </a:t>
            </a:r>
            <a:r>
              <a:rPr lang="es-ES" sz="2400" dirty="0" err="1">
                <a:latin typeface="Constantia" panose="02030602050306030303" pitchFamily="18" charset="0"/>
              </a:rPr>
              <a:t>in͏corpora</a:t>
            </a:r>
            <a:r>
              <a:rPr lang="es-ES" sz="2400" dirty="0">
                <a:latin typeface="Constantia" panose="02030602050306030303" pitchFamily="18" charset="0"/>
              </a:rPr>
              <a:t> un motor de pruebas en su conjunto de herramientas.</a:t>
            </a:r>
            <a:endParaRPr lang="es-HN" sz="2800" dirty="0">
              <a:latin typeface="Constantia" panose="02030602050306030303" pitchFamily="18" charset="0"/>
            </a:endParaRPr>
          </a:p>
        </p:txBody>
      </p:sp>
    </p:spTree>
    <p:extLst>
      <p:ext uri="{BB962C8B-B14F-4D97-AF65-F5344CB8AC3E}">
        <p14:creationId xmlns:p14="http://schemas.microsoft.com/office/powerpoint/2010/main" val="1741423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985325" y="1395250"/>
            <a:ext cx="5979000" cy="280200"/>
          </a:xfrm>
        </p:spPr>
        <p:txBody>
          <a:bodyPr/>
          <a:lstStyle/>
          <a:p>
            <a:r>
              <a:rPr lang="es-ES" dirty="0">
                <a:latin typeface="Constantia" panose="02030602050306030303" pitchFamily="18" charset="0"/>
              </a:rPr>
              <a:t>Gestor de paquetes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242141"/>
            <a:ext cx="7338217" cy="1606845"/>
          </a:xfrm>
        </p:spPr>
        <p:txBody>
          <a:bodyPr/>
          <a:lstStyle/>
          <a:p>
            <a:pPr algn="l"/>
            <a:r>
              <a:rPr lang="es-ES" sz="1600" dirty="0">
                <a:latin typeface="Constantia" panose="02030602050306030303" pitchFamily="18" charset="0"/>
              </a:rPr>
              <a:t>El gestor de paquetes compatible con Node.js de </a:t>
            </a:r>
            <a:r>
              <a:rPr lang="es-ES" sz="1600" dirty="0" err="1">
                <a:latin typeface="Constantia" panose="02030602050306030303" pitchFamily="18" charset="0"/>
              </a:rPr>
              <a:t>Bun</a:t>
            </a:r>
            <a:r>
              <a:rPr lang="es-ES" sz="1600" dirty="0">
                <a:latin typeface="Constantia" panose="02030602050306030303" pitchFamily="18" charset="0"/>
              </a:rPr>
              <a:t> es significativamente más rápido que </a:t>
            </a:r>
            <a:r>
              <a:rPr lang="es-ES" sz="1600" dirty="0" err="1">
                <a:latin typeface="Constantia" panose="02030602050306030303" pitchFamily="18" charset="0"/>
              </a:rPr>
              <a:t>npm</a:t>
            </a:r>
            <a:r>
              <a:rPr lang="es-ES" sz="1600" dirty="0">
                <a:latin typeface="Constantia" panose="02030602050306030303" pitchFamily="18" charset="0"/>
              </a:rPr>
              <a:t>, </a:t>
            </a:r>
            <a:r>
              <a:rPr lang="es-ES" sz="1600" dirty="0" err="1">
                <a:latin typeface="Constantia" panose="02030602050306030303" pitchFamily="18" charset="0"/>
              </a:rPr>
              <a:t>yarn</a:t>
            </a:r>
            <a:r>
              <a:rPr lang="es-ES" sz="1600" dirty="0">
                <a:latin typeface="Constantia" panose="02030602050306030303" pitchFamily="18" charset="0"/>
              </a:rPr>
              <a:t> y </a:t>
            </a:r>
            <a:r>
              <a:rPr lang="es-ES" sz="1600" dirty="0" err="1">
                <a:latin typeface="Constantia" panose="02030602050306030303" pitchFamily="18" charset="0"/>
              </a:rPr>
              <a:t>pnpm</a:t>
            </a:r>
            <a:r>
              <a:rPr lang="es-ES" sz="1600" dirty="0">
                <a:latin typeface="Constantia" panose="02030602050306030303" pitchFamily="18" charset="0"/>
              </a:rPr>
              <a:t>. Acelera la velocidad, reduce el uso de disco y minimiza la huella de memoria.</a:t>
            </a:r>
          </a:p>
          <a:p>
            <a:pPr algn="l"/>
            <a:r>
              <a:rPr lang="es-ES" sz="1600" dirty="0">
                <a:latin typeface="Constantia" panose="02030602050306030303" pitchFamily="18" charset="0"/>
              </a:rPr>
              <a:t>Empleando enlaces simbólicos (</a:t>
            </a:r>
            <a:r>
              <a:rPr lang="es-ES" sz="1600" dirty="0" err="1">
                <a:latin typeface="Constantia" panose="02030602050306030303" pitchFamily="18" charset="0"/>
              </a:rPr>
              <a:t>symli͏nks</a:t>
            </a:r>
            <a:r>
              <a:rPr lang="es-ES" sz="1600" dirty="0">
                <a:latin typeface="Constantia" panose="02030602050306030303" pitchFamily="18" charset="0"/>
              </a:rPr>
              <a:t>), </a:t>
            </a:r>
            <a:r>
              <a:rPr lang="es-ES" sz="1600" dirty="0" err="1">
                <a:latin typeface="Constantia" panose="02030602050306030303" pitchFamily="18" charset="0"/>
              </a:rPr>
              <a:t>Bun</a:t>
            </a:r>
            <a:r>
              <a:rPr lang="es-ES" sz="1600" dirty="0">
                <a:latin typeface="Constantia" panose="02030602050306030303" pitchFamily="18" charset="0"/>
              </a:rPr>
              <a:t> enlaza paquetes͏ para cada proyecto a una ubicación centralizada, eliminando la necesidad de volver a descargar módulos para proyectos posteriores.͏ Aunque el uso de enlaces simbólicos no es totalmente nuevo en los gestores de paquetes, la implementación de </a:t>
            </a:r>
            <a:r>
              <a:rPr lang="es-ES" sz="1600" dirty="0" err="1">
                <a:latin typeface="Constantia" panose="02030602050306030303" pitchFamily="18" charset="0"/>
              </a:rPr>
              <a:t>Bun</a:t>
            </a:r>
            <a:r>
              <a:rPr lang="es-ES" sz="1600" dirty="0">
                <a:latin typeface="Constantia" panose="02030602050306030303" pitchFamily="18" charset="0"/>
              </a:rPr>
              <a:t> supera a las demás.</a:t>
            </a:r>
          </a:p>
        </p:txBody>
      </p:sp>
    </p:spTree>
    <p:extLst>
      <p:ext uri="{BB962C8B-B14F-4D97-AF65-F5344CB8AC3E}">
        <p14:creationId xmlns:p14="http://schemas.microsoft.com/office/powerpoint/2010/main" val="919985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Ventajas de </a:t>
            </a:r>
            <a:r>
              <a:rPr lang="es-ES" sz="3000" dirty="0" err="1">
                <a:solidFill>
                  <a:schemeClr val="dk1"/>
                </a:solidFill>
                <a:latin typeface="Constantia" panose="02030602050306030303" pitchFamily="18" charset="0"/>
                <a:ea typeface="Work Sans"/>
                <a:cs typeface="Work Sans"/>
                <a:sym typeface="Work Sans"/>
              </a:rPr>
              <a:t>Bun</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3140255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Velocidad</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445997"/>
            <a:ext cx="7338217" cy="1606845"/>
          </a:xfrm>
        </p:spPr>
        <p:txBody>
          <a:bodyPr/>
          <a:lstStyle/>
          <a:p>
            <a:pPr algn="l"/>
            <a:r>
              <a:rPr lang="es-ES" sz="2000" dirty="0" err="1">
                <a:latin typeface="Constantia" panose="02030602050306030303" pitchFamily="18" charset="0"/>
              </a:rPr>
              <a:t>Bun</a:t>
            </a:r>
            <a:r>
              <a:rPr lang="es-ES" sz="2000" dirty="0">
                <a:latin typeface="Constantia" panose="02030602050306030303" pitchFamily="18" charset="0"/>
              </a:rPr>
              <a:t> está escrito en </a:t>
            </a:r>
            <a:r>
              <a:rPr lang="es-ES" sz="2000" dirty="0" err="1">
                <a:latin typeface="Constantia" panose="02030602050306030303" pitchFamily="18" charset="0"/>
              </a:rPr>
              <a:t>Zig</a:t>
            </a:r>
            <a:r>
              <a:rPr lang="es-ES" sz="2000" dirty="0">
                <a:latin typeface="Constantia" panose="02030602050306030303" pitchFamily="18" charset="0"/>
              </a:rPr>
              <a:t>, un lenguaje de programación de bajo nivel diseñado para la programación de sistemas, centrándose en el rendimiento, la seguridad y la legibilidad. Diseñado para ser una alternativa moderna a C y C++.</a:t>
            </a:r>
          </a:p>
          <a:p>
            <a:pPr algn="l"/>
            <a:r>
              <a:rPr lang="es-ES" sz="2000" dirty="0">
                <a:latin typeface="Constantia" panose="02030602050306030303" pitchFamily="18" charset="0"/>
              </a:rPr>
              <a:t>Además, a diferencia de Node.js y </a:t>
            </a:r>
            <a:r>
              <a:rPr lang="es-ES" sz="2000" dirty="0" err="1">
                <a:latin typeface="Constantia" panose="02030602050306030303" pitchFamily="18" charset="0"/>
              </a:rPr>
              <a:t>Deno</a:t>
            </a:r>
            <a:r>
              <a:rPr lang="es-ES" sz="2000" dirty="0">
                <a:latin typeface="Constantia" panose="02030602050306030303" pitchFamily="18" charset="0"/>
              </a:rPr>
              <a:t>, que utilizan el motor JavaScript V8 de Chrome, utiliza el motor </a:t>
            </a:r>
            <a:r>
              <a:rPr lang="es-ES" sz="2000" dirty="0" err="1">
                <a:latin typeface="Constantia" panose="02030602050306030303" pitchFamily="18" charset="0"/>
              </a:rPr>
              <a:t>JavaScriptCore</a:t>
            </a:r>
            <a:r>
              <a:rPr lang="es-ES" sz="2000" dirty="0">
                <a:latin typeface="Constantia" panose="02030602050306030303" pitchFamily="18" charset="0"/>
              </a:rPr>
              <a:t>, que impulsa Safari.</a:t>
            </a:r>
          </a:p>
        </p:txBody>
      </p:sp>
    </p:spTree>
    <p:extLst>
      <p:ext uri="{BB962C8B-B14F-4D97-AF65-F5344CB8AC3E}">
        <p14:creationId xmlns:p14="http://schemas.microsoft.com/office/powerpoint/2010/main" val="7500154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84617"/>
            <a:ext cx="5979000" cy="280200"/>
          </a:xfrm>
        </p:spPr>
        <p:txBody>
          <a:bodyPr/>
          <a:lstStyle/>
          <a:p>
            <a:r>
              <a:rPr lang="es-ES" dirty="0">
                <a:latin typeface="Constantia" panose="02030602050306030303" pitchFamily="18" charset="0"/>
              </a:rPr>
              <a:t>Compatibilidad con Node.js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612951"/>
            <a:ext cx="7338217" cy="1606845"/>
          </a:xfrm>
        </p:spPr>
        <p:txBody>
          <a:bodyPr/>
          <a:lstStyle/>
          <a:p>
            <a:pPr algn="l"/>
            <a:r>
              <a:rPr lang="es-ES" sz="2000" dirty="0" err="1">
                <a:latin typeface="Constantia" panose="02030602050306030303" pitchFamily="18" charset="0"/>
              </a:rPr>
              <a:t>Bun</a:t>
            </a:r>
            <a:r>
              <a:rPr lang="es-ES" sz="2000" dirty="0">
                <a:latin typeface="Constantia" panose="02030602050306030303" pitchFamily="18" charset="0"/>
              </a:rPr>
              <a:t> está diseñado para ser un reemplazo directo de Node.js y, como tal, es compatible con todas las API de Node.js.</a:t>
            </a:r>
          </a:p>
          <a:p>
            <a:pPr algn="l"/>
            <a:r>
              <a:rPr lang="es-ES" sz="2000" dirty="0">
                <a:latin typeface="Constantia" panose="02030602050306030303" pitchFamily="18" charset="0"/>
              </a:rPr>
              <a:t>También tiene todos los módulos integrados de Node.js, como </a:t>
            </a:r>
            <a:r>
              <a:rPr lang="es-ES" sz="2000" dirty="0" err="1">
                <a:latin typeface="Constantia" panose="02030602050306030303" pitchFamily="18" charset="0"/>
              </a:rPr>
              <a:t>crypto</a:t>
            </a:r>
            <a:r>
              <a:rPr lang="es-ES" sz="2000" dirty="0">
                <a:latin typeface="Constantia" panose="02030602050306030303" pitchFamily="18" charset="0"/>
              </a:rPr>
              <a:t>, </a:t>
            </a:r>
            <a:r>
              <a:rPr lang="es-ES" sz="2000" dirty="0" err="1">
                <a:latin typeface="Constantia" panose="02030602050306030303" pitchFamily="18" charset="0"/>
              </a:rPr>
              <a:t>fs</a:t>
            </a:r>
            <a:r>
              <a:rPr lang="es-ES" sz="2000" dirty="0">
                <a:latin typeface="Constantia" panose="02030602050306030303" pitchFamily="18" charset="0"/>
              </a:rPr>
              <a:t>, </a:t>
            </a:r>
            <a:r>
              <a:rPr lang="es-ES" sz="2000" dirty="0" err="1">
                <a:latin typeface="Constantia" panose="02030602050306030303" pitchFamily="18" charset="0"/>
              </a:rPr>
              <a:t>path</a:t>
            </a:r>
            <a:r>
              <a:rPr lang="es-ES" sz="2000" dirty="0">
                <a:latin typeface="Constantia" panose="02030602050306030303" pitchFamily="18" charset="0"/>
              </a:rPr>
              <a:t>, etc. Puede verificar los módulos de Node.js disponibles y no disponibles en la documentación de Bun.js.</a:t>
            </a:r>
          </a:p>
          <a:p>
            <a:pPr algn="l"/>
            <a:r>
              <a:rPr lang="es-ES" sz="2000" dirty="0">
                <a:latin typeface="Constantia" panose="02030602050306030303" pitchFamily="18" charset="0"/>
              </a:rPr>
              <a:t>Además, </a:t>
            </a:r>
            <a:r>
              <a:rPr lang="es-ES" sz="2000" dirty="0" err="1">
                <a:latin typeface="Constantia" panose="02030602050306030303" pitchFamily="18" charset="0"/>
              </a:rPr>
              <a:t>Bun</a:t>
            </a:r>
            <a:r>
              <a:rPr lang="es-ES" sz="2000" dirty="0">
                <a:latin typeface="Constantia" panose="02030602050306030303" pitchFamily="18" charset="0"/>
              </a:rPr>
              <a:t> es un administrador de paquetes compatible con </a:t>
            </a:r>
            <a:r>
              <a:rPr lang="es-ES" sz="2000" dirty="0" err="1">
                <a:latin typeface="Constantia" panose="02030602050306030303" pitchFamily="18" charset="0"/>
              </a:rPr>
              <a:t>npm</a:t>
            </a:r>
            <a:r>
              <a:rPr lang="es-ES" sz="2000" dirty="0">
                <a:latin typeface="Constantia" panose="02030602050306030303" pitchFamily="18" charset="0"/>
              </a:rPr>
              <a:t>. Esto significa que puedes usar </a:t>
            </a:r>
            <a:r>
              <a:rPr lang="es-ES" sz="2000" dirty="0" err="1">
                <a:latin typeface="Constantia" panose="02030602050306030303" pitchFamily="18" charset="0"/>
              </a:rPr>
              <a:t>Bun</a:t>
            </a:r>
            <a:r>
              <a:rPr lang="es-ES" sz="2000" dirty="0">
                <a:latin typeface="Constantia" panose="02030602050306030303" pitchFamily="18" charset="0"/>
              </a:rPr>
              <a:t> para instalar y administrar paquetes de Node.js usando </a:t>
            </a:r>
            <a:r>
              <a:rPr lang="es-ES" sz="2000" dirty="0" err="1">
                <a:latin typeface="Constantia" panose="02030602050306030303" pitchFamily="18" charset="0"/>
              </a:rPr>
              <a:t>Bun</a:t>
            </a:r>
            <a:r>
              <a:rPr lang="es-ES" sz="2000" dirty="0">
                <a:latin typeface="Constantia" panose="02030602050306030303" pitchFamily="18" charset="0"/>
              </a:rPr>
              <a:t>.</a:t>
            </a:r>
          </a:p>
        </p:txBody>
      </p:sp>
    </p:spTree>
    <p:extLst>
      <p:ext uri="{BB962C8B-B14F-4D97-AF65-F5344CB8AC3E}">
        <p14:creationId xmlns:p14="http://schemas.microsoft.com/office/powerpoint/2010/main" val="23157368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974693" y="1310189"/>
            <a:ext cx="5979000" cy="280200"/>
          </a:xfrm>
        </p:spPr>
        <p:txBody>
          <a:bodyPr/>
          <a:lstStyle/>
          <a:p>
            <a:r>
              <a:rPr lang="es-ES" dirty="0">
                <a:latin typeface="Constantia" panose="02030602050306030303" pitchFamily="18" charset="0"/>
              </a:rPr>
              <a:t>Compatibilidad con </a:t>
            </a:r>
            <a:r>
              <a:rPr lang="es-ES" dirty="0" err="1">
                <a:latin typeface="Constantia" panose="02030602050306030303" pitchFamily="18" charset="0"/>
              </a:rPr>
              <a:t>TypeScript</a:t>
            </a:r>
            <a:r>
              <a:rPr lang="es-ES" dirty="0">
                <a:latin typeface="Constantia" panose="02030602050306030303" pitchFamily="18" charset="0"/>
              </a:rPr>
              <a:t> lista para usar</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27588" y="2985091"/>
            <a:ext cx="7338217" cy="1606845"/>
          </a:xfrm>
        </p:spPr>
        <p:txBody>
          <a:bodyPr/>
          <a:lstStyle/>
          <a:p>
            <a:pPr algn="l"/>
            <a:r>
              <a:rPr lang="es-ES" sz="1800" dirty="0" err="1">
                <a:latin typeface="Constantia" panose="02030602050306030303" pitchFamily="18" charset="0"/>
              </a:rPr>
              <a:t>Bun</a:t>
            </a:r>
            <a:r>
              <a:rPr lang="es-ES" sz="1800" dirty="0">
                <a:latin typeface="Constantia" panose="02030602050306030303" pitchFamily="18" charset="0"/>
              </a:rPr>
              <a:t> tiene soporte nativo y perfecto para </a:t>
            </a:r>
            <a:r>
              <a:rPr lang="es-ES" sz="1800" dirty="0" err="1">
                <a:latin typeface="Constantia" panose="02030602050306030303" pitchFamily="18" charset="0"/>
              </a:rPr>
              <a:t>TypeScript</a:t>
            </a:r>
            <a:r>
              <a:rPr lang="es-ES" sz="1800" dirty="0">
                <a:latin typeface="Constantia" panose="02030602050306030303" pitchFamily="18" charset="0"/>
              </a:rPr>
              <a:t>, lo que lo convierte en una excelente opción si prefiere o necesita </a:t>
            </a:r>
            <a:r>
              <a:rPr lang="es-ES" sz="1800" dirty="0" err="1">
                <a:latin typeface="Constantia" panose="02030602050306030303" pitchFamily="18" charset="0"/>
              </a:rPr>
              <a:t>TypeScript</a:t>
            </a:r>
            <a:r>
              <a:rPr lang="es-ES" sz="1800" dirty="0">
                <a:latin typeface="Constantia" panose="02030602050306030303" pitchFamily="18" charset="0"/>
              </a:rPr>
              <a:t> en sus proyectos.</a:t>
            </a:r>
          </a:p>
          <a:p>
            <a:pPr algn="l"/>
            <a:r>
              <a:rPr lang="es-ES" sz="1800" dirty="0" err="1">
                <a:latin typeface="Constantia" panose="02030602050306030303" pitchFamily="18" charset="0"/>
              </a:rPr>
              <a:t>TypeScript</a:t>
            </a:r>
            <a:r>
              <a:rPr lang="es-ES" sz="1800" dirty="0">
                <a:latin typeface="Constantia" panose="02030602050306030303" pitchFamily="18" charset="0"/>
              </a:rPr>
              <a:t>, una versión extendida y de tipo estático de JavaScript, introduce funciones avanzadas de lenguaje y escritura estática para mejorar el desarrollo de JavaScript.</a:t>
            </a:r>
          </a:p>
          <a:p>
            <a:pPr algn="l"/>
            <a:r>
              <a:rPr lang="es-ES" sz="1800" dirty="0">
                <a:latin typeface="Constantia" panose="02030602050306030303" pitchFamily="18" charset="0"/>
              </a:rPr>
              <a:t>Con </a:t>
            </a:r>
            <a:r>
              <a:rPr lang="es-ES" sz="1800" dirty="0" err="1">
                <a:latin typeface="Constantia" panose="02030602050306030303" pitchFamily="18" charset="0"/>
              </a:rPr>
              <a:t>Bun</a:t>
            </a:r>
            <a:r>
              <a:rPr lang="es-ES" sz="1800" dirty="0">
                <a:latin typeface="Constantia" panose="02030602050306030303" pitchFamily="18" charset="0"/>
              </a:rPr>
              <a:t>, no hay necesidad de configuración adicional y no se requieren procedimientos de configuración o compilación adicionales para habilitar la funcionalidad </a:t>
            </a:r>
            <a:r>
              <a:rPr lang="es-ES" sz="1800" dirty="0" err="1">
                <a:latin typeface="Constantia" panose="02030602050306030303" pitchFamily="18" charset="0"/>
              </a:rPr>
              <a:t>TypeScript</a:t>
            </a:r>
            <a:r>
              <a:rPr lang="es-ES" sz="1800" dirty="0">
                <a:latin typeface="Constantia" panose="02030602050306030303" pitchFamily="18" charset="0"/>
              </a:rPr>
              <a:t>.</a:t>
            </a:r>
          </a:p>
          <a:p>
            <a:pPr algn="l"/>
            <a:endParaRPr lang="es-ES" sz="2000" dirty="0">
              <a:latin typeface="Constantia" panose="02030602050306030303" pitchFamily="18" charset="0"/>
            </a:endParaRPr>
          </a:p>
        </p:txBody>
      </p:sp>
    </p:spTree>
    <p:extLst>
      <p:ext uri="{BB962C8B-B14F-4D97-AF65-F5344CB8AC3E}">
        <p14:creationId xmlns:p14="http://schemas.microsoft.com/office/powerpoint/2010/main" val="2956070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Desventajas de </a:t>
            </a:r>
            <a:r>
              <a:rPr lang="es-ES" sz="3000" dirty="0" err="1">
                <a:solidFill>
                  <a:schemeClr val="dk1"/>
                </a:solidFill>
                <a:latin typeface="Constantia" panose="02030602050306030303" pitchFamily="18" charset="0"/>
                <a:ea typeface="Work Sans"/>
                <a:cs typeface="Work Sans"/>
                <a:sym typeface="Work Sans"/>
              </a:rPr>
              <a:t>Bun</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376656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flipH="1">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6"/>
                </a:solidFill>
                <a:latin typeface="Constantia" panose="02030602050306030303" pitchFamily="18" charset="0"/>
              </a:rPr>
              <a:t>Historial de cambios importantes</a:t>
            </a:r>
            <a:endParaRPr dirty="0">
              <a:solidFill>
                <a:schemeClr val="accent6"/>
              </a:solidFill>
              <a:latin typeface="Constantia" panose="02030602050306030303" pitchFamily="18" charset="0"/>
            </a:endParaRPr>
          </a:p>
        </p:txBody>
      </p:sp>
      <p:sp>
        <p:nvSpPr>
          <p:cNvPr id="290" name="Google Shape;290;p41"/>
          <p:cNvSpPr txBox="1">
            <a:spLocks noGrp="1"/>
          </p:cNvSpPr>
          <p:nvPr>
            <p:ph type="subTitle" idx="4"/>
          </p:nvPr>
        </p:nvSpPr>
        <p:spPr>
          <a:xfrm>
            <a:off x="948474" y="2533775"/>
            <a:ext cx="7387451" cy="11344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1600" dirty="0">
                <a:latin typeface="Constantia" panose="02030602050306030303" pitchFamily="18" charset="0"/>
              </a:rPr>
              <a:t>Una de las características destacadas de Node.js son sus versiones de Node.js de Long </a:t>
            </a:r>
            <a:r>
              <a:rPr lang="es-ES" sz="1600" dirty="0" err="1">
                <a:latin typeface="Constantia" panose="02030602050306030303" pitchFamily="18" charset="0"/>
              </a:rPr>
              <a:t>Term</a:t>
            </a:r>
            <a:r>
              <a:rPr lang="es-ES" sz="1600" dirty="0">
                <a:latin typeface="Constantia" panose="02030602050306030303" pitchFamily="18" charset="0"/>
              </a:rPr>
              <a:t> </a:t>
            </a:r>
            <a:r>
              <a:rPr lang="es-ES" sz="1600" dirty="0" err="1">
                <a:latin typeface="Constantia" panose="02030602050306030303" pitchFamily="18" charset="0"/>
              </a:rPr>
              <a:t>Support</a:t>
            </a:r>
            <a:r>
              <a:rPr lang="es-ES" sz="1600" dirty="0">
                <a:latin typeface="Constantia" panose="02030602050306030303" pitchFamily="18" charset="0"/>
              </a:rPr>
              <a:t> (LTS), que brindan estabilidad y soporte a largo plazo para los desarrolladores. Estas versiones se mantienen durante un período de tiempo prolongado y se centran en la corrección de errores y en la seguridad, lo que es fundamental en entornos de producción.</a:t>
            </a:r>
            <a:endParaRPr lang="es-HN" sz="1600" dirty="0">
              <a:latin typeface="Constantia" panose="020306020503060303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974693" y="1310189"/>
            <a:ext cx="5979000" cy="280200"/>
          </a:xfrm>
        </p:spPr>
        <p:txBody>
          <a:bodyPr/>
          <a:lstStyle/>
          <a:p>
            <a:r>
              <a:rPr lang="es-ES" dirty="0">
                <a:latin typeface="Constantia" panose="02030602050306030303" pitchFamily="18" charset="0"/>
              </a:rPr>
              <a:t>Recursos limitados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06323" y="2749689"/>
            <a:ext cx="7338217" cy="1606845"/>
          </a:xfrm>
        </p:spPr>
        <p:txBody>
          <a:bodyPr/>
          <a:lstStyle/>
          <a:p>
            <a:pPr algn="l"/>
            <a:r>
              <a:rPr lang="es-ES" sz="1800" dirty="0" err="1">
                <a:latin typeface="Constantia" panose="02030602050306030303" pitchFamily="18" charset="0"/>
              </a:rPr>
              <a:t>Bun</a:t>
            </a:r>
            <a:r>
              <a:rPr lang="es-ES" sz="1800" dirty="0">
                <a:latin typeface="Constantia" panose="02030602050306030303" pitchFamily="18" charset="0"/>
              </a:rPr>
              <a:t> es todavía relativamente nuevo, lo que significa que la comunidad es actualmente pequeña.</a:t>
            </a:r>
          </a:p>
          <a:p>
            <a:pPr algn="l"/>
            <a:r>
              <a:rPr lang="es-ES" sz="1800" dirty="0">
                <a:latin typeface="Constantia" panose="02030602050306030303" pitchFamily="18" charset="0"/>
              </a:rPr>
              <a:t>No hay muchos recursos que cubran el desarrollo específico de </a:t>
            </a:r>
            <a:r>
              <a:rPr lang="es-ES" sz="1800" dirty="0" err="1">
                <a:latin typeface="Constantia" panose="02030602050306030303" pitchFamily="18" charset="0"/>
              </a:rPr>
              <a:t>Bun-js</a:t>
            </a:r>
            <a:r>
              <a:rPr lang="es-ES" sz="1800" dirty="0">
                <a:latin typeface="Constantia" panose="02030602050306030303" pitchFamily="18" charset="0"/>
              </a:rPr>
              <a:t>, lo que significa que puede resultarle difícil descubrir cómo utilizar el tiempo de ejecución.</a:t>
            </a:r>
          </a:p>
          <a:p>
            <a:pPr algn="l"/>
            <a:r>
              <a:rPr lang="es-ES" sz="1800" dirty="0">
                <a:latin typeface="Constantia" panose="02030602050306030303" pitchFamily="18" charset="0"/>
              </a:rPr>
              <a:t>Sin embargo, la documentación de </a:t>
            </a:r>
            <a:r>
              <a:rPr lang="es-ES" sz="1800" dirty="0" err="1">
                <a:latin typeface="Constantia" panose="02030602050306030303" pitchFamily="18" charset="0"/>
              </a:rPr>
              <a:t>Bun</a:t>
            </a:r>
            <a:r>
              <a:rPr lang="es-ES" sz="1800" dirty="0">
                <a:latin typeface="Constantia" panose="02030602050306030303" pitchFamily="18" charset="0"/>
              </a:rPr>
              <a:t> es completa y sirve como un valioso punto de referencia. Si encuentra dificultades, también existe la opción de buscar ayuda a través de su canal </a:t>
            </a:r>
            <a:r>
              <a:rPr lang="es-ES" sz="1800" dirty="0" err="1">
                <a:latin typeface="Constantia" panose="02030602050306030303" pitchFamily="18" charset="0"/>
              </a:rPr>
              <a:t>Discord</a:t>
            </a:r>
            <a:r>
              <a:rPr lang="es-ES" sz="1800" dirty="0">
                <a:latin typeface="Constantia" panose="02030602050306030303" pitchFamily="18" charset="0"/>
              </a:rPr>
              <a:t>.</a:t>
            </a:r>
          </a:p>
          <a:p>
            <a:pPr algn="l"/>
            <a:endParaRPr lang="es-ES" sz="2000" dirty="0">
              <a:latin typeface="Constantia" panose="02030602050306030303" pitchFamily="18" charset="0"/>
            </a:endParaRPr>
          </a:p>
        </p:txBody>
      </p:sp>
    </p:spTree>
    <p:extLst>
      <p:ext uri="{BB962C8B-B14F-4D97-AF65-F5344CB8AC3E}">
        <p14:creationId xmlns:p14="http://schemas.microsoft.com/office/powerpoint/2010/main" val="24925067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974693" y="1310189"/>
            <a:ext cx="5979000" cy="280200"/>
          </a:xfrm>
        </p:spPr>
        <p:txBody>
          <a:bodyPr/>
          <a:lstStyle/>
          <a:p>
            <a:r>
              <a:rPr lang="es-ES" dirty="0">
                <a:latin typeface="Constantia" panose="02030602050306030303" pitchFamily="18" charset="0"/>
              </a:rPr>
              <a:t>Soporte para Windows</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06323" y="2398814"/>
            <a:ext cx="7338217" cy="1606845"/>
          </a:xfrm>
        </p:spPr>
        <p:txBody>
          <a:bodyPr/>
          <a:lstStyle/>
          <a:p>
            <a:pPr algn="l"/>
            <a:r>
              <a:rPr lang="es-ES" sz="2000" dirty="0">
                <a:latin typeface="Constantia" panose="02030602050306030303" pitchFamily="18" charset="0"/>
              </a:rPr>
              <a:t>Actualmente, </a:t>
            </a:r>
            <a:r>
              <a:rPr lang="es-ES" sz="2000" dirty="0" err="1">
                <a:latin typeface="Constantia" panose="02030602050306030303" pitchFamily="18" charset="0"/>
              </a:rPr>
              <a:t>Bun</a:t>
            </a:r>
            <a:r>
              <a:rPr lang="es-ES" sz="2000" dirty="0">
                <a:latin typeface="Constantia" panose="02030602050306030303" pitchFamily="18" charset="0"/>
              </a:rPr>
              <a:t> ofrece soporte limitado para el sistema operativo Windows. En el momento de escribir este artículo, solo se admite el tiempo de ejecución en Windows.</a:t>
            </a:r>
          </a:p>
          <a:p>
            <a:pPr algn="l"/>
            <a:r>
              <a:rPr lang="es-ES" sz="2000" dirty="0">
                <a:latin typeface="Constantia" panose="02030602050306030303" pitchFamily="18" charset="0"/>
              </a:rPr>
              <a:t>El ejecutor de pruebas, el administrador de paquetes y el paquete aún están en desarrollo y, como tales, no funcionan en Windows</a:t>
            </a:r>
            <a:r>
              <a:rPr lang="es-ES" sz="1800" dirty="0">
                <a:latin typeface="Constantia" panose="02030602050306030303" pitchFamily="18" charset="0"/>
              </a:rPr>
              <a:t>.</a:t>
            </a:r>
          </a:p>
          <a:p>
            <a:pPr algn="l"/>
            <a:endParaRPr lang="es-ES" sz="2000" dirty="0">
              <a:latin typeface="Constantia" panose="02030602050306030303" pitchFamily="18" charset="0"/>
            </a:endParaRPr>
          </a:p>
        </p:txBody>
      </p:sp>
    </p:spTree>
    <p:extLst>
      <p:ext uri="{BB962C8B-B14F-4D97-AF65-F5344CB8AC3E}">
        <p14:creationId xmlns:p14="http://schemas.microsoft.com/office/powerpoint/2010/main" val="479762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3;p61">
            <a:extLst>
              <a:ext uri="{FF2B5EF4-FFF2-40B4-BE49-F238E27FC236}">
                <a16:creationId xmlns:a16="http://schemas.microsoft.com/office/drawing/2014/main" id="{F5B4DF40-C2C6-40C2-88E9-26CA35145FB4}"/>
              </a:ext>
            </a:extLst>
          </p:cNvPr>
          <p:cNvSpPr txBox="1"/>
          <p:nvPr/>
        </p:nvSpPr>
        <p:spPr>
          <a:xfrm>
            <a:off x="1095153" y="2136361"/>
            <a:ext cx="6953693" cy="87077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sz="3000" dirty="0">
                <a:solidFill>
                  <a:schemeClr val="dk1"/>
                </a:solidFill>
                <a:latin typeface="Constantia" panose="02030602050306030303" pitchFamily="18" charset="0"/>
                <a:ea typeface="Work Sans"/>
                <a:cs typeface="Work Sans"/>
                <a:sym typeface="Work Sans"/>
              </a:rPr>
              <a:t>Entornos de uso</a:t>
            </a:r>
            <a:endParaRPr lang="en-US" sz="3000" dirty="0">
              <a:solidFill>
                <a:schemeClr val="dk1"/>
              </a:solidFill>
              <a:latin typeface="Constantia" panose="02030602050306030303" pitchFamily="18" charset="0"/>
              <a:ea typeface="Work Sans"/>
              <a:cs typeface="Work Sans"/>
              <a:sym typeface="Work Sans"/>
            </a:endParaRPr>
          </a:p>
        </p:txBody>
      </p:sp>
    </p:spTree>
    <p:extLst>
      <p:ext uri="{BB962C8B-B14F-4D97-AF65-F5344CB8AC3E}">
        <p14:creationId xmlns:p14="http://schemas.microsoft.com/office/powerpoint/2010/main" val="32197775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Aplicaciones basadas en la localización</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116388"/>
            <a:ext cx="7338217" cy="1606845"/>
          </a:xfrm>
        </p:spPr>
        <p:txBody>
          <a:bodyPr/>
          <a:lstStyle/>
          <a:p>
            <a:pPr algn="l"/>
            <a:r>
              <a:rPr lang="es-ES" sz="2400" dirty="0">
                <a:latin typeface="Constantia" panose="02030602050306030303" pitchFamily="18" charset="0"/>
              </a:rPr>
              <a:t>Al igual que Node.js, la asíncrona de </a:t>
            </a:r>
            <a:r>
              <a:rPr lang="es-ES" sz="2400" dirty="0" err="1">
                <a:latin typeface="Constantia" panose="02030602050306030303" pitchFamily="18" charset="0"/>
              </a:rPr>
              <a:t>Bun</a:t>
            </a:r>
            <a:r>
              <a:rPr lang="es-ES" sz="2400" dirty="0">
                <a:latin typeface="Constantia" panose="02030602050306030303" pitchFamily="18" charset="0"/>
              </a:rPr>
              <a:t> y su capacidad para proporcionar actualizaciones en tiempo real lo convierten en la mejor opción para crear aplicaciones basadas en la localización.</a:t>
            </a:r>
            <a:endParaRPr lang="es-HN" sz="2800" dirty="0">
              <a:latin typeface="Constantia" panose="02030602050306030303" pitchFamily="18" charset="0"/>
            </a:endParaRPr>
          </a:p>
        </p:txBody>
      </p:sp>
    </p:spTree>
    <p:extLst>
      <p:ext uri="{BB962C8B-B14F-4D97-AF65-F5344CB8AC3E}">
        <p14:creationId xmlns:p14="http://schemas.microsoft.com/office/powerpoint/2010/main" val="1260657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20822"/>
            <a:ext cx="5979000" cy="280200"/>
          </a:xfrm>
        </p:spPr>
        <p:txBody>
          <a:bodyPr/>
          <a:lstStyle/>
          <a:p>
            <a:r>
              <a:rPr lang="es-ES" dirty="0">
                <a:latin typeface="Constantia" panose="02030602050306030303" pitchFamily="18" charset="0"/>
              </a:rPr>
              <a:t>Aplicaciones de </a:t>
            </a:r>
            <a:r>
              <a:rPr lang="es-ES" dirty="0" err="1">
                <a:latin typeface="Constantia" panose="02030602050306030303" pitchFamily="18" charset="0"/>
              </a:rPr>
              <a:t>streaming</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2476056"/>
            <a:ext cx="7338217" cy="1606845"/>
          </a:xfrm>
        </p:spPr>
        <p:txBody>
          <a:bodyPr/>
          <a:lstStyle/>
          <a:p>
            <a:pPr algn="l"/>
            <a:r>
              <a:rPr lang="es-ES" sz="1800" dirty="0">
                <a:latin typeface="Constantia" panose="02030602050306030303" pitchFamily="18" charset="0"/>
              </a:rPr>
              <a:t>El </a:t>
            </a:r>
            <a:r>
              <a:rPr lang="es-ES" sz="1800" dirty="0" err="1">
                <a:latin typeface="Constantia" panose="02030602050306030303" pitchFamily="18" charset="0"/>
              </a:rPr>
              <a:t>streaming</a:t>
            </a:r>
            <a:r>
              <a:rPr lang="es-ES" sz="1800" dirty="0">
                <a:latin typeface="Constantia" panose="02030602050306030303" pitchFamily="18" charset="0"/>
              </a:rPr>
              <a:t> de aplicaciones es un proceso de descarga de partes de una aplicación a la carta sin sobrecargar el servidor o la máquina local del usuario.</a:t>
            </a:r>
          </a:p>
          <a:p>
            <a:pPr algn="l"/>
            <a:r>
              <a:rPr lang="es-ES" sz="1800" dirty="0">
                <a:latin typeface="Constantia" panose="02030602050306030303" pitchFamily="18" charset="0"/>
              </a:rPr>
              <a:t>Con la API de </a:t>
            </a:r>
            <a:r>
              <a:rPr lang="es-ES" sz="1800" dirty="0" err="1">
                <a:latin typeface="Constantia" panose="02030602050306030303" pitchFamily="18" charset="0"/>
              </a:rPr>
              <a:t>streaming</a:t>
            </a:r>
            <a:r>
              <a:rPr lang="es-ES" sz="1800" dirty="0">
                <a:latin typeface="Constantia" panose="02030602050306030303" pitchFamily="18" charset="0"/>
              </a:rPr>
              <a:t>, </a:t>
            </a:r>
            <a:r>
              <a:rPr lang="es-ES" sz="1800" dirty="0" err="1">
                <a:latin typeface="Constantia" panose="02030602050306030303" pitchFamily="18" charset="0"/>
              </a:rPr>
              <a:t>Bun</a:t>
            </a:r>
            <a:r>
              <a:rPr lang="es-ES" sz="1800" dirty="0">
                <a:latin typeface="Constantia" panose="02030602050306030303" pitchFamily="18" charset="0"/>
              </a:rPr>
              <a:t> puede manejar fácilmente flujos de datos en tiempo real, que son la característica principal de una aplicación de </a:t>
            </a:r>
            <a:r>
              <a:rPr lang="es-ES" sz="1800" dirty="0" err="1">
                <a:latin typeface="Constantia" panose="02030602050306030303" pitchFamily="18" charset="0"/>
              </a:rPr>
              <a:t>streaming</a:t>
            </a:r>
            <a:r>
              <a:rPr lang="es-ES" sz="1800" dirty="0">
                <a:latin typeface="Constantia" panose="02030602050306030303" pitchFamily="18" charset="0"/>
              </a:rPr>
              <a:t>. </a:t>
            </a:r>
            <a:r>
              <a:rPr lang="es-ES" sz="1800" dirty="0" err="1">
                <a:latin typeface="Constantia" panose="02030602050306030303" pitchFamily="18" charset="0"/>
              </a:rPr>
              <a:t>Bun</a:t>
            </a:r>
            <a:r>
              <a:rPr lang="es-ES" sz="1800" dirty="0">
                <a:latin typeface="Constantia" panose="02030602050306030303" pitchFamily="18" charset="0"/>
              </a:rPr>
              <a:t> también puede proporcionar una rápida sincronización de datos entre el servidor y el cliente, lo que mejora la experiencia del usuario al minimizar los retrasos.</a:t>
            </a:r>
          </a:p>
        </p:txBody>
      </p:sp>
    </p:spTree>
    <p:extLst>
      <p:ext uri="{BB962C8B-B14F-4D97-AF65-F5344CB8AC3E}">
        <p14:creationId xmlns:p14="http://schemas.microsoft.com/office/powerpoint/2010/main" val="25786939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6E38E20-6681-4D18-A239-060D65953FB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784" r="50000" b="42840"/>
          <a:stretch/>
        </p:blipFill>
        <p:spPr bwMode="auto">
          <a:xfrm>
            <a:off x="801459" y="838642"/>
            <a:ext cx="7541081" cy="3466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72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0C27E-B2A2-4A99-AAE3-32BF4D89174E}"/>
              </a:ext>
            </a:extLst>
          </p:cNvPr>
          <p:cNvSpPr>
            <a:spLocks noGrp="1"/>
          </p:cNvSpPr>
          <p:nvPr>
            <p:ph type="title"/>
          </p:nvPr>
        </p:nvSpPr>
        <p:spPr/>
        <p:txBody>
          <a:bodyPr/>
          <a:lstStyle/>
          <a:p>
            <a:r>
              <a:rPr lang="es-ES" sz="3600" dirty="0">
                <a:latin typeface="Constantia" panose="02030602050306030303" pitchFamily="18" charset="0"/>
              </a:rPr>
              <a:t>¿Qué es LLRT?</a:t>
            </a:r>
            <a:endParaRPr lang="es-HN" sz="3600" dirty="0">
              <a:latin typeface="Constantia" panose="02030602050306030303" pitchFamily="18" charset="0"/>
            </a:endParaRPr>
          </a:p>
        </p:txBody>
      </p:sp>
      <p:sp>
        <p:nvSpPr>
          <p:cNvPr id="5" name="Subtítulo 5">
            <a:extLst>
              <a:ext uri="{FF2B5EF4-FFF2-40B4-BE49-F238E27FC236}">
                <a16:creationId xmlns:a16="http://schemas.microsoft.com/office/drawing/2014/main" id="{C91CA745-9773-4475-8AD3-AF59E364EF33}"/>
              </a:ext>
            </a:extLst>
          </p:cNvPr>
          <p:cNvSpPr txBox="1">
            <a:spLocks/>
          </p:cNvSpPr>
          <p:nvPr/>
        </p:nvSpPr>
        <p:spPr>
          <a:xfrm>
            <a:off x="989915" y="1449255"/>
            <a:ext cx="7164169"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pP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LLRT es otro tiempo de ejecución de JavaScript que se centra en las demandas específicas de un entorno sin servidor, que no se satisfacen completamente con opciones existentes como Node.js,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Bun</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y </a:t>
            </a:r>
            <a:r>
              <a:rPr lang="es-ES" sz="20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Deno</a:t>
            </a:r>
            <a:r>
              <a:rPr lang="es-ES"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diseñadas para aplicaciones de propósito general. A diferencia de estos tiempos de ejecución, LLRT no incluye un compilador Just-In-Time (JIT), lo que reduce la complejidad del sistema y el tamaño del tiempo de ejecución al tiempo que conserva recursos de CPU y memoria, lo que conduce a tiempos de inicio de aplicaciones más rápidos.</a:t>
            </a:r>
            <a:endParaRPr lang="es-HN" sz="20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0967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1"/>
          <p:cNvSpPr txBox="1">
            <a:spLocks noGrp="1"/>
          </p:cNvSpPr>
          <p:nvPr>
            <p:ph type="title"/>
          </p:nvPr>
        </p:nvSpPr>
        <p:spPr>
          <a:xfrm flipH="1">
            <a:off x="720000" y="540000"/>
            <a:ext cx="7704000" cy="47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ES" dirty="0">
                <a:solidFill>
                  <a:schemeClr val="accent6"/>
                </a:solidFill>
                <a:latin typeface="Constantia" panose="02030602050306030303" pitchFamily="18" charset="0"/>
              </a:rPr>
              <a:t>Historial de cambios importantes</a:t>
            </a:r>
            <a:endParaRPr dirty="0">
              <a:solidFill>
                <a:schemeClr val="accent6"/>
              </a:solidFill>
              <a:latin typeface="Constantia" panose="02030602050306030303" pitchFamily="18" charset="0"/>
            </a:endParaRPr>
          </a:p>
        </p:txBody>
      </p:sp>
      <p:sp>
        <p:nvSpPr>
          <p:cNvPr id="290" name="Google Shape;290;p41"/>
          <p:cNvSpPr txBox="1">
            <a:spLocks noGrp="1"/>
          </p:cNvSpPr>
          <p:nvPr>
            <p:ph type="subTitle" idx="4"/>
          </p:nvPr>
        </p:nvSpPr>
        <p:spPr>
          <a:xfrm>
            <a:off x="948474" y="2533775"/>
            <a:ext cx="7387451" cy="113445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sz="2000" dirty="0">
                <a:latin typeface="Constantia" panose="02030602050306030303" pitchFamily="18" charset="0"/>
              </a:rPr>
              <a:t>Low </a:t>
            </a:r>
            <a:r>
              <a:rPr lang="es-ES" sz="2000" dirty="0" err="1">
                <a:latin typeface="Constantia" panose="02030602050306030303" pitchFamily="18" charset="0"/>
              </a:rPr>
              <a:t>Latency</a:t>
            </a:r>
            <a:r>
              <a:rPr lang="es-ES" sz="2000" dirty="0">
                <a:latin typeface="Constantia" panose="02030602050306030303" pitchFamily="18" charset="0"/>
              </a:rPr>
              <a:t> </a:t>
            </a:r>
            <a:r>
              <a:rPr lang="es-ES" sz="2000" dirty="0" err="1">
                <a:latin typeface="Constantia" panose="02030602050306030303" pitchFamily="18" charset="0"/>
              </a:rPr>
              <a:t>Runtime</a:t>
            </a:r>
            <a:r>
              <a:rPr lang="es-ES" sz="2000" dirty="0">
                <a:latin typeface="Constantia" panose="02030602050306030303" pitchFamily="18" charset="0"/>
              </a:rPr>
              <a:t> es una tecnología reciente, por lo que el historial de cambios importantes no es muy amplio y novedoso, tanto así que en su repositorio de GitHub solo cuenta con casi 400 </a:t>
            </a:r>
            <a:r>
              <a:rPr lang="es-ES" sz="2000" dirty="0" err="1">
                <a:latin typeface="Constantia" panose="02030602050306030303" pitchFamily="18" charset="0"/>
              </a:rPr>
              <a:t>commits</a:t>
            </a:r>
            <a:r>
              <a:rPr lang="es-ES" sz="2000" dirty="0">
                <a:latin typeface="Constantia" panose="02030602050306030303" pitchFamily="18" charset="0"/>
              </a:rPr>
              <a:t>.</a:t>
            </a:r>
            <a:endParaRPr lang="es-HN" sz="2000" dirty="0">
              <a:latin typeface="Constantia" panose="02030602050306030303" pitchFamily="18" charset="0"/>
            </a:endParaRPr>
          </a:p>
        </p:txBody>
      </p:sp>
    </p:spTree>
    <p:extLst>
      <p:ext uri="{BB962C8B-B14F-4D97-AF65-F5344CB8AC3E}">
        <p14:creationId xmlns:p14="http://schemas.microsoft.com/office/powerpoint/2010/main" val="2691992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9;p61">
            <a:extLst>
              <a:ext uri="{FF2B5EF4-FFF2-40B4-BE49-F238E27FC236}">
                <a16:creationId xmlns:a16="http://schemas.microsoft.com/office/drawing/2014/main" id="{518D3FD2-9F5E-4C0E-83A9-AA4E8C4CEB0A}"/>
              </a:ext>
            </a:extLst>
          </p:cNvPr>
          <p:cNvSpPr txBox="1">
            <a:spLocks/>
          </p:cNvSpPr>
          <p:nvPr/>
        </p:nvSpPr>
        <p:spPr>
          <a:xfrm>
            <a:off x="720000" y="478511"/>
            <a:ext cx="7704000" cy="477600"/>
          </a:xfrm>
          <a:prstGeom prst="rect">
            <a:avLst/>
          </a:prstGeom>
          <a:solidFill>
            <a:srgbClr val="000000">
              <a:alpha val="67590"/>
            </a:srgb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HN" sz="2800" dirty="0">
                <a:solidFill>
                  <a:schemeClr val="accent6"/>
                </a:solidFill>
                <a:latin typeface="Constantia" panose="02030602050306030303" pitchFamily="18" charset="0"/>
              </a:rPr>
              <a:t>Línea de tiempo</a:t>
            </a:r>
          </a:p>
        </p:txBody>
      </p:sp>
      <p:sp>
        <p:nvSpPr>
          <p:cNvPr id="3" name="Google Shape;600;p61">
            <a:extLst>
              <a:ext uri="{FF2B5EF4-FFF2-40B4-BE49-F238E27FC236}">
                <a16:creationId xmlns:a16="http://schemas.microsoft.com/office/drawing/2014/main" id="{BBED6A68-E40C-4B86-98CB-A074AE6B6A19}"/>
              </a:ext>
            </a:extLst>
          </p:cNvPr>
          <p:cNvSpPr txBox="1"/>
          <p:nvPr/>
        </p:nvSpPr>
        <p:spPr>
          <a:xfrm>
            <a:off x="517981" y="2355637"/>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1"/>
                </a:solidFill>
                <a:latin typeface="Constantia" panose="02030602050306030303" pitchFamily="18" charset="0"/>
                <a:ea typeface="Staatliches"/>
                <a:cs typeface="Staatliches"/>
                <a:sym typeface="Staatliches"/>
              </a:rPr>
              <a:t>#166</a:t>
            </a:r>
            <a:endParaRPr sz="2000" dirty="0">
              <a:solidFill>
                <a:schemeClr val="dk1"/>
              </a:solidFill>
              <a:latin typeface="Constantia" panose="02030602050306030303" pitchFamily="18" charset="0"/>
              <a:ea typeface="Staatliches"/>
              <a:cs typeface="Staatliches"/>
              <a:sym typeface="Staatliches"/>
            </a:endParaRPr>
          </a:p>
        </p:txBody>
      </p:sp>
      <p:sp>
        <p:nvSpPr>
          <p:cNvPr id="4" name="Google Shape;601;p61">
            <a:extLst>
              <a:ext uri="{FF2B5EF4-FFF2-40B4-BE49-F238E27FC236}">
                <a16:creationId xmlns:a16="http://schemas.microsoft.com/office/drawing/2014/main" id="{8C255D05-3DAC-4D3B-9C98-59718FAA9A43}"/>
              </a:ext>
            </a:extLst>
          </p:cNvPr>
          <p:cNvSpPr txBox="1"/>
          <p:nvPr/>
        </p:nvSpPr>
        <p:spPr>
          <a:xfrm>
            <a:off x="517981" y="2785237"/>
            <a:ext cx="1680625" cy="127233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dk1"/>
                </a:solidFill>
                <a:latin typeface="Constantia" panose="02030602050306030303" pitchFamily="18" charset="0"/>
                <a:ea typeface="Work Sans"/>
                <a:cs typeface="Work Sans"/>
                <a:sym typeface="Work Sans"/>
              </a:rPr>
              <a:t>Fix/xml parser</a:t>
            </a:r>
          </a:p>
        </p:txBody>
      </p:sp>
      <p:sp>
        <p:nvSpPr>
          <p:cNvPr id="5" name="Google Shape;602;p61">
            <a:extLst>
              <a:ext uri="{FF2B5EF4-FFF2-40B4-BE49-F238E27FC236}">
                <a16:creationId xmlns:a16="http://schemas.microsoft.com/office/drawing/2014/main" id="{D79E2059-D046-42CD-936B-92BD7D2732F9}"/>
              </a:ext>
            </a:extLst>
          </p:cNvPr>
          <p:cNvSpPr txBox="1"/>
          <p:nvPr/>
        </p:nvSpPr>
        <p:spPr>
          <a:xfrm>
            <a:off x="3356244" y="2359700"/>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000" dirty="0">
                <a:solidFill>
                  <a:schemeClr val="dk1"/>
                </a:solidFill>
                <a:latin typeface="Constantia" panose="02030602050306030303" pitchFamily="18" charset="0"/>
                <a:ea typeface="Staatliches"/>
                <a:cs typeface="Staatliches"/>
                <a:sym typeface="Staatliches"/>
              </a:rPr>
              <a:t>#185</a:t>
            </a:r>
          </a:p>
        </p:txBody>
      </p:sp>
      <p:sp>
        <p:nvSpPr>
          <p:cNvPr id="6" name="Google Shape;603;p61">
            <a:extLst>
              <a:ext uri="{FF2B5EF4-FFF2-40B4-BE49-F238E27FC236}">
                <a16:creationId xmlns:a16="http://schemas.microsoft.com/office/drawing/2014/main" id="{B7A14C3E-A23E-43A3-B3FF-D5B8D72985E3}"/>
              </a:ext>
            </a:extLst>
          </p:cNvPr>
          <p:cNvSpPr txBox="1"/>
          <p:nvPr/>
        </p:nvSpPr>
        <p:spPr>
          <a:xfrm>
            <a:off x="3356244" y="2789300"/>
            <a:ext cx="1680600" cy="1272337"/>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dirty="0">
                <a:solidFill>
                  <a:schemeClr val="dk1"/>
                </a:solidFill>
                <a:latin typeface="Constantia" panose="02030602050306030303" pitchFamily="18" charset="0"/>
                <a:ea typeface="Work Sans"/>
                <a:cs typeface="Work Sans"/>
                <a:sym typeface="Work Sans"/>
              </a:rPr>
              <a:t>Fix </a:t>
            </a:r>
            <a:r>
              <a:rPr lang="en-US" sz="1600" dirty="0" err="1">
                <a:solidFill>
                  <a:schemeClr val="dk1"/>
                </a:solidFill>
                <a:latin typeface="Constantia" panose="02030602050306030303" pitchFamily="18" charset="0"/>
                <a:ea typeface="Work Sans"/>
                <a:cs typeface="Work Sans"/>
                <a:sym typeface="Work Sans"/>
              </a:rPr>
              <a:t>object.toJSON</a:t>
            </a:r>
            <a:r>
              <a:rPr lang="en-US" sz="1600" dirty="0">
                <a:solidFill>
                  <a:schemeClr val="dk1"/>
                </a:solidFill>
                <a:latin typeface="Constantia" panose="02030602050306030303" pitchFamily="18" charset="0"/>
                <a:ea typeface="Work Sans"/>
                <a:cs typeface="Work Sans"/>
                <a:sym typeface="Work Sans"/>
              </a:rPr>
              <a:t>() when stringifying </a:t>
            </a:r>
          </a:p>
        </p:txBody>
      </p:sp>
      <p:sp>
        <p:nvSpPr>
          <p:cNvPr id="9" name="Google Shape;606;p61">
            <a:extLst>
              <a:ext uri="{FF2B5EF4-FFF2-40B4-BE49-F238E27FC236}">
                <a16:creationId xmlns:a16="http://schemas.microsoft.com/office/drawing/2014/main" id="{B31A46D9-AC46-4D7F-9931-C3C59BFCC649}"/>
              </a:ext>
            </a:extLst>
          </p:cNvPr>
          <p:cNvSpPr txBox="1"/>
          <p:nvPr/>
        </p:nvSpPr>
        <p:spPr>
          <a:xfrm>
            <a:off x="6743430" y="2356288"/>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000" dirty="0">
                <a:solidFill>
                  <a:schemeClr val="dk1"/>
                </a:solidFill>
                <a:latin typeface="Constantia" panose="02030602050306030303" pitchFamily="18" charset="0"/>
                <a:ea typeface="Staatliches"/>
                <a:cs typeface="Staatliches"/>
                <a:sym typeface="Staatliches"/>
              </a:rPr>
              <a:t>#190</a:t>
            </a:r>
          </a:p>
        </p:txBody>
      </p:sp>
      <p:sp>
        <p:nvSpPr>
          <p:cNvPr id="10" name="Google Shape;607;p61">
            <a:extLst>
              <a:ext uri="{FF2B5EF4-FFF2-40B4-BE49-F238E27FC236}">
                <a16:creationId xmlns:a16="http://schemas.microsoft.com/office/drawing/2014/main" id="{291209F8-27EB-4688-BFB2-97B03E21FB10}"/>
              </a:ext>
            </a:extLst>
          </p:cNvPr>
          <p:cNvSpPr txBox="1"/>
          <p:nvPr/>
        </p:nvSpPr>
        <p:spPr>
          <a:xfrm>
            <a:off x="6743388" y="2785888"/>
            <a:ext cx="1680600" cy="1268274"/>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dirty="0">
                <a:solidFill>
                  <a:schemeClr val="dk1"/>
                </a:solidFill>
                <a:latin typeface="Constantia" panose="02030602050306030303" pitchFamily="18" charset="0"/>
                <a:ea typeface="Work Sans"/>
                <a:cs typeface="Work Sans"/>
                <a:sym typeface="Work Sans"/>
              </a:rPr>
              <a:t>Fix make release target for aarch64 </a:t>
            </a:r>
            <a:endParaRPr sz="2000" dirty="0">
              <a:solidFill>
                <a:schemeClr val="dk1"/>
              </a:solidFill>
              <a:latin typeface="Constantia" panose="02030602050306030303" pitchFamily="18" charset="0"/>
              <a:ea typeface="Work Sans"/>
              <a:cs typeface="Work Sans"/>
              <a:sym typeface="Work Sans"/>
            </a:endParaRPr>
          </a:p>
        </p:txBody>
      </p:sp>
      <p:cxnSp>
        <p:nvCxnSpPr>
          <p:cNvPr id="14" name="Google Shape;611;p61">
            <a:extLst>
              <a:ext uri="{FF2B5EF4-FFF2-40B4-BE49-F238E27FC236}">
                <a16:creationId xmlns:a16="http://schemas.microsoft.com/office/drawing/2014/main" id="{018F798D-3830-4E34-8C95-4A62CA67CEA2}"/>
              </a:ext>
            </a:extLst>
          </p:cNvPr>
          <p:cNvCxnSpPr>
            <a:cxnSpLocks/>
            <a:stCxn id="3" idx="3"/>
            <a:endCxn id="5" idx="1"/>
          </p:cNvCxnSpPr>
          <p:nvPr/>
        </p:nvCxnSpPr>
        <p:spPr>
          <a:xfrm>
            <a:off x="2198581" y="2570437"/>
            <a:ext cx="1157663" cy="4063"/>
          </a:xfrm>
          <a:prstGeom prst="bentConnector3">
            <a:avLst>
              <a:gd name="adj1" fmla="val 50000"/>
            </a:avLst>
          </a:prstGeom>
          <a:noFill/>
          <a:ln w="19050" cap="flat" cmpd="sng">
            <a:solidFill>
              <a:schemeClr val="dk1"/>
            </a:solidFill>
            <a:prstDash val="solid"/>
            <a:round/>
            <a:headEnd type="none" w="med" len="med"/>
            <a:tailEnd type="oval" w="med" len="med"/>
          </a:ln>
        </p:spPr>
      </p:cxnSp>
      <p:cxnSp>
        <p:nvCxnSpPr>
          <p:cNvPr id="15" name="Google Shape;613;p61">
            <a:extLst>
              <a:ext uri="{FF2B5EF4-FFF2-40B4-BE49-F238E27FC236}">
                <a16:creationId xmlns:a16="http://schemas.microsoft.com/office/drawing/2014/main" id="{3D18EF31-915A-4CFC-97D2-52EAE3412D6E}"/>
              </a:ext>
            </a:extLst>
          </p:cNvPr>
          <p:cNvCxnSpPr>
            <a:cxnSpLocks/>
            <a:stCxn id="5" idx="3"/>
            <a:endCxn id="9" idx="1"/>
          </p:cNvCxnSpPr>
          <p:nvPr/>
        </p:nvCxnSpPr>
        <p:spPr>
          <a:xfrm flipV="1">
            <a:off x="5036844" y="2571088"/>
            <a:ext cx="1706586" cy="3412"/>
          </a:xfrm>
          <a:prstGeom prst="bentConnector3">
            <a:avLst>
              <a:gd name="adj1" fmla="val 50000"/>
            </a:avLst>
          </a:prstGeom>
          <a:noFill/>
          <a:ln w="19050" cap="flat" cmpd="sng">
            <a:solidFill>
              <a:schemeClr val="dk1"/>
            </a:solidFill>
            <a:prstDash val="solid"/>
            <a:round/>
            <a:headEnd type="none" w="med" len="med"/>
            <a:tailEnd type="oval" w="med" len="med"/>
          </a:ln>
        </p:spPr>
      </p:cxnSp>
      <p:sp>
        <p:nvSpPr>
          <p:cNvPr id="17" name="Google Shape;612;p61">
            <a:extLst>
              <a:ext uri="{FF2B5EF4-FFF2-40B4-BE49-F238E27FC236}">
                <a16:creationId xmlns:a16="http://schemas.microsoft.com/office/drawing/2014/main" id="{E5A99768-1DC3-4261-BAF6-5386B2EA76CC}"/>
              </a:ext>
            </a:extLst>
          </p:cNvPr>
          <p:cNvSpPr txBox="1"/>
          <p:nvPr/>
        </p:nvSpPr>
        <p:spPr>
          <a:xfrm>
            <a:off x="517981" y="192735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16/02/24</a:t>
            </a:r>
            <a:endParaRPr sz="2400" dirty="0">
              <a:solidFill>
                <a:schemeClr val="dk2"/>
              </a:solidFill>
              <a:latin typeface="Constantia" panose="02030602050306030303" pitchFamily="18" charset="0"/>
              <a:ea typeface="Staatliches"/>
              <a:cs typeface="Staatliches"/>
              <a:sym typeface="Staatliches"/>
            </a:endParaRPr>
          </a:p>
        </p:txBody>
      </p:sp>
      <p:sp>
        <p:nvSpPr>
          <p:cNvPr id="18" name="Google Shape;616;p61">
            <a:extLst>
              <a:ext uri="{FF2B5EF4-FFF2-40B4-BE49-F238E27FC236}">
                <a16:creationId xmlns:a16="http://schemas.microsoft.com/office/drawing/2014/main" id="{568A287F-4A39-4246-8EDD-3141AAA312CC}"/>
              </a:ext>
            </a:extLst>
          </p:cNvPr>
          <p:cNvSpPr txBox="1"/>
          <p:nvPr/>
        </p:nvSpPr>
        <p:spPr>
          <a:xfrm>
            <a:off x="3356244" y="192735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20/02/24</a:t>
            </a:r>
            <a:endParaRPr sz="2400" dirty="0">
              <a:solidFill>
                <a:schemeClr val="dk2"/>
              </a:solidFill>
              <a:latin typeface="Constantia" panose="02030602050306030303" pitchFamily="18" charset="0"/>
              <a:ea typeface="Staatliches"/>
              <a:cs typeface="Staatliches"/>
              <a:sym typeface="Staatliches"/>
            </a:endParaRPr>
          </a:p>
        </p:txBody>
      </p:sp>
      <p:sp>
        <p:nvSpPr>
          <p:cNvPr id="20" name="Google Shape;615;p61">
            <a:extLst>
              <a:ext uri="{FF2B5EF4-FFF2-40B4-BE49-F238E27FC236}">
                <a16:creationId xmlns:a16="http://schemas.microsoft.com/office/drawing/2014/main" id="{79988B14-D733-42E9-B639-D3E25B52C025}"/>
              </a:ext>
            </a:extLst>
          </p:cNvPr>
          <p:cNvSpPr txBox="1"/>
          <p:nvPr/>
        </p:nvSpPr>
        <p:spPr>
          <a:xfrm>
            <a:off x="6743400" y="1928013"/>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21/02/24</a:t>
            </a:r>
            <a:endParaRPr sz="2400" dirty="0">
              <a:solidFill>
                <a:schemeClr val="dk2"/>
              </a:solidFill>
              <a:latin typeface="Constantia" panose="02030602050306030303" pitchFamily="18" charset="0"/>
              <a:ea typeface="Staatliches"/>
              <a:cs typeface="Staatliches"/>
              <a:sym typeface="Staatliches"/>
            </a:endParaRPr>
          </a:p>
        </p:txBody>
      </p:sp>
    </p:spTree>
    <p:extLst>
      <p:ext uri="{BB962C8B-B14F-4D97-AF65-F5344CB8AC3E}">
        <p14:creationId xmlns:p14="http://schemas.microsoft.com/office/powerpoint/2010/main" val="1830336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0C27E-B2A2-4A99-AAE3-32BF4D89174E}"/>
              </a:ext>
            </a:extLst>
          </p:cNvPr>
          <p:cNvSpPr>
            <a:spLocks noGrp="1"/>
          </p:cNvSpPr>
          <p:nvPr>
            <p:ph type="title"/>
          </p:nvPr>
        </p:nvSpPr>
        <p:spPr/>
        <p:txBody>
          <a:bodyPr/>
          <a:lstStyle/>
          <a:p>
            <a:r>
              <a:rPr lang="es-ES" sz="3600" dirty="0">
                <a:latin typeface="Constantia" panose="02030602050306030303" pitchFamily="18" charset="0"/>
              </a:rPr>
              <a:t>Características principales</a:t>
            </a:r>
            <a:endParaRPr lang="es-HN" sz="3600" dirty="0">
              <a:latin typeface="Constantia" panose="02030602050306030303" pitchFamily="18" charset="0"/>
            </a:endParaRPr>
          </a:p>
        </p:txBody>
      </p:sp>
      <p:sp>
        <p:nvSpPr>
          <p:cNvPr id="5" name="Subtítulo 5">
            <a:extLst>
              <a:ext uri="{FF2B5EF4-FFF2-40B4-BE49-F238E27FC236}">
                <a16:creationId xmlns:a16="http://schemas.microsoft.com/office/drawing/2014/main" id="{C91CA745-9773-4475-8AD3-AF59E364EF33}"/>
              </a:ext>
            </a:extLst>
          </p:cNvPr>
          <p:cNvSpPr txBox="1">
            <a:spLocks/>
          </p:cNvSpPr>
          <p:nvPr/>
        </p:nvSpPr>
        <p:spPr>
          <a:xfrm>
            <a:off x="989915" y="1566213"/>
            <a:ext cx="7164169" cy="477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07000"/>
              </a:lnSpc>
              <a:spcAft>
                <a:spcPts val="800"/>
              </a:spcAft>
            </a:pP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LLRT requiere que uno agrupe su código y dependencias en un único archivo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js</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y, por lo tanto, elimina todas las búsquedas del sistema de archivos que ocurren durante la fase de resolución del módulo en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Node</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por lo que la aceleración proviene principalmente de esta limitación.</a:t>
            </a:r>
          </a:p>
          <a:p>
            <a:pPr>
              <a:lnSpc>
                <a:spcPct val="107000"/>
              </a:lnSpc>
              <a:spcAft>
                <a:spcPts val="800"/>
              </a:spcAft>
            </a:pP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Además,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preempaquetan</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precompilan</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(en código de bytes) y precargan bits de AWS SDK y luego los comparan con un tiempo de ejecución de propósito general como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Node</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o </a:t>
            </a:r>
            <a:r>
              <a:rPr lang="es-ES" sz="1600" dirty="0" err="1">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Bun</a:t>
            </a:r>
            <a:r>
              <a:rPr lang="es-ES" sz="1600" dirty="0">
                <a:solidFill>
                  <a:schemeClr val="accent6"/>
                </a:solidFill>
                <a:effectLst/>
                <a:latin typeface="Constantia" panose="02030602050306030303" pitchFamily="18" charset="0"/>
                <a:ea typeface="Calibri" panose="020F0502020204030204" pitchFamily="34" charset="0"/>
                <a:cs typeface="Times New Roman" panose="02020603050405020304" pitchFamily="18" charset="0"/>
              </a:rPr>
              <a:t> que tiene que cargar las bibliotecas de AWS SDK como archivos JS e interpretarlos al iniciar la aplicación. . Apuesto a que de aquí proviene el 99% de los beneficios de rendimiento.</a:t>
            </a:r>
          </a:p>
        </p:txBody>
      </p:sp>
    </p:spTree>
    <p:extLst>
      <p:ext uri="{BB962C8B-B14F-4D97-AF65-F5344CB8AC3E}">
        <p14:creationId xmlns:p14="http://schemas.microsoft.com/office/powerpoint/2010/main" val="3760808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99;p61">
            <a:extLst>
              <a:ext uri="{FF2B5EF4-FFF2-40B4-BE49-F238E27FC236}">
                <a16:creationId xmlns:a16="http://schemas.microsoft.com/office/drawing/2014/main" id="{518D3FD2-9F5E-4C0E-83A9-AA4E8C4CEB0A}"/>
              </a:ext>
            </a:extLst>
          </p:cNvPr>
          <p:cNvSpPr txBox="1">
            <a:spLocks/>
          </p:cNvSpPr>
          <p:nvPr/>
        </p:nvSpPr>
        <p:spPr>
          <a:xfrm>
            <a:off x="720000" y="540000"/>
            <a:ext cx="7704000" cy="477600"/>
          </a:xfrm>
          <a:prstGeom prst="rect">
            <a:avLst/>
          </a:prstGeom>
          <a:solidFill>
            <a:srgbClr val="000000">
              <a:alpha val="67590"/>
            </a:srgbClr>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HN" sz="2800" dirty="0">
                <a:solidFill>
                  <a:schemeClr val="accent6"/>
                </a:solidFill>
                <a:latin typeface="Constantia" panose="02030602050306030303" pitchFamily="18" charset="0"/>
              </a:rPr>
              <a:t>Línea de tiempo</a:t>
            </a:r>
          </a:p>
        </p:txBody>
      </p:sp>
      <p:sp>
        <p:nvSpPr>
          <p:cNvPr id="3" name="Google Shape;600;p61">
            <a:extLst>
              <a:ext uri="{FF2B5EF4-FFF2-40B4-BE49-F238E27FC236}">
                <a16:creationId xmlns:a16="http://schemas.microsoft.com/office/drawing/2014/main" id="{BBED6A68-E40C-4B86-98CB-A074AE6B6A19}"/>
              </a:ext>
            </a:extLst>
          </p:cNvPr>
          <p:cNvSpPr txBox="1"/>
          <p:nvPr/>
        </p:nvSpPr>
        <p:spPr>
          <a:xfrm>
            <a:off x="842482" y="3324731"/>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1"/>
                </a:solidFill>
                <a:latin typeface="Constantia" panose="02030602050306030303" pitchFamily="18" charset="0"/>
                <a:ea typeface="Staatliches"/>
                <a:cs typeface="Staatliches"/>
                <a:sym typeface="Staatliches"/>
              </a:rPr>
              <a:t>Node.js 4.x</a:t>
            </a:r>
            <a:endParaRPr sz="2400" dirty="0">
              <a:solidFill>
                <a:schemeClr val="dk1"/>
              </a:solidFill>
              <a:latin typeface="Constantia" panose="02030602050306030303" pitchFamily="18" charset="0"/>
              <a:ea typeface="Staatliches"/>
              <a:cs typeface="Staatliches"/>
              <a:sym typeface="Staatliches"/>
            </a:endParaRPr>
          </a:p>
        </p:txBody>
      </p:sp>
      <p:sp>
        <p:nvSpPr>
          <p:cNvPr id="4" name="Google Shape;601;p61">
            <a:extLst>
              <a:ext uri="{FF2B5EF4-FFF2-40B4-BE49-F238E27FC236}">
                <a16:creationId xmlns:a16="http://schemas.microsoft.com/office/drawing/2014/main" id="{8C255D05-3DAC-4D3B-9C98-59718FAA9A43}"/>
              </a:ext>
            </a:extLst>
          </p:cNvPr>
          <p:cNvSpPr txBox="1"/>
          <p:nvPr/>
        </p:nvSpPr>
        <p:spPr>
          <a:xfrm>
            <a:off x="842507" y="3754331"/>
            <a:ext cx="1680600" cy="1201312"/>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dk1"/>
                </a:solidFill>
                <a:latin typeface="Constantia" panose="02030602050306030303" pitchFamily="18" charset="0"/>
                <a:ea typeface="Work Sans"/>
                <a:cs typeface="Work Sans"/>
                <a:sym typeface="Work Sans"/>
              </a:rPr>
              <a:t>Marcó el comienzo de la estabilidad en la plataforma. </a:t>
            </a:r>
            <a:endParaRPr dirty="0">
              <a:solidFill>
                <a:schemeClr val="dk1"/>
              </a:solidFill>
              <a:latin typeface="Constantia" panose="02030602050306030303" pitchFamily="18" charset="0"/>
              <a:ea typeface="Work Sans"/>
              <a:cs typeface="Work Sans"/>
              <a:sym typeface="Work Sans"/>
            </a:endParaRPr>
          </a:p>
        </p:txBody>
      </p:sp>
      <p:sp>
        <p:nvSpPr>
          <p:cNvPr id="5" name="Google Shape;602;p61">
            <a:extLst>
              <a:ext uri="{FF2B5EF4-FFF2-40B4-BE49-F238E27FC236}">
                <a16:creationId xmlns:a16="http://schemas.microsoft.com/office/drawing/2014/main" id="{D79E2059-D046-42CD-936B-92BD7D2732F9}"/>
              </a:ext>
            </a:extLst>
          </p:cNvPr>
          <p:cNvSpPr txBox="1"/>
          <p:nvPr/>
        </p:nvSpPr>
        <p:spPr>
          <a:xfrm>
            <a:off x="2638754" y="1846860"/>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400" dirty="0">
                <a:solidFill>
                  <a:schemeClr val="dk1"/>
                </a:solidFill>
                <a:latin typeface="Constantia" panose="02030602050306030303" pitchFamily="18" charset="0"/>
                <a:ea typeface="Staatliches"/>
                <a:cs typeface="Staatliches"/>
                <a:sym typeface="Staatliches"/>
              </a:rPr>
              <a:t>Node.js 6.x</a:t>
            </a:r>
          </a:p>
        </p:txBody>
      </p:sp>
      <p:sp>
        <p:nvSpPr>
          <p:cNvPr id="6" name="Google Shape;603;p61">
            <a:extLst>
              <a:ext uri="{FF2B5EF4-FFF2-40B4-BE49-F238E27FC236}">
                <a16:creationId xmlns:a16="http://schemas.microsoft.com/office/drawing/2014/main" id="{B7A14C3E-A23E-43A3-B3FF-D5B8D72985E3}"/>
              </a:ext>
            </a:extLst>
          </p:cNvPr>
          <p:cNvSpPr txBox="1"/>
          <p:nvPr/>
        </p:nvSpPr>
        <p:spPr>
          <a:xfrm>
            <a:off x="2638754" y="2276460"/>
            <a:ext cx="1680600" cy="14770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dk1"/>
                </a:solidFill>
                <a:latin typeface="Constantia" panose="02030602050306030303" pitchFamily="18" charset="0"/>
                <a:ea typeface="Work Sans"/>
                <a:cs typeface="Work Sans"/>
                <a:sym typeface="Work Sans"/>
              </a:rPr>
              <a:t>Trajo consigo mejoras significativas en el rendimiento y estabilidad</a:t>
            </a:r>
            <a:endParaRPr lang="en-US" dirty="0">
              <a:solidFill>
                <a:schemeClr val="dk1"/>
              </a:solidFill>
              <a:latin typeface="Constantia" panose="02030602050306030303" pitchFamily="18" charset="0"/>
              <a:ea typeface="Work Sans"/>
              <a:cs typeface="Work Sans"/>
              <a:sym typeface="Work Sans"/>
            </a:endParaRPr>
          </a:p>
        </p:txBody>
      </p:sp>
      <p:sp>
        <p:nvSpPr>
          <p:cNvPr id="7" name="Google Shape;604;p61">
            <a:extLst>
              <a:ext uri="{FF2B5EF4-FFF2-40B4-BE49-F238E27FC236}">
                <a16:creationId xmlns:a16="http://schemas.microsoft.com/office/drawing/2014/main" id="{3D74B85B-3C88-4027-98C3-0635BC31701E}"/>
              </a:ext>
            </a:extLst>
          </p:cNvPr>
          <p:cNvSpPr txBox="1"/>
          <p:nvPr/>
        </p:nvSpPr>
        <p:spPr>
          <a:xfrm>
            <a:off x="6422942" y="2276460"/>
            <a:ext cx="1680600" cy="1477000"/>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dk1"/>
                </a:solidFill>
                <a:latin typeface="Constantia" panose="02030602050306030303" pitchFamily="18" charset="0"/>
                <a:ea typeface="Work Sans"/>
                <a:cs typeface="Work Sans"/>
                <a:sym typeface="Work Sans"/>
              </a:rPr>
              <a:t>Trajo consigo importantes mejoras de rendimiento y estabilidad</a:t>
            </a:r>
            <a:endParaRPr dirty="0">
              <a:solidFill>
                <a:schemeClr val="dk1"/>
              </a:solidFill>
              <a:latin typeface="Constantia" panose="02030602050306030303" pitchFamily="18" charset="0"/>
              <a:ea typeface="Work Sans"/>
              <a:cs typeface="Work Sans"/>
              <a:sym typeface="Work Sans"/>
            </a:endParaRPr>
          </a:p>
        </p:txBody>
      </p:sp>
      <p:sp>
        <p:nvSpPr>
          <p:cNvPr id="8" name="Google Shape;605;p61">
            <a:extLst>
              <a:ext uri="{FF2B5EF4-FFF2-40B4-BE49-F238E27FC236}">
                <a16:creationId xmlns:a16="http://schemas.microsoft.com/office/drawing/2014/main" id="{3156A862-236C-499B-B2AF-5E44FF9ACB4D}"/>
              </a:ext>
            </a:extLst>
          </p:cNvPr>
          <p:cNvSpPr txBox="1"/>
          <p:nvPr/>
        </p:nvSpPr>
        <p:spPr>
          <a:xfrm>
            <a:off x="6371254" y="1846860"/>
            <a:ext cx="1732327"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400" dirty="0">
                <a:solidFill>
                  <a:schemeClr val="dk1"/>
                </a:solidFill>
                <a:latin typeface="Constantia" panose="02030602050306030303" pitchFamily="18" charset="0"/>
                <a:ea typeface="Staatliches"/>
                <a:cs typeface="Staatliches"/>
                <a:sym typeface="Staatliches"/>
              </a:rPr>
              <a:t>Node.js 12.x</a:t>
            </a:r>
          </a:p>
        </p:txBody>
      </p:sp>
      <p:sp>
        <p:nvSpPr>
          <p:cNvPr id="9" name="Google Shape;606;p61">
            <a:extLst>
              <a:ext uri="{FF2B5EF4-FFF2-40B4-BE49-F238E27FC236}">
                <a16:creationId xmlns:a16="http://schemas.microsoft.com/office/drawing/2014/main" id="{B31A46D9-AC46-4D7F-9931-C3C59BFCC649}"/>
              </a:ext>
            </a:extLst>
          </p:cNvPr>
          <p:cNvSpPr txBox="1"/>
          <p:nvPr/>
        </p:nvSpPr>
        <p:spPr>
          <a:xfrm>
            <a:off x="4505046" y="3323406"/>
            <a:ext cx="1680600" cy="429600"/>
          </a:xfrm>
          <a:prstGeom prst="rect">
            <a:avLst/>
          </a:prstGeom>
          <a:solidFill>
            <a:srgbClr val="000000">
              <a:alpha val="6759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HN" sz="2400" dirty="0">
                <a:solidFill>
                  <a:schemeClr val="dk1"/>
                </a:solidFill>
                <a:latin typeface="Constantia" panose="02030602050306030303" pitchFamily="18" charset="0"/>
                <a:ea typeface="Staatliches"/>
                <a:cs typeface="Staatliches"/>
                <a:sym typeface="Staatliches"/>
              </a:rPr>
              <a:t>Node.js 8.x</a:t>
            </a:r>
          </a:p>
        </p:txBody>
      </p:sp>
      <p:sp>
        <p:nvSpPr>
          <p:cNvPr id="10" name="Google Shape;607;p61">
            <a:extLst>
              <a:ext uri="{FF2B5EF4-FFF2-40B4-BE49-F238E27FC236}">
                <a16:creationId xmlns:a16="http://schemas.microsoft.com/office/drawing/2014/main" id="{291209F8-27EB-4688-BFB2-97B03E21FB10}"/>
              </a:ext>
            </a:extLst>
          </p:cNvPr>
          <p:cNvSpPr txBox="1"/>
          <p:nvPr/>
        </p:nvSpPr>
        <p:spPr>
          <a:xfrm>
            <a:off x="4505004" y="3753006"/>
            <a:ext cx="1680600" cy="1201312"/>
          </a:xfrm>
          <a:prstGeom prst="rect">
            <a:avLst/>
          </a:prstGeom>
          <a:solidFill>
            <a:srgbClr val="000000">
              <a:alpha val="67590"/>
            </a:srgbClr>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ES" dirty="0">
                <a:solidFill>
                  <a:schemeClr val="dk1"/>
                </a:solidFill>
                <a:latin typeface="Constantia" panose="02030602050306030303" pitchFamily="18" charset="0"/>
                <a:ea typeface="Work Sans"/>
                <a:cs typeface="Work Sans"/>
                <a:sym typeface="Work Sans"/>
              </a:rPr>
              <a:t>Presentó mejoras adicionales en el rendimiento y la estabilidad</a:t>
            </a:r>
            <a:endParaRPr dirty="0">
              <a:solidFill>
                <a:schemeClr val="dk1"/>
              </a:solidFill>
              <a:latin typeface="Constantia" panose="02030602050306030303" pitchFamily="18" charset="0"/>
              <a:ea typeface="Work Sans"/>
              <a:cs typeface="Work Sans"/>
              <a:sym typeface="Work Sans"/>
            </a:endParaRPr>
          </a:p>
        </p:txBody>
      </p:sp>
      <p:grpSp>
        <p:nvGrpSpPr>
          <p:cNvPr id="11" name="Google Shape;608;p61">
            <a:extLst>
              <a:ext uri="{FF2B5EF4-FFF2-40B4-BE49-F238E27FC236}">
                <a16:creationId xmlns:a16="http://schemas.microsoft.com/office/drawing/2014/main" id="{8B8F0F14-F0FE-4EBB-A436-9B9DF29DD41F}"/>
              </a:ext>
            </a:extLst>
          </p:cNvPr>
          <p:cNvGrpSpPr/>
          <p:nvPr/>
        </p:nvGrpSpPr>
        <p:grpSpPr>
          <a:xfrm>
            <a:off x="713150" y="1090100"/>
            <a:ext cx="7717800" cy="114325"/>
            <a:chOff x="208025" y="3106700"/>
            <a:chExt cx="7717800" cy="114325"/>
          </a:xfrm>
        </p:grpSpPr>
        <p:sp>
          <p:nvSpPr>
            <p:cNvPr id="12" name="Google Shape;609;p61">
              <a:extLst>
                <a:ext uri="{FF2B5EF4-FFF2-40B4-BE49-F238E27FC236}">
                  <a16:creationId xmlns:a16="http://schemas.microsoft.com/office/drawing/2014/main" id="{3F29F6AC-3184-4DCB-97E0-2E386D75D26C}"/>
                </a:ext>
              </a:extLst>
            </p:cNvPr>
            <p:cNvSpPr/>
            <p:nvPr/>
          </p:nvSpPr>
          <p:spPr>
            <a:xfrm>
              <a:off x="208025" y="3106725"/>
              <a:ext cx="75435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10;p61">
              <a:extLst>
                <a:ext uri="{FF2B5EF4-FFF2-40B4-BE49-F238E27FC236}">
                  <a16:creationId xmlns:a16="http://schemas.microsoft.com/office/drawing/2014/main" id="{166CFAF5-9796-4C9C-96FD-726201E691D8}"/>
                </a:ext>
              </a:extLst>
            </p:cNvPr>
            <p:cNvSpPr/>
            <p:nvPr/>
          </p:nvSpPr>
          <p:spPr>
            <a:xfrm>
              <a:off x="7814825" y="3106700"/>
              <a:ext cx="111000" cy="114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 name="Google Shape;611;p61">
            <a:extLst>
              <a:ext uri="{FF2B5EF4-FFF2-40B4-BE49-F238E27FC236}">
                <a16:creationId xmlns:a16="http://schemas.microsoft.com/office/drawing/2014/main" id="{018F798D-3830-4E34-8C95-4A62CA67CEA2}"/>
              </a:ext>
            </a:extLst>
          </p:cNvPr>
          <p:cNvCxnSpPr>
            <a:cxnSpLocks/>
            <a:stCxn id="17" idx="0"/>
            <a:endCxn id="5" idx="1"/>
          </p:cNvCxnSpPr>
          <p:nvPr/>
        </p:nvCxnSpPr>
        <p:spPr>
          <a:xfrm rot="5400000" flipH="1" flipV="1">
            <a:off x="1743376" y="2001066"/>
            <a:ext cx="834784" cy="955972"/>
          </a:xfrm>
          <a:prstGeom prst="bentConnector2">
            <a:avLst/>
          </a:prstGeom>
          <a:noFill/>
          <a:ln w="19050" cap="flat" cmpd="sng">
            <a:solidFill>
              <a:schemeClr val="dk1"/>
            </a:solidFill>
            <a:prstDash val="solid"/>
            <a:round/>
            <a:headEnd type="none" w="med" len="med"/>
            <a:tailEnd type="oval" w="med" len="med"/>
          </a:ln>
        </p:spPr>
      </p:cxnSp>
      <p:cxnSp>
        <p:nvCxnSpPr>
          <p:cNvPr id="15" name="Google Shape;613;p61">
            <a:extLst>
              <a:ext uri="{FF2B5EF4-FFF2-40B4-BE49-F238E27FC236}">
                <a16:creationId xmlns:a16="http://schemas.microsoft.com/office/drawing/2014/main" id="{3D18EF31-915A-4CFC-97D2-52EAE3412D6E}"/>
              </a:ext>
            </a:extLst>
          </p:cNvPr>
          <p:cNvCxnSpPr>
            <a:cxnSpLocks/>
            <a:stCxn id="6" idx="2"/>
            <a:endCxn id="10" idx="1"/>
          </p:cNvCxnSpPr>
          <p:nvPr/>
        </p:nvCxnSpPr>
        <p:spPr>
          <a:xfrm rot="16200000" flipH="1">
            <a:off x="3691928" y="3540586"/>
            <a:ext cx="600202" cy="1025950"/>
          </a:xfrm>
          <a:prstGeom prst="bentConnector2">
            <a:avLst/>
          </a:prstGeom>
          <a:noFill/>
          <a:ln w="19050" cap="flat" cmpd="sng">
            <a:solidFill>
              <a:schemeClr val="dk1"/>
            </a:solidFill>
            <a:prstDash val="solid"/>
            <a:round/>
            <a:headEnd type="none" w="med" len="med"/>
            <a:tailEnd type="oval" w="med" len="med"/>
          </a:ln>
        </p:spPr>
      </p:cxnSp>
      <p:cxnSp>
        <p:nvCxnSpPr>
          <p:cNvPr id="16" name="Google Shape;614;p61">
            <a:extLst>
              <a:ext uri="{FF2B5EF4-FFF2-40B4-BE49-F238E27FC236}">
                <a16:creationId xmlns:a16="http://schemas.microsoft.com/office/drawing/2014/main" id="{F5BE1B75-9A16-457D-97CA-A86EFDA568B6}"/>
              </a:ext>
            </a:extLst>
          </p:cNvPr>
          <p:cNvCxnSpPr>
            <a:cxnSpLocks/>
            <a:stCxn id="20" idx="0"/>
            <a:endCxn id="8" idx="1"/>
          </p:cNvCxnSpPr>
          <p:nvPr/>
        </p:nvCxnSpPr>
        <p:spPr>
          <a:xfrm rot="5400000" flipH="1" flipV="1">
            <a:off x="5441550" y="1965427"/>
            <a:ext cx="833471" cy="1025938"/>
          </a:xfrm>
          <a:prstGeom prst="bentConnector2">
            <a:avLst/>
          </a:prstGeom>
          <a:noFill/>
          <a:ln w="19050" cap="flat" cmpd="sng">
            <a:solidFill>
              <a:schemeClr val="dk1"/>
            </a:solidFill>
            <a:prstDash val="solid"/>
            <a:round/>
            <a:headEnd type="none" w="med" len="med"/>
            <a:tailEnd type="oval" w="med" len="med"/>
          </a:ln>
        </p:spPr>
      </p:cxnSp>
      <p:sp>
        <p:nvSpPr>
          <p:cNvPr id="17" name="Google Shape;612;p61">
            <a:extLst>
              <a:ext uri="{FF2B5EF4-FFF2-40B4-BE49-F238E27FC236}">
                <a16:creationId xmlns:a16="http://schemas.microsoft.com/office/drawing/2014/main" id="{E5A99768-1DC3-4261-BAF6-5386B2EA76CC}"/>
              </a:ext>
            </a:extLst>
          </p:cNvPr>
          <p:cNvSpPr txBox="1"/>
          <p:nvPr/>
        </p:nvSpPr>
        <p:spPr>
          <a:xfrm>
            <a:off x="842482" y="2896444"/>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2015</a:t>
            </a:r>
            <a:endParaRPr sz="2400" dirty="0">
              <a:solidFill>
                <a:schemeClr val="dk2"/>
              </a:solidFill>
              <a:latin typeface="Constantia" panose="02030602050306030303" pitchFamily="18" charset="0"/>
              <a:ea typeface="Staatliches"/>
              <a:cs typeface="Staatliches"/>
              <a:sym typeface="Staatliches"/>
            </a:endParaRPr>
          </a:p>
        </p:txBody>
      </p:sp>
      <p:sp>
        <p:nvSpPr>
          <p:cNvPr id="18" name="Google Shape;616;p61">
            <a:extLst>
              <a:ext uri="{FF2B5EF4-FFF2-40B4-BE49-F238E27FC236}">
                <a16:creationId xmlns:a16="http://schemas.microsoft.com/office/drawing/2014/main" id="{568A287F-4A39-4246-8EDD-3141AAA312CC}"/>
              </a:ext>
            </a:extLst>
          </p:cNvPr>
          <p:cNvSpPr txBox="1"/>
          <p:nvPr/>
        </p:nvSpPr>
        <p:spPr>
          <a:xfrm>
            <a:off x="2638754" y="141451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2016</a:t>
            </a:r>
            <a:endParaRPr sz="2400" dirty="0">
              <a:solidFill>
                <a:schemeClr val="dk2"/>
              </a:solidFill>
              <a:latin typeface="Constantia" panose="02030602050306030303" pitchFamily="18" charset="0"/>
              <a:ea typeface="Staatliches"/>
              <a:cs typeface="Staatliches"/>
              <a:sym typeface="Staatliches"/>
            </a:endParaRPr>
          </a:p>
        </p:txBody>
      </p:sp>
      <p:sp>
        <p:nvSpPr>
          <p:cNvPr id="19" name="Google Shape;617;p61">
            <a:extLst>
              <a:ext uri="{FF2B5EF4-FFF2-40B4-BE49-F238E27FC236}">
                <a16:creationId xmlns:a16="http://schemas.microsoft.com/office/drawing/2014/main" id="{2C29F6AD-8FDF-4D2D-A1C8-556DA93BFBBA}"/>
              </a:ext>
            </a:extLst>
          </p:cNvPr>
          <p:cNvSpPr txBox="1"/>
          <p:nvPr/>
        </p:nvSpPr>
        <p:spPr>
          <a:xfrm>
            <a:off x="6422942" y="1414510"/>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2020</a:t>
            </a:r>
            <a:endParaRPr sz="2400" dirty="0">
              <a:solidFill>
                <a:schemeClr val="dk2"/>
              </a:solidFill>
              <a:latin typeface="Constantia" panose="02030602050306030303" pitchFamily="18" charset="0"/>
              <a:ea typeface="Staatliches"/>
              <a:cs typeface="Staatliches"/>
              <a:sym typeface="Staatliches"/>
            </a:endParaRPr>
          </a:p>
        </p:txBody>
      </p:sp>
      <p:sp>
        <p:nvSpPr>
          <p:cNvPr id="20" name="Google Shape;615;p61">
            <a:extLst>
              <a:ext uri="{FF2B5EF4-FFF2-40B4-BE49-F238E27FC236}">
                <a16:creationId xmlns:a16="http://schemas.microsoft.com/office/drawing/2014/main" id="{79988B14-D733-42E9-B639-D3E25B52C025}"/>
              </a:ext>
            </a:extLst>
          </p:cNvPr>
          <p:cNvSpPr txBox="1"/>
          <p:nvPr/>
        </p:nvSpPr>
        <p:spPr>
          <a:xfrm>
            <a:off x="4505016" y="2895131"/>
            <a:ext cx="1680600" cy="42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dk2"/>
                </a:solidFill>
                <a:latin typeface="Constantia" panose="02030602050306030303" pitchFamily="18" charset="0"/>
                <a:ea typeface="Staatliches"/>
                <a:cs typeface="Staatliches"/>
                <a:sym typeface="Staatliches"/>
              </a:rPr>
              <a:t>2017</a:t>
            </a:r>
            <a:endParaRPr sz="2400" dirty="0">
              <a:solidFill>
                <a:schemeClr val="dk2"/>
              </a:solidFill>
              <a:latin typeface="Constantia" panose="02030602050306030303" pitchFamily="18" charset="0"/>
              <a:ea typeface="Staatliches"/>
              <a:cs typeface="Staatliches"/>
              <a:sym typeface="Staatliches"/>
            </a:endParaRPr>
          </a:p>
        </p:txBody>
      </p:sp>
    </p:spTree>
    <p:extLst>
      <p:ext uri="{BB962C8B-B14F-4D97-AF65-F5344CB8AC3E}">
        <p14:creationId xmlns:p14="http://schemas.microsoft.com/office/powerpoint/2010/main" val="2718338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DF1E6-685D-4C8D-8676-2EB56D4C3A45}"/>
              </a:ext>
            </a:extLst>
          </p:cNvPr>
          <p:cNvSpPr>
            <a:spLocks noGrp="1"/>
          </p:cNvSpPr>
          <p:nvPr>
            <p:ph type="title"/>
          </p:nvPr>
        </p:nvSpPr>
        <p:spPr>
          <a:xfrm>
            <a:off x="902016" y="1413929"/>
            <a:ext cx="5979000" cy="280200"/>
          </a:xfrm>
        </p:spPr>
        <p:txBody>
          <a:bodyPr/>
          <a:lstStyle/>
          <a:p>
            <a:r>
              <a:rPr lang="es-ES" dirty="0">
                <a:latin typeface="Constantia" panose="02030602050306030303" pitchFamily="18" charset="0"/>
              </a:rPr>
              <a:t>Ventaja de LLRT</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4FDE79A2-846F-4893-8965-06BE0CA5E8DF}"/>
              </a:ext>
            </a:extLst>
          </p:cNvPr>
          <p:cNvSpPr>
            <a:spLocks noGrp="1"/>
          </p:cNvSpPr>
          <p:nvPr>
            <p:ph type="subTitle" idx="1"/>
          </p:nvPr>
        </p:nvSpPr>
        <p:spPr>
          <a:xfrm>
            <a:off x="668174" y="2001305"/>
            <a:ext cx="7529529" cy="1930800"/>
          </a:xfrm>
        </p:spPr>
        <p:txBody>
          <a:bodyPr/>
          <a:lstStyle/>
          <a:p>
            <a:pPr algn="l"/>
            <a:r>
              <a:rPr lang="es-ES" sz="2000" dirty="0">
                <a:latin typeface="Constantia" panose="02030602050306030303" pitchFamily="18" charset="0"/>
              </a:rPr>
              <a:t>LLRT (Low </a:t>
            </a:r>
            <a:r>
              <a:rPr lang="es-ES" sz="2000" dirty="0" err="1">
                <a:latin typeface="Constantia" panose="02030602050306030303" pitchFamily="18" charset="0"/>
              </a:rPr>
              <a:t>Latency</a:t>
            </a:r>
            <a:r>
              <a:rPr lang="es-ES" sz="2000" dirty="0">
                <a:latin typeface="Constantia" panose="02030602050306030303" pitchFamily="18" charset="0"/>
              </a:rPr>
              <a:t> </a:t>
            </a:r>
            <a:r>
              <a:rPr lang="es-ES" sz="2000" dirty="0" err="1">
                <a:latin typeface="Constantia" panose="02030602050306030303" pitchFamily="18" charset="0"/>
              </a:rPr>
              <a:t>Runtime</a:t>
            </a:r>
            <a:r>
              <a:rPr lang="es-ES" sz="2000" dirty="0">
                <a:latin typeface="Constantia" panose="02030602050306030303" pitchFamily="18" charset="0"/>
              </a:rPr>
              <a:t>) es un tiempo de ejecución de JavaScript liviano diseñado para abordar la creciente demanda de aplicaciones sin servidor rápidas y eficientes. LLRT ofrece un inicio hasta 10 veces más rápido y un costo general hasta 2 veces menor en comparación con otros tiempos de ejecución de JavaScript que se ejecutan en AWS Lambda.</a:t>
            </a:r>
            <a:endParaRPr lang="es-HN" sz="2000" dirty="0">
              <a:latin typeface="Constantia" panose="02030602050306030303" pitchFamily="18" charset="0"/>
            </a:endParaRPr>
          </a:p>
        </p:txBody>
      </p:sp>
    </p:spTree>
    <p:extLst>
      <p:ext uri="{BB962C8B-B14F-4D97-AF65-F5344CB8AC3E}">
        <p14:creationId xmlns:p14="http://schemas.microsoft.com/office/powerpoint/2010/main" val="696360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DF1E6-685D-4C8D-8676-2EB56D4C3A45}"/>
              </a:ext>
            </a:extLst>
          </p:cNvPr>
          <p:cNvSpPr>
            <a:spLocks noGrp="1"/>
          </p:cNvSpPr>
          <p:nvPr>
            <p:ph type="title"/>
          </p:nvPr>
        </p:nvSpPr>
        <p:spPr>
          <a:xfrm>
            <a:off x="2218703" y="1435194"/>
            <a:ext cx="5979000" cy="280200"/>
          </a:xfrm>
        </p:spPr>
        <p:txBody>
          <a:bodyPr/>
          <a:lstStyle/>
          <a:p>
            <a:r>
              <a:rPr lang="es-ES" dirty="0">
                <a:latin typeface="Constantia" panose="02030602050306030303" pitchFamily="18" charset="0"/>
              </a:rPr>
              <a:t>Desventaja de LLRT</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4FDE79A2-846F-4893-8965-06BE0CA5E8DF}"/>
              </a:ext>
            </a:extLst>
          </p:cNvPr>
          <p:cNvSpPr>
            <a:spLocks noGrp="1"/>
          </p:cNvSpPr>
          <p:nvPr>
            <p:ph type="subTitle" idx="1"/>
          </p:nvPr>
        </p:nvSpPr>
        <p:spPr>
          <a:xfrm>
            <a:off x="668174" y="2001305"/>
            <a:ext cx="7529529" cy="1930800"/>
          </a:xfrm>
        </p:spPr>
        <p:txBody>
          <a:bodyPr/>
          <a:lstStyle/>
          <a:p>
            <a:pPr algn="l"/>
            <a:r>
              <a:rPr lang="es-ES" sz="2400" dirty="0">
                <a:latin typeface="Constantia" panose="02030602050306030303" pitchFamily="18" charset="0"/>
              </a:rPr>
              <a:t>Al igual que </a:t>
            </a:r>
            <a:r>
              <a:rPr lang="es-ES" sz="2400" dirty="0" err="1">
                <a:latin typeface="Constantia" panose="02030602050306030303" pitchFamily="18" charset="0"/>
              </a:rPr>
              <a:t>Bun</a:t>
            </a:r>
            <a:r>
              <a:rPr lang="es-ES" sz="2400" dirty="0">
                <a:latin typeface="Constantia" panose="02030602050306030303" pitchFamily="18" charset="0"/>
              </a:rPr>
              <a:t>, LLRT al ser nuevo, implica que la comunidad es actualmente pequeña. Por lo que no hay muchos recursos que cubran el desarrollo específico de LLRT, lo que significa que puede resultarle difícil descubrir cómo utilizarlo.</a:t>
            </a:r>
            <a:endParaRPr lang="es-HN" sz="2400" dirty="0">
              <a:latin typeface="Constantia" panose="02030602050306030303" pitchFamily="18" charset="0"/>
            </a:endParaRPr>
          </a:p>
        </p:txBody>
      </p:sp>
    </p:spTree>
    <p:extLst>
      <p:ext uri="{BB962C8B-B14F-4D97-AF65-F5344CB8AC3E}">
        <p14:creationId xmlns:p14="http://schemas.microsoft.com/office/powerpoint/2010/main" val="3906655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DF1E6-685D-4C8D-8676-2EB56D4C3A45}"/>
              </a:ext>
            </a:extLst>
          </p:cNvPr>
          <p:cNvSpPr>
            <a:spLocks noGrp="1"/>
          </p:cNvSpPr>
          <p:nvPr>
            <p:ph type="title"/>
          </p:nvPr>
        </p:nvSpPr>
        <p:spPr>
          <a:xfrm>
            <a:off x="910898" y="1456459"/>
            <a:ext cx="5979000" cy="280200"/>
          </a:xfrm>
        </p:spPr>
        <p:txBody>
          <a:bodyPr/>
          <a:lstStyle/>
          <a:p>
            <a:r>
              <a:rPr lang="es-ES" dirty="0">
                <a:latin typeface="Constantia" panose="02030602050306030303" pitchFamily="18" charset="0"/>
              </a:rPr>
              <a:t>Entornos de uso</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4FDE79A2-846F-4893-8965-06BE0CA5E8DF}"/>
              </a:ext>
            </a:extLst>
          </p:cNvPr>
          <p:cNvSpPr>
            <a:spLocks noGrp="1"/>
          </p:cNvSpPr>
          <p:nvPr>
            <p:ph type="subTitle" idx="1"/>
          </p:nvPr>
        </p:nvSpPr>
        <p:spPr>
          <a:xfrm>
            <a:off x="668174" y="1916244"/>
            <a:ext cx="7529529" cy="1930800"/>
          </a:xfrm>
        </p:spPr>
        <p:txBody>
          <a:bodyPr/>
          <a:lstStyle/>
          <a:p>
            <a:pPr algn="l"/>
            <a:r>
              <a:rPr lang="es-ES" sz="2400" dirty="0">
                <a:latin typeface="Constantia" panose="02030602050306030303" pitchFamily="18" charset="0"/>
              </a:rPr>
              <a:t>Personaliza el tiempo de ejecución en Amazon Linux 2023 y empaqueta el binario de inicio de LLRT junto con tu código JS.</a:t>
            </a:r>
          </a:p>
          <a:p>
            <a:pPr algn="l"/>
            <a:r>
              <a:rPr lang="es-ES" sz="2400" dirty="0">
                <a:latin typeface="Constantia" panose="02030602050306030303" pitchFamily="18" charset="0"/>
              </a:rPr>
              <a:t>Utiliza AWS SAM para configurar una función Lambda con LLRT.</a:t>
            </a:r>
          </a:p>
        </p:txBody>
      </p:sp>
    </p:spTree>
    <p:extLst>
      <p:ext uri="{BB962C8B-B14F-4D97-AF65-F5344CB8AC3E}">
        <p14:creationId xmlns:p14="http://schemas.microsoft.com/office/powerpoint/2010/main" val="397608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Node.js 4.x</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19" y="1735491"/>
            <a:ext cx="7338217" cy="2315514"/>
          </a:xfrm>
        </p:spPr>
        <p:txBody>
          <a:bodyPr/>
          <a:lstStyle/>
          <a:p>
            <a:pPr algn="l"/>
            <a:r>
              <a:rPr lang="es-ES" sz="2000" dirty="0">
                <a:latin typeface="Constantia" panose="02030602050306030303" pitchFamily="18" charset="0"/>
              </a:rPr>
              <a:t>Esta es una de las versiones de Node.js que introdujo características clave, como el soporte para ECMAScript 6 (también conocido como ES2015) y mejoras significativas en el rendimiento y la escalabilidad. Node.js 4.x fue una de las versiones de Node.js más importante para muchos desarrolladores que buscaban adoptar Node.js en entornos de producción.</a:t>
            </a:r>
            <a:endParaRPr lang="es-HN" sz="2000" dirty="0">
              <a:latin typeface="Constantia" panose="02030602050306030303" pitchFamily="18" charset="0"/>
            </a:endParaRPr>
          </a:p>
        </p:txBody>
      </p:sp>
    </p:spTree>
    <p:extLst>
      <p:ext uri="{BB962C8B-B14F-4D97-AF65-F5344CB8AC3E}">
        <p14:creationId xmlns:p14="http://schemas.microsoft.com/office/powerpoint/2010/main" val="3856289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2197437" y="1310189"/>
            <a:ext cx="5979000" cy="280200"/>
          </a:xfrm>
        </p:spPr>
        <p:txBody>
          <a:bodyPr/>
          <a:lstStyle/>
          <a:p>
            <a:r>
              <a:rPr lang="es-ES" dirty="0">
                <a:latin typeface="Constantia" panose="02030602050306030303" pitchFamily="18" charset="0"/>
              </a:rPr>
              <a:t>Node.js 6.x</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878208"/>
            <a:ext cx="7338217" cy="2073349"/>
          </a:xfrm>
        </p:spPr>
        <p:txBody>
          <a:bodyPr/>
          <a:lstStyle/>
          <a:p>
            <a:pPr algn="l"/>
            <a:r>
              <a:rPr lang="es-ES" sz="2000" dirty="0">
                <a:latin typeface="Constantia" panose="02030602050306030303" pitchFamily="18" charset="0"/>
              </a:rPr>
              <a:t>También incluyó el soporte para más características de ES2015, lo que permitió a los desarrolladores aprovechar las últimas capacidades de JavaScript. Esta, entre las versiones de Node.js, fue un hito importante para aquellos que buscaban un entorno confiable para construir aplicaciones web escalables y de alto rendimiento.</a:t>
            </a:r>
            <a:endParaRPr lang="es-HN" sz="2000" dirty="0">
              <a:latin typeface="Constantia" panose="02030602050306030303" pitchFamily="18" charset="0"/>
            </a:endParaRPr>
          </a:p>
        </p:txBody>
      </p:sp>
    </p:spTree>
    <p:extLst>
      <p:ext uri="{BB962C8B-B14F-4D97-AF65-F5344CB8AC3E}">
        <p14:creationId xmlns:p14="http://schemas.microsoft.com/office/powerpoint/2010/main" val="1865379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9231EA-E008-4896-9C3E-841BC081A753}"/>
              </a:ext>
            </a:extLst>
          </p:cNvPr>
          <p:cNvSpPr>
            <a:spLocks noGrp="1"/>
          </p:cNvSpPr>
          <p:nvPr>
            <p:ph type="title"/>
          </p:nvPr>
        </p:nvSpPr>
        <p:spPr>
          <a:xfrm>
            <a:off x="838220" y="1288924"/>
            <a:ext cx="5979000" cy="280200"/>
          </a:xfrm>
        </p:spPr>
        <p:txBody>
          <a:bodyPr/>
          <a:lstStyle/>
          <a:p>
            <a:r>
              <a:rPr lang="es-ES" dirty="0">
                <a:latin typeface="Constantia" panose="02030602050306030303" pitchFamily="18" charset="0"/>
              </a:rPr>
              <a:t>Node.js 8.x</a:t>
            </a:r>
            <a:endParaRPr lang="es-HN" dirty="0">
              <a:latin typeface="Constantia" panose="02030602050306030303" pitchFamily="18" charset="0"/>
            </a:endParaRPr>
          </a:p>
        </p:txBody>
      </p:sp>
      <p:sp>
        <p:nvSpPr>
          <p:cNvPr id="3" name="Subtítulo 2">
            <a:extLst>
              <a:ext uri="{FF2B5EF4-FFF2-40B4-BE49-F238E27FC236}">
                <a16:creationId xmlns:a16="http://schemas.microsoft.com/office/drawing/2014/main" id="{E1EEA500-45A7-4358-87E5-34EA7BBB4409}"/>
              </a:ext>
            </a:extLst>
          </p:cNvPr>
          <p:cNvSpPr>
            <a:spLocks noGrp="1"/>
          </p:cNvSpPr>
          <p:nvPr>
            <p:ph type="subTitle" idx="1"/>
          </p:nvPr>
        </p:nvSpPr>
        <p:spPr>
          <a:xfrm>
            <a:off x="838220" y="1878208"/>
            <a:ext cx="7338217" cy="2073349"/>
          </a:xfrm>
        </p:spPr>
        <p:txBody>
          <a:bodyPr/>
          <a:lstStyle/>
          <a:p>
            <a:pPr algn="l"/>
            <a:r>
              <a:rPr lang="es-ES" sz="2000" dirty="0">
                <a:latin typeface="Constantia" panose="02030602050306030303" pitchFamily="18" charset="0"/>
              </a:rPr>
              <a:t>Uno de los aspectos más destacados de esta versión fue la introducción del motor V8 actualizado, lo que conllevó una administración de memoria mejor y un tiempo de ejecución más rápido. Además, se incluyeron características clave, como </a:t>
            </a:r>
            <a:r>
              <a:rPr lang="es-ES" sz="2000" dirty="0" err="1">
                <a:latin typeface="Constantia" panose="02030602050306030303" pitchFamily="18" charset="0"/>
              </a:rPr>
              <a:t>Async</a:t>
            </a:r>
            <a:r>
              <a:rPr lang="es-ES" sz="2000" dirty="0">
                <a:latin typeface="Constantia" panose="02030602050306030303" pitchFamily="18" charset="0"/>
              </a:rPr>
              <a:t>/</a:t>
            </a:r>
            <a:r>
              <a:rPr lang="es-ES" sz="2000" dirty="0" err="1">
                <a:latin typeface="Constantia" panose="02030602050306030303" pitchFamily="18" charset="0"/>
              </a:rPr>
              <a:t>Await</a:t>
            </a:r>
            <a:r>
              <a:rPr lang="es-ES" sz="2000" dirty="0">
                <a:latin typeface="Constantia" panose="02030602050306030303" pitchFamily="18" charset="0"/>
              </a:rPr>
              <a:t>, que simplificaron la escritura de código asíncrono en Node.js.</a:t>
            </a:r>
            <a:endParaRPr lang="es-HN" sz="2000" dirty="0">
              <a:latin typeface="Constantia" panose="02030602050306030303" pitchFamily="18" charset="0"/>
            </a:endParaRPr>
          </a:p>
        </p:txBody>
      </p:sp>
    </p:spTree>
    <p:extLst>
      <p:ext uri="{BB962C8B-B14F-4D97-AF65-F5344CB8AC3E}">
        <p14:creationId xmlns:p14="http://schemas.microsoft.com/office/powerpoint/2010/main" val="1224839440"/>
      </p:ext>
    </p:extLst>
  </p:cSld>
  <p:clrMapOvr>
    <a:masterClrMapping/>
  </p:clrMapOvr>
</p:sld>
</file>

<file path=ppt/theme/theme1.xml><?xml version="1.0" encoding="utf-8"?>
<a:theme xmlns:a="http://schemas.openxmlformats.org/drawingml/2006/main" name="Hackathon Project Proposal by Slidesgo">
  <a:themeElements>
    <a:clrScheme name="Simple Light">
      <a:dk1>
        <a:srgbClr val="FFFFFF"/>
      </a:dk1>
      <a:lt1>
        <a:srgbClr val="EB008B"/>
      </a:lt1>
      <a:dk2>
        <a:srgbClr val="1F1A6B"/>
      </a:dk2>
      <a:lt2>
        <a:srgbClr val="00ADEE"/>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3098</Words>
  <Application>Microsoft Office PowerPoint</Application>
  <PresentationFormat>Presentación en pantalla (16:9)</PresentationFormat>
  <Paragraphs>162</Paragraphs>
  <Slides>62</Slides>
  <Notes>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62</vt:i4>
      </vt:variant>
    </vt:vector>
  </HeadingPairs>
  <TitlesOfParts>
    <vt:vector size="69" baseType="lpstr">
      <vt:lpstr>Staatliches</vt:lpstr>
      <vt:lpstr>Work Sans</vt:lpstr>
      <vt:lpstr>Lato</vt:lpstr>
      <vt:lpstr>Arial</vt:lpstr>
      <vt:lpstr>Constantia</vt:lpstr>
      <vt:lpstr>Anton</vt:lpstr>
      <vt:lpstr>Hackathon Project Proposal by Slidesgo</vt:lpstr>
      <vt:lpstr>Presentación de PowerPoint</vt:lpstr>
      <vt:lpstr>¿Que tecnologías se abordaran?</vt:lpstr>
      <vt:lpstr>Presentación de PowerPoint</vt:lpstr>
      <vt:lpstr>¿Qué es Node.js?</vt:lpstr>
      <vt:lpstr>Historial de cambios importantes</vt:lpstr>
      <vt:lpstr>Presentación de PowerPoint</vt:lpstr>
      <vt:lpstr>Node.js 4.x</vt:lpstr>
      <vt:lpstr>Node.js 6.x</vt:lpstr>
      <vt:lpstr>Node.js 8.x</vt:lpstr>
      <vt:lpstr>Node.js 12.x</vt:lpstr>
      <vt:lpstr>Presentación de PowerPoint</vt:lpstr>
      <vt:lpstr>Un JavaScript sin restricciones</vt:lpstr>
      <vt:lpstr>Programación asincrónica</vt:lpstr>
      <vt:lpstr>Programación asincrónica</vt:lpstr>
      <vt:lpstr>Problema del codigo piramidal</vt:lpstr>
      <vt:lpstr>Presentación de PowerPoint</vt:lpstr>
      <vt:lpstr>Sencillez</vt:lpstr>
      <vt:lpstr>NodeJs es Open source</vt:lpstr>
      <vt:lpstr>Escalable</vt:lpstr>
      <vt:lpstr>Alto rendimiento</vt:lpstr>
      <vt:lpstr>Gran rendimiento</vt:lpstr>
      <vt:lpstr>Presentación de PowerPoint</vt:lpstr>
      <vt:lpstr>Módulos en desarrollo</vt:lpstr>
      <vt:lpstr>Curva de aprendizaje</vt:lpstr>
      <vt:lpstr>Compatibilidad</vt:lpstr>
      <vt:lpstr>Presentación de PowerPoint</vt:lpstr>
      <vt:lpstr>Herramientas de colaboración en tiempo real</vt:lpstr>
      <vt:lpstr>Herramientas de colaboración en tiempo real</vt:lpstr>
      <vt:lpstr>Aplicaciones de una sola pagina</vt:lpstr>
      <vt:lpstr>Aplicaciones de una sola pagina</vt:lpstr>
      <vt:lpstr>Aplicaciones en tiempo real</vt:lpstr>
      <vt:lpstr>Aplicaciones en tiempo real</vt:lpstr>
      <vt:lpstr>Presentación de PowerPoint</vt:lpstr>
      <vt:lpstr>¿Qué es Bun?</vt:lpstr>
      <vt:lpstr>Presentación de PowerPoint</vt:lpstr>
      <vt:lpstr>Bun v1.0.25</vt:lpstr>
      <vt:lpstr>Bun v1.0.26</vt:lpstr>
      <vt:lpstr>Bun v1.0.27</vt:lpstr>
      <vt:lpstr>Bun v1.0.28</vt:lpstr>
      <vt:lpstr>Presentación de PowerPoint</vt:lpstr>
      <vt:lpstr>Bundler</vt:lpstr>
      <vt:lpstr>Bundler</vt:lpstr>
      <vt:lpstr>Motor de pruebas</vt:lpstr>
      <vt:lpstr>Gestor de paquetes</vt:lpstr>
      <vt:lpstr>Presentación de PowerPoint</vt:lpstr>
      <vt:lpstr>Velocidad</vt:lpstr>
      <vt:lpstr>Compatibilidad con Node.js</vt:lpstr>
      <vt:lpstr>Compatibilidad con TypeScript lista para usar</vt:lpstr>
      <vt:lpstr>Presentación de PowerPoint</vt:lpstr>
      <vt:lpstr>Recursos limitados</vt:lpstr>
      <vt:lpstr>Soporte para Windows</vt:lpstr>
      <vt:lpstr>Presentación de PowerPoint</vt:lpstr>
      <vt:lpstr>Aplicaciones basadas en la localización</vt:lpstr>
      <vt:lpstr>Aplicaciones de streaming</vt:lpstr>
      <vt:lpstr>Presentación de PowerPoint</vt:lpstr>
      <vt:lpstr>¿Qué es LLRT?</vt:lpstr>
      <vt:lpstr>Historial de cambios importantes</vt:lpstr>
      <vt:lpstr>Presentación de PowerPoint</vt:lpstr>
      <vt:lpstr>Características principales</vt:lpstr>
      <vt:lpstr>Ventaja de LLRT</vt:lpstr>
      <vt:lpstr>Desventaja de LLRT</vt:lpstr>
      <vt:lpstr>Entornos de uso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   d</dc:title>
  <dc:creator>Cristian</dc:creator>
  <cp:lastModifiedBy>Cristian Gomez</cp:lastModifiedBy>
  <cp:revision>32</cp:revision>
  <dcterms:modified xsi:type="dcterms:W3CDTF">2024-02-22T06:35:47Z</dcterms:modified>
</cp:coreProperties>
</file>