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2F9F2-8399-41D3-98EF-297A29E5C373}">
  <a:tblStyle styleId="{35F2F9F2-8399-41D3-98EF-297A29E5C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maticSC-bold.fntdata"/><Relationship Id="rId10" Type="http://schemas.openxmlformats.org/officeDocument/2006/relationships/slide" Target="slides/slide4.xml"/><Relationship Id="rId21" Type="http://schemas.openxmlformats.org/officeDocument/2006/relationships/font" Target="fonts/AmaticSC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a17b6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a17b6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daa437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daa437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daa437c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8daa437c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daa437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daa437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daa437ca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daa437ca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daa437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8daa437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a17b67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a17b67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daa437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daa437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daa437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8daa437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a17b67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a17b67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a17b677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a17b677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a17b677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a17b677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daa43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daa43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daa437c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daa437c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714650" y="562863"/>
            <a:ext cx="7098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Universidad Tecnológica Nacional- Facultad Regional Córdoba</a:t>
            </a:r>
            <a:endParaRPr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571325" y="1620550"/>
            <a:ext cx="7772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Integrantes: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 		</a:t>
            </a:r>
            <a:r>
              <a:rPr lang="es" sz="1600">
                <a:solidFill>
                  <a:schemeClr val="dk1"/>
                </a:solidFill>
              </a:rPr>
              <a:t>Alfonzo, Paola Janet      					66685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		Bustamante Palo, Cristian Javier 	            	66963</a:t>
            </a:r>
            <a:endParaRPr sz="1600" u="sng">
              <a:solidFill>
                <a:schemeClr val="dk1"/>
              </a:solidFill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Molina, Martin Roberto 		         		69716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Monzon De Cesare, Esteban Nahuel       	67404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         	Prado, Serena Isabel      					69669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Ciclo lectivo:</a:t>
            </a:r>
            <a:r>
              <a:rPr b="1" lang="es" sz="1500">
                <a:solidFill>
                  <a:schemeClr val="dk1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2021.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Grupo Nº:</a:t>
            </a:r>
            <a:r>
              <a:rPr b="1" lang="es" sz="1600">
                <a:solidFill>
                  <a:schemeClr val="dk1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0" y="207375"/>
            <a:ext cx="1031750" cy="12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61300" y="1186600"/>
            <a:ext cx="508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 u="sng">
                <a:solidFill>
                  <a:schemeClr val="dk1"/>
                </a:solidFill>
              </a:rPr>
              <a:t>Habilitación profesional</a:t>
            </a:r>
            <a:endParaRPr b="1" sz="2200" u="sng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 u="sng">
                <a:solidFill>
                  <a:schemeClr val="dk1"/>
                </a:solidFill>
              </a:rPr>
              <a:t>Ingeniería en Sistemas </a:t>
            </a:r>
            <a:endParaRPr b="1" sz="2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11700" y="389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" sz="2480">
                <a:solidFill>
                  <a:srgbClr val="38761D"/>
                </a:solidFill>
              </a:rPr>
              <a:t>Metodología de trabajo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11700" y="12433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Framework Scrum.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Product Owner: Lilian Leververg.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 u="sng">
                <a:solidFill>
                  <a:schemeClr val="dk1"/>
                </a:solidFill>
              </a:rPr>
              <a:t>            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225" y="2001000"/>
            <a:ext cx="6319526" cy="2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0" y="0"/>
            <a:ext cx="9144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8761D"/>
                </a:solidFill>
              </a:rPr>
              <a:t>Roles del equipo de trabajo</a:t>
            </a:r>
            <a:endParaRPr b="1" sz="2400">
              <a:solidFill>
                <a:srgbClr val="38761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3"/>
          <p:cNvGraphicFramePr/>
          <p:nvPr/>
        </p:nvGraphicFramePr>
        <p:xfrm>
          <a:off x="952500" y="9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{35F2F9F2-8399-41D3-98EF-297A29E5C373}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Integrante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Rol en scrum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Rol en el equipo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Alfonzo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</a:t>
                      </a:r>
                      <a:r>
                        <a:rPr lang="es"/>
                        <a:t>Paola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Scrum master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Testing,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documentación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Bustamante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Cristian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Developers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Frontend,Backend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mobile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Molina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Martin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Developers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Frontend,Backend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de la parte de escritorio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Monzon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Esteban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Developers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Analista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</a:t>
                      </a:r>
                      <a:r>
                        <a:rPr lang="es"/>
                        <a:t>Funcional</a:t>
                      </a:r>
                      <a:r>
                        <a:rPr lang="es"/>
                        <a:t>, frontend,backend mobile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Prado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Serena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Developers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Frontend,Backend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de la parte de escritorio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type="ctrTitle"/>
          </p:nvPr>
        </p:nvSpPr>
        <p:spPr>
          <a:xfrm>
            <a:off x="311700" y="187575"/>
            <a:ext cx="81741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" sz="2400">
                <a:solidFill>
                  <a:srgbClr val="38761D"/>
                </a:solidFill>
              </a:rPr>
              <a:t>Calendarización</a:t>
            </a:r>
            <a:endParaRPr b="1" sz="2400">
              <a:solidFill>
                <a:srgbClr val="38761D"/>
              </a:solidFill>
            </a:endParaRPr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920213" y="1047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{35F2F9F2-8399-41D3-98EF-297A29E5C373}</a:tableStyleId>
              </a:tblPr>
              <a:tblGrid>
                <a:gridCol w="2319025"/>
                <a:gridCol w="2319025"/>
                <a:gridCol w="2319025"/>
              </a:tblGrid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Nro. de Sprint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Fecha Desde / Fecha Hasta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Tareas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5513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Sprint 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10/05/2021 - 31/05/2021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Definir Modelo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de Datos.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62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Armado de base de Datos.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51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Capacitación en tecnologías a utilizar.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58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Armado de Repositorio.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5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T cap="flat" cmpd="sng" w="126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T cap="flat" cmpd="sng" w="126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5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311708" y="-907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38761D"/>
                </a:solidFill>
              </a:rPr>
              <a:t>Conclusión</a:t>
            </a:r>
            <a:endParaRPr b="1" sz="3200">
              <a:solidFill>
                <a:srgbClr val="38761D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903000" y="1606500"/>
            <a:ext cx="73380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Creemos que nuestro sistema facilitará el trabajo de muchos consultorios de Nutrición y centros de estética que aún se manejan de manera </a:t>
            </a:r>
            <a:r>
              <a:rPr lang="es" sz="1600"/>
              <a:t>tradicional, llevando los registros en papel, ya que permitirá manejar la información de manera más ágil y centralizada, haciendo más eficiente los procesos que se llevan a cabo en el consultorio.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Otro aspecto positivo, es que el paciente podrá tener acceso a su información en cuanto a sus consultas nutricionales y también se le delegará parte de la gestión de turnos, lo que facilitará las tareas de recepción.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950" y="4341350"/>
            <a:ext cx="600525" cy="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217700" y="253075"/>
            <a:ext cx="85206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b="1" lang="es">
                <a:solidFill>
                  <a:srgbClr val="38761D"/>
                </a:solidFill>
              </a:rPr>
              <a:t>  </a:t>
            </a:r>
            <a:r>
              <a:rPr b="1" lang="es" sz="3500">
                <a:solidFill>
                  <a:srgbClr val="38761D"/>
                </a:solidFill>
              </a:rPr>
              <a:t>¿Dudas o inquietudes?</a:t>
            </a:r>
            <a:endParaRPr b="1" sz="3500">
              <a:solidFill>
                <a:srgbClr val="38761D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350" y="1622600"/>
            <a:ext cx="4141750" cy="31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56275"/>
            <a:ext cx="8520600" cy="1919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latin typeface="Amatic SC"/>
                <a:ea typeface="Amatic SC"/>
                <a:cs typeface="Amatic SC"/>
                <a:sym typeface="Amatic SC"/>
              </a:rPr>
              <a:t>Nutri-Sys</a:t>
            </a:r>
            <a:endParaRPr sz="6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100" y="1459350"/>
            <a:ext cx="1974100" cy="22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0" y="4064875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38761D"/>
                </a:solidFill>
              </a:rPr>
              <a:t>Estudio Inicial</a:t>
            </a:r>
            <a:endParaRPr b="1" sz="2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779450" y="243225"/>
            <a:ext cx="730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8761D"/>
                </a:solidFill>
              </a:rPr>
              <a:t>Objetivo del proyecto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8100" y="864475"/>
            <a:ext cx="832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Aplicar los conocimientos adquiridos durante los años de la carrera desarrollando una </a:t>
            </a:r>
            <a:r>
              <a:rPr lang="es">
                <a:solidFill>
                  <a:schemeClr val="dk1"/>
                </a:solidFill>
              </a:rPr>
              <a:t>aplicacion</a:t>
            </a:r>
            <a:r>
              <a:rPr lang="es">
                <a:solidFill>
                  <a:schemeClr val="dk1"/>
                </a:solidFill>
              </a:rPr>
              <a:t> de escritorio y mobile para ser implementada en consultorios de nutrición.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375" y="2139825"/>
            <a:ext cx="4211049" cy="210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03400" y="184425"/>
            <a:ext cx="8520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80">
                <a:solidFill>
                  <a:srgbClr val="38761D"/>
                </a:solidFill>
              </a:rPr>
              <a:t>Consultorios relevados</a:t>
            </a:r>
            <a:endParaRPr b="1" sz="2480">
              <a:solidFill>
                <a:srgbClr val="38761D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195225" y="1141200"/>
            <a:ext cx="75288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" sz="1500">
                <a:solidFill>
                  <a:schemeClr val="dk1"/>
                </a:solidFill>
                <a:highlight>
                  <a:schemeClr val="lt1"/>
                </a:highlight>
              </a:rPr>
              <a:t>Consultorio de Nutrición y Estética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   	Profesional a cargo: Lilian Palo.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Ubicación: Trelew 976 Bº Parque Atlántica.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" sz="1500">
                <a:solidFill>
                  <a:schemeClr val="dk1"/>
                </a:solidFill>
              </a:rPr>
              <a:t>CED Consultorios Externos de Diabetes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Profesional a cargo: Romina Bruno.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Ubicación: Virgilio Moyano 1207 Altos de Vélez Sarsfield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" sz="1500">
                <a:solidFill>
                  <a:schemeClr val="dk1"/>
                </a:solidFill>
              </a:rPr>
              <a:t>Consultorio de Yanina Ramirez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Profesional a cargo: Yanina Ramirez.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Ubicación: Cacheuta 4229. Bº Altos de Vélez Sarsfield.</a:t>
            </a:r>
            <a:endParaRPr sz="15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226075"/>
            <a:ext cx="85206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8761D"/>
                </a:solidFill>
              </a:rPr>
              <a:t>Necesidades o problemas identificados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990525"/>
            <a:ext cx="85206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La administración de turnos en papel poco eficiente, con riesgo de pérdida de agenda.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Datos personales del paciente e indicaciones dadas en las consultas también son registradas en papel, con riesgo de pérdida de información y traspapelado de datos.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Pérdida</a:t>
            </a:r>
            <a:r>
              <a:rPr lang="es" sz="1400">
                <a:solidFill>
                  <a:schemeClr val="dk1"/>
                </a:solidFill>
              </a:rPr>
              <a:t> de tiempo en la </a:t>
            </a:r>
            <a:r>
              <a:rPr lang="es" sz="1400">
                <a:solidFill>
                  <a:schemeClr val="dk1"/>
                </a:solidFill>
              </a:rPr>
              <a:t>búsqueda</a:t>
            </a:r>
            <a:r>
              <a:rPr lang="es" sz="1400">
                <a:solidFill>
                  <a:schemeClr val="dk1"/>
                </a:solidFill>
              </a:rPr>
              <a:t> de información de pacientes que hace tiempo no concurren al consultorio.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Registro en papel también genera una gran acumulacion de los mismos limitando el espacio físico.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 profesional debe emplear su teléfono personal para comunicarse con el paciente lo que implica que deben estar pendientes todos los días y en horarios no laborales para responder las problemáticas de los pacientes.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 profesional entrega indicaciones y recomendaciones de la consulta en papel a los pacientes y estos pueden perderlos u olvidarlos.</a:t>
            </a:r>
            <a:endParaRPr sz="1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17675" y="201450"/>
            <a:ext cx="85206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3000" u="sng"/>
              <a:t>Propuesta de sistema</a:t>
            </a:r>
            <a:endParaRPr b="1" sz="3000" u="sng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43800" y="1024125"/>
            <a:ext cx="78564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38761D"/>
                </a:solidFill>
              </a:rPr>
              <a:t>Objetivo del producto</a:t>
            </a:r>
            <a:endParaRPr b="1" sz="2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Se propone: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Aplicación de escritorio para el trabajo de los profesionales.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Aplicación mobile para la autogestión de los pacientes.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En cuanto a entornos: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 u="sng">
                <a:solidFill>
                  <a:schemeClr val="dk1"/>
                </a:solidFill>
              </a:rPr>
              <a:t>Escritorio</a:t>
            </a:r>
            <a:r>
              <a:rPr lang="es" sz="1600">
                <a:solidFill>
                  <a:schemeClr val="dk1"/>
                </a:solidFill>
              </a:rPr>
              <a:t>: administrar pacientes ordenadamente y seguimiento de cada uno de ellos..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 u="sng">
                <a:solidFill>
                  <a:schemeClr val="dk1"/>
                </a:solidFill>
              </a:rPr>
              <a:t>Mobile</a:t>
            </a:r>
            <a:r>
              <a:rPr lang="es" sz="1600">
                <a:solidFill>
                  <a:schemeClr val="dk1"/>
                </a:solidFill>
              </a:rPr>
              <a:t>:  gestionar sus turnos y </a:t>
            </a:r>
            <a:r>
              <a:rPr lang="es" sz="1600">
                <a:solidFill>
                  <a:schemeClr val="dk1"/>
                </a:solidFill>
              </a:rPr>
              <a:t>consultar</a:t>
            </a:r>
            <a:r>
              <a:rPr lang="es" sz="1600">
                <a:solidFill>
                  <a:schemeClr val="dk1"/>
                </a:solidFill>
              </a:rPr>
              <a:t> seguimiento personal.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120875"/>
            <a:ext cx="85206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2422">
                <a:solidFill>
                  <a:srgbClr val="38761D"/>
                </a:solidFill>
              </a:rPr>
              <a:t>Que ofrece Nutri-Sys</a:t>
            </a:r>
            <a:endParaRPr b="1" sz="2422">
              <a:solidFill>
                <a:srgbClr val="38761D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05088" y="4295500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Gestión </a:t>
            </a:r>
            <a:r>
              <a:rPr b="1" lang="es" sz="1600"/>
              <a:t>de Turnos</a:t>
            </a:r>
            <a:endParaRPr b="1" sz="16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975" y="4326562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38" y="2813913"/>
            <a:ext cx="1512675" cy="1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99375" y="1832850"/>
            <a:ext cx="184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Administración del Paciente</a:t>
            </a:r>
            <a:endParaRPr b="1"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388" y="540925"/>
            <a:ext cx="1465225" cy="14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320563" y="1832850"/>
            <a:ext cx="263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Gestión de Servicios de Estética</a:t>
            </a:r>
            <a:endParaRPr b="1" sz="1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563" y="604426"/>
            <a:ext cx="1338225" cy="13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40913" y="4295500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Seguimiento del Paciente</a:t>
            </a:r>
            <a:endParaRPr b="1"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1700" y="2813900"/>
            <a:ext cx="1512650" cy="15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5693" y="390786"/>
            <a:ext cx="1765500" cy="1765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695688" y="1832850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Gráficos</a:t>
            </a:r>
            <a:r>
              <a:rPr b="1" lang="es" sz="1600"/>
              <a:t> Estadísticos</a:t>
            </a:r>
            <a:endParaRPr b="1"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6300" y="2813888"/>
            <a:ext cx="1512675" cy="1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659875" y="4295500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Encuesta de Atención</a:t>
            </a:r>
            <a:endParaRPr b="1" sz="16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95701" y="2687488"/>
            <a:ext cx="1765500" cy="17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695688" y="4295488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Autogestión del Paciente</a:t>
            </a:r>
            <a:endParaRPr b="1"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6275" y="517200"/>
            <a:ext cx="1512675" cy="1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659863" y="1832850"/>
            <a:ext cx="176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Reportes Generales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73300" y="40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8761D"/>
                </a:solidFill>
              </a:rPr>
              <a:t>Estrategia de inserción en el mercado</a:t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263" y="1254550"/>
            <a:ext cx="1585779" cy="15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952750" y="1477200"/>
            <a:ext cx="55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será puesto a prueba en el consultorio que se tomó bajo estudio.</a:t>
            </a:r>
            <a:endParaRPr sz="16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12" y="2786625"/>
            <a:ext cx="2403900" cy="24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952750" y="3269350"/>
            <a:ext cx="55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será ofrecido a distintos profesionales de nutrición, con la posibilidad de probar una versión reducida antes de adquirir el producto completo.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311700" y="197775"/>
            <a:ext cx="85206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38761D"/>
                </a:solidFill>
              </a:rPr>
              <a:t>Tecnologías a aplicar</a:t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275" y="4326575"/>
            <a:ext cx="600525" cy="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575" y="451125"/>
            <a:ext cx="1264900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56625" y="943800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Lenguaje de programación: </a:t>
            </a:r>
            <a:endParaRPr sz="1600"/>
          </a:p>
        </p:txBody>
      </p:sp>
      <p:sp>
        <p:nvSpPr>
          <p:cNvPr id="134" name="Google Shape;134;p21"/>
          <p:cNvSpPr txBox="1"/>
          <p:nvPr/>
        </p:nvSpPr>
        <p:spPr>
          <a:xfrm>
            <a:off x="4066925" y="1326313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Entorno de desarrollo</a:t>
            </a:r>
            <a:r>
              <a:rPr lang="es" sz="1600"/>
              <a:t>: </a:t>
            </a:r>
            <a:endParaRPr sz="1600"/>
          </a:p>
        </p:txBody>
      </p:sp>
      <p:sp>
        <p:nvSpPr>
          <p:cNvPr id="135" name="Google Shape;135;p21"/>
          <p:cNvSpPr txBox="1"/>
          <p:nvPr/>
        </p:nvSpPr>
        <p:spPr>
          <a:xfrm>
            <a:off x="456625" y="1947200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Entorno de desarrollo parte mobile: </a:t>
            </a:r>
            <a:endParaRPr sz="16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857" y="978836"/>
            <a:ext cx="2044191" cy="10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977950" y="2609488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Sistema de versionado</a:t>
            </a:r>
            <a:r>
              <a:rPr lang="es" sz="1600"/>
              <a:t>: </a:t>
            </a:r>
            <a:endParaRPr sz="1600"/>
          </a:p>
        </p:txBody>
      </p:sp>
      <p:sp>
        <p:nvSpPr>
          <p:cNvPr id="138" name="Google Shape;138;p21"/>
          <p:cNvSpPr txBox="1"/>
          <p:nvPr/>
        </p:nvSpPr>
        <p:spPr>
          <a:xfrm>
            <a:off x="456625" y="3171600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Sistema de gestión de base de datos:</a:t>
            </a:r>
            <a:endParaRPr sz="16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8663" y="2348078"/>
            <a:ext cx="2112001" cy="8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113413" y="3892663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Almacenamiento </a:t>
            </a:r>
            <a:r>
              <a:rPr lang="es" sz="1600"/>
              <a:t>de base de datos:</a:t>
            </a:r>
            <a:endParaRPr sz="1600"/>
          </a:p>
        </p:txBody>
      </p:sp>
      <p:sp>
        <p:nvSpPr>
          <p:cNvPr id="141" name="Google Shape;141;p21"/>
          <p:cNvSpPr txBox="1"/>
          <p:nvPr/>
        </p:nvSpPr>
        <p:spPr>
          <a:xfrm>
            <a:off x="456613" y="4326538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Scrum: </a:t>
            </a:r>
            <a:endParaRPr sz="16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697225"/>
            <a:ext cx="2112000" cy="137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0275" y="3792725"/>
            <a:ext cx="1748774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8227" y="1549452"/>
            <a:ext cx="2171372" cy="11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81350" y="4195675"/>
            <a:ext cx="1861950" cy="7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