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6" r:id="rId4"/>
    <p:sldId id="271" r:id="rId5"/>
    <p:sldId id="267" r:id="rId6"/>
    <p:sldId id="268" r:id="rId7"/>
    <p:sldId id="265" r:id="rId8"/>
    <p:sldId id="269" r:id="rId9"/>
    <p:sldId id="263" r:id="rId10"/>
    <p:sldId id="272" r:id="rId11"/>
    <p:sldId id="261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60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76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094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17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84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64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8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6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6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9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1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B411-73CF-427C-AA1C-E31A425B37A8}" type="datetimeFigureOut">
              <a:rPr lang="es-CO" smtClean="0"/>
              <a:t>13/05/2020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BAF7-274D-4D4A-A2AD-D7EB5932F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69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7830682" y="2419351"/>
            <a:ext cx="1543050" cy="21717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Visualización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Módulo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287508" y="2419351"/>
            <a:ext cx="1543050" cy="2171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FPGA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Módulo a diseñar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46910" t="51110" r="45557" b="44701"/>
          <a:stretch/>
        </p:blipFill>
        <p:spPr>
          <a:xfrm>
            <a:off x="3773033" y="4154132"/>
            <a:ext cx="1514475" cy="473827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287508" y="5048249"/>
            <a:ext cx="1543050" cy="7429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GPIO CAPTURA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6849608" y="3343275"/>
            <a:ext cx="981074" cy="571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derecha 12"/>
          <p:cNvSpPr/>
          <p:nvPr/>
        </p:nvSpPr>
        <p:spPr>
          <a:xfrm rot="16200000">
            <a:off x="5813765" y="4526118"/>
            <a:ext cx="490537" cy="571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62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Proyecto cámara térmica 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229981" y="5814969"/>
            <a:ext cx="8673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/>
            </a:r>
            <a:br>
              <a:rPr lang="es-CO" dirty="0" smtClean="0"/>
            </a:br>
            <a:r>
              <a:rPr lang="es-CO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 objetivo de este es utilizar el módulo de cámara </a:t>
            </a:r>
            <a:r>
              <a:rPr lang="es-CO" dirty="0" smtClean="0">
                <a:solidFill>
                  <a:srgbClr val="222222"/>
                </a:solidFill>
                <a:latin typeface="arial" panose="020B0604020202020204" pitchFamily="34" charset="0"/>
              </a:rPr>
              <a:t>FLIR </a:t>
            </a:r>
            <a:r>
              <a:rPr lang="es-CO" dirty="0" err="1">
                <a:solidFill>
                  <a:srgbClr val="222222"/>
                </a:solidFill>
                <a:latin typeface="arial" panose="020B0604020202020204" pitchFamily="34" charset="0"/>
              </a:rPr>
              <a:t>Lepton</a:t>
            </a:r>
            <a:r>
              <a:rPr lang="es-CO" dirty="0">
                <a:solidFill>
                  <a:srgbClr val="222222"/>
                </a:solidFill>
                <a:latin typeface="arial" panose="020B0604020202020204" pitchFamily="34" charset="0"/>
              </a:rPr>
              <a:t> LWIR </a:t>
            </a:r>
            <a:r>
              <a:rPr lang="es-CO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 capturar cuadros de térmicos que se visualice en VGA</a:t>
            </a:r>
            <a:endParaRPr lang="es-CO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l="46936" t="27403" r="45483" b="68622"/>
          <a:stretch/>
        </p:blipFill>
        <p:spPr>
          <a:xfrm>
            <a:off x="3782558" y="2657616"/>
            <a:ext cx="1524000" cy="44958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229982" y="1506536"/>
            <a:ext cx="1543050" cy="3084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Infrared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Array</a:t>
            </a:r>
            <a:r>
              <a:rPr lang="es-CO" dirty="0">
                <a:solidFill>
                  <a:schemeClr val="tx1"/>
                </a:solidFill>
              </a:rPr>
              <a:t> Sensor </a:t>
            </a:r>
            <a:r>
              <a:rPr lang="es-CO" dirty="0" err="1">
                <a:solidFill>
                  <a:schemeClr val="tx1"/>
                </a:solidFill>
              </a:rPr>
              <a:t>Grid</a:t>
            </a:r>
            <a:r>
              <a:rPr lang="es-CO" dirty="0">
                <a:solidFill>
                  <a:schemeClr val="tx1"/>
                </a:solidFill>
              </a:rPr>
              <a:t>-EYE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Módulo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SPI master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502050" cy="27807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33" y="365125"/>
            <a:ext cx="4438650" cy="19145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805113"/>
            <a:ext cx="6096000" cy="2152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75" y="4873626"/>
            <a:ext cx="5295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0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I2C master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89" t="29624" r="25128" b="40825"/>
          <a:stretch/>
        </p:blipFill>
        <p:spPr>
          <a:xfrm>
            <a:off x="4518838" y="2917473"/>
            <a:ext cx="7396937" cy="243557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212361" y="774673"/>
            <a:ext cx="1712814" cy="67163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Controlador SPI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7585861" y="991322"/>
            <a:ext cx="1626500" cy="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7586680" y="1253237"/>
            <a:ext cx="16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www.intel.com/content/dam/altera-www/global/en_US/portal/dsn/156/blockdiagram-us-dsnip-156-1105413111872-i2c-controller-bi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6" t="1845" r="740" b="2503"/>
          <a:stretch/>
        </p:blipFill>
        <p:spPr bwMode="auto">
          <a:xfrm>
            <a:off x="1381124" y="2969863"/>
            <a:ext cx="2971801" cy="23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034602" y="746578"/>
            <a:ext cx="123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SDA</a:t>
            </a:r>
          </a:p>
          <a:p>
            <a:r>
              <a:rPr lang="es-CO" dirty="0" smtClean="0"/>
              <a:t>SCL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381124" y="3667125"/>
            <a:ext cx="238126" cy="18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1215211" y="2917473"/>
            <a:ext cx="2880539" cy="2435577"/>
          </a:xfrm>
          <a:prstGeom prst="roundRect">
            <a:avLst>
              <a:gd name="adj" fmla="val 320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0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/>
          <p:cNvSpPr/>
          <p:nvPr/>
        </p:nvSpPr>
        <p:spPr>
          <a:xfrm>
            <a:off x="3425679" y="2056125"/>
            <a:ext cx="1367832" cy="133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520528" y="990965"/>
            <a:ext cx="1822847" cy="1263192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DP_RAM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5427499" y="4974279"/>
            <a:ext cx="1917582" cy="554510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640x480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3431165" y="3959564"/>
            <a:ext cx="1381384" cy="51938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clk25_24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005847" y="435429"/>
            <a:ext cx="4522941" cy="5453742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3459008" y="4869543"/>
            <a:ext cx="1353541" cy="685488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6" name="Conector recto de flecha 55"/>
          <p:cNvCxnSpPr>
            <a:endCxn id="47" idx="1"/>
          </p:cNvCxnSpPr>
          <p:nvPr/>
        </p:nvCxnSpPr>
        <p:spPr>
          <a:xfrm>
            <a:off x="2335951" y="4197912"/>
            <a:ext cx="1095214" cy="21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7" idx="2"/>
            <a:endCxn id="49" idx="0"/>
          </p:cNvCxnSpPr>
          <p:nvPr/>
        </p:nvCxnSpPr>
        <p:spPr>
          <a:xfrm rot="16200000" flipH="1">
            <a:off x="3933520" y="4667283"/>
            <a:ext cx="390597" cy="139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278535" y="3917357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err="1" smtClean="0"/>
              <a:t>Clk</a:t>
            </a:r>
            <a:endParaRPr lang="es-CO" sz="1400" dirty="0"/>
          </a:p>
          <a:p>
            <a:pPr algn="ctr"/>
            <a:r>
              <a:rPr lang="es-CO" sz="1400" dirty="0" smtClean="0"/>
              <a:t>100MHz</a:t>
            </a:r>
            <a:endParaRPr lang="es-CO" sz="14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7480745" y="4819693"/>
            <a:ext cx="106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VGA_Hsync_n</a:t>
            </a:r>
            <a:endParaRPr lang="es-CO" sz="1200" dirty="0"/>
          </a:p>
        </p:txBody>
      </p:sp>
      <p:cxnSp>
        <p:nvCxnSpPr>
          <p:cNvPr id="73" name="Conector recto 72"/>
          <p:cNvCxnSpPr/>
          <p:nvPr/>
        </p:nvCxnSpPr>
        <p:spPr>
          <a:xfrm>
            <a:off x="986968" y="31308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 rot="16200000">
            <a:off x="4698816" y="4514761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clk25M </a:t>
            </a:r>
            <a:endParaRPr lang="en-US" sz="1400" dirty="0"/>
          </a:p>
        </p:txBody>
      </p:sp>
      <p:cxnSp>
        <p:nvCxnSpPr>
          <p:cNvPr id="79" name="Conector angular 78"/>
          <p:cNvCxnSpPr>
            <a:stCxn id="47" idx="3"/>
            <a:endCxn id="45" idx="1"/>
          </p:cNvCxnSpPr>
          <p:nvPr/>
        </p:nvCxnSpPr>
        <p:spPr>
          <a:xfrm>
            <a:off x="4812549" y="4219255"/>
            <a:ext cx="614950" cy="1032279"/>
          </a:xfrm>
          <a:prstGeom prst="bentConnector3">
            <a:avLst>
              <a:gd name="adj1" fmla="val 6101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3420487" y="2154964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Elipse 125"/>
          <p:cNvSpPr/>
          <p:nvPr/>
        </p:nvSpPr>
        <p:spPr>
          <a:xfrm>
            <a:off x="1835197" y="7903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Elipse 133"/>
          <p:cNvSpPr/>
          <p:nvPr/>
        </p:nvSpPr>
        <p:spPr>
          <a:xfrm>
            <a:off x="397906" y="2667094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ipse 134"/>
          <p:cNvSpPr/>
          <p:nvPr/>
        </p:nvSpPr>
        <p:spPr>
          <a:xfrm>
            <a:off x="3459008" y="542528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onector angular 135"/>
          <p:cNvCxnSpPr>
            <a:stCxn id="135" idx="2"/>
            <a:endCxn id="134" idx="4"/>
          </p:cNvCxnSpPr>
          <p:nvPr/>
        </p:nvCxnSpPr>
        <p:spPr>
          <a:xfrm rot="10800000">
            <a:off x="507124" y="2874105"/>
            <a:ext cx="2951884" cy="2654683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ipse 136"/>
          <p:cNvSpPr/>
          <p:nvPr/>
        </p:nvSpPr>
        <p:spPr>
          <a:xfrm>
            <a:off x="1579680" y="2648767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Elipse 137"/>
          <p:cNvSpPr/>
          <p:nvPr/>
        </p:nvSpPr>
        <p:spPr>
          <a:xfrm>
            <a:off x="3432443" y="4886625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ector angular 138"/>
          <p:cNvCxnSpPr>
            <a:stCxn id="138" idx="2"/>
            <a:endCxn id="137" idx="4"/>
          </p:cNvCxnSpPr>
          <p:nvPr/>
        </p:nvCxnSpPr>
        <p:spPr>
          <a:xfrm rot="10800000">
            <a:off x="1688899" y="2855778"/>
            <a:ext cx="1743545" cy="2134353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ipse 139"/>
          <p:cNvSpPr/>
          <p:nvPr/>
        </p:nvSpPr>
        <p:spPr>
          <a:xfrm>
            <a:off x="1315333" y="2648767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/>
          <p:cNvSpPr/>
          <p:nvPr/>
        </p:nvSpPr>
        <p:spPr>
          <a:xfrm>
            <a:off x="3493667" y="5108614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ector angular 141"/>
          <p:cNvCxnSpPr>
            <a:stCxn id="141" idx="2"/>
            <a:endCxn id="140" idx="4"/>
          </p:cNvCxnSpPr>
          <p:nvPr/>
        </p:nvCxnSpPr>
        <p:spPr>
          <a:xfrm rot="10800000">
            <a:off x="1424551" y="2855777"/>
            <a:ext cx="2069116" cy="235634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3431138" y="3688202"/>
            <a:ext cx="143412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clk24_25_nexys4.v</a:t>
            </a:r>
            <a:endParaRPr lang="en-US" sz="1200" dirty="0"/>
          </a:p>
        </p:txBody>
      </p:sp>
      <p:sp>
        <p:nvSpPr>
          <p:cNvPr id="158" name="Rectángulo 157"/>
          <p:cNvSpPr/>
          <p:nvPr/>
        </p:nvSpPr>
        <p:spPr>
          <a:xfrm>
            <a:off x="2142881" y="5291562"/>
            <a:ext cx="799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CAM_xclk</a:t>
            </a:r>
            <a:endParaRPr lang="en-US" sz="1200" dirty="0"/>
          </a:p>
        </p:txBody>
      </p:sp>
      <p:sp>
        <p:nvSpPr>
          <p:cNvPr id="159" name="Rectángulo 158"/>
          <p:cNvSpPr/>
          <p:nvPr/>
        </p:nvSpPr>
        <p:spPr>
          <a:xfrm>
            <a:off x="2087323" y="4736733"/>
            <a:ext cx="9135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CAM_pwdn</a:t>
            </a:r>
            <a:endParaRPr lang="en-US" sz="1200" dirty="0"/>
          </a:p>
        </p:txBody>
      </p:sp>
      <p:sp>
        <p:nvSpPr>
          <p:cNvPr id="160" name="Rectángulo 159"/>
          <p:cNvSpPr/>
          <p:nvPr/>
        </p:nvSpPr>
        <p:spPr>
          <a:xfrm>
            <a:off x="2126382" y="5009503"/>
            <a:ext cx="880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CAM_reset</a:t>
            </a:r>
            <a:endParaRPr lang="en-US" sz="1200" dirty="0"/>
          </a:p>
        </p:txBody>
      </p:sp>
      <p:sp>
        <p:nvSpPr>
          <p:cNvPr id="162" name="Elipse 161"/>
          <p:cNvSpPr/>
          <p:nvPr/>
        </p:nvSpPr>
        <p:spPr>
          <a:xfrm>
            <a:off x="2297387" y="4412528"/>
            <a:ext cx="54166" cy="1651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Elipse 162"/>
          <p:cNvSpPr/>
          <p:nvPr/>
        </p:nvSpPr>
        <p:spPr>
          <a:xfrm>
            <a:off x="538078" y="2688556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Conector angular 163"/>
          <p:cNvCxnSpPr>
            <a:stCxn id="163" idx="4"/>
            <a:endCxn id="162" idx="2"/>
          </p:cNvCxnSpPr>
          <p:nvPr/>
        </p:nvCxnSpPr>
        <p:spPr>
          <a:xfrm rot="16200000" flipH="1">
            <a:off x="672579" y="2870282"/>
            <a:ext cx="1599524" cy="16500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Elipse 172"/>
          <p:cNvSpPr/>
          <p:nvPr/>
        </p:nvSpPr>
        <p:spPr>
          <a:xfrm>
            <a:off x="2099265" y="4186930"/>
            <a:ext cx="45719" cy="8650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ipse 173"/>
          <p:cNvSpPr/>
          <p:nvPr/>
        </p:nvSpPr>
        <p:spPr>
          <a:xfrm>
            <a:off x="755627" y="2699569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ector angular 174"/>
          <p:cNvCxnSpPr>
            <a:stCxn id="174" idx="4"/>
            <a:endCxn id="173" idx="2"/>
          </p:cNvCxnSpPr>
          <p:nvPr/>
        </p:nvCxnSpPr>
        <p:spPr>
          <a:xfrm rot="16200000" flipH="1">
            <a:off x="820253" y="2951171"/>
            <a:ext cx="1323605" cy="1234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Elipse 175"/>
          <p:cNvSpPr/>
          <p:nvPr/>
        </p:nvSpPr>
        <p:spPr>
          <a:xfrm>
            <a:off x="1940228" y="3884937"/>
            <a:ext cx="45719" cy="1504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Elipse 176"/>
          <p:cNvSpPr/>
          <p:nvPr/>
        </p:nvSpPr>
        <p:spPr>
          <a:xfrm>
            <a:off x="1058129" y="2667111"/>
            <a:ext cx="218436" cy="20701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Conector angular 177"/>
          <p:cNvCxnSpPr>
            <a:stCxn id="177" idx="4"/>
            <a:endCxn id="176" idx="2"/>
          </p:cNvCxnSpPr>
          <p:nvPr/>
        </p:nvCxnSpPr>
        <p:spPr>
          <a:xfrm rot="16200000" flipH="1">
            <a:off x="1010776" y="3030691"/>
            <a:ext cx="1086022" cy="77288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4" name="Elipse 203"/>
          <p:cNvSpPr/>
          <p:nvPr/>
        </p:nvSpPr>
        <p:spPr>
          <a:xfrm>
            <a:off x="3423205" y="261324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Conector angular 205"/>
          <p:cNvCxnSpPr>
            <a:stCxn id="176" idx="1"/>
            <a:endCxn id="204" idx="2"/>
          </p:cNvCxnSpPr>
          <p:nvPr/>
        </p:nvCxnSpPr>
        <p:spPr>
          <a:xfrm rot="5400000" flipH="1" flipV="1">
            <a:off x="2089956" y="2573715"/>
            <a:ext cx="1190217" cy="14762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Elipse 210"/>
          <p:cNvSpPr/>
          <p:nvPr/>
        </p:nvSpPr>
        <p:spPr>
          <a:xfrm>
            <a:off x="3390659" y="289344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Conector angular 211"/>
          <p:cNvCxnSpPr>
            <a:stCxn id="173" idx="1"/>
            <a:endCxn id="211" idx="2"/>
          </p:cNvCxnSpPr>
          <p:nvPr/>
        </p:nvCxnSpPr>
        <p:spPr>
          <a:xfrm rot="5400000" flipH="1" flipV="1">
            <a:off x="2146982" y="2955923"/>
            <a:ext cx="1202654" cy="12846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3" name="Elipse 212"/>
          <p:cNvSpPr/>
          <p:nvPr/>
        </p:nvSpPr>
        <p:spPr>
          <a:xfrm>
            <a:off x="3415446" y="316316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Conector angular 213"/>
          <p:cNvCxnSpPr>
            <a:stCxn id="162" idx="1"/>
            <a:endCxn id="213" idx="2"/>
          </p:cNvCxnSpPr>
          <p:nvPr/>
        </p:nvCxnSpPr>
        <p:spPr>
          <a:xfrm rot="5400000" flipH="1" flipV="1">
            <a:off x="2275361" y="3296626"/>
            <a:ext cx="1170043" cy="11101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0" name="Rectángulo 229"/>
          <p:cNvSpPr/>
          <p:nvPr/>
        </p:nvSpPr>
        <p:spPr>
          <a:xfrm>
            <a:off x="5405231" y="5528787"/>
            <a:ext cx="100008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VGA_Driver.v</a:t>
            </a:r>
            <a:endParaRPr lang="en-US" sz="1200" dirty="0"/>
          </a:p>
        </p:txBody>
      </p:sp>
      <p:sp>
        <p:nvSpPr>
          <p:cNvPr id="233" name="CuadroTexto 232"/>
          <p:cNvSpPr txBox="1"/>
          <p:nvPr/>
        </p:nvSpPr>
        <p:spPr>
          <a:xfrm>
            <a:off x="3454676" y="45051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</a:t>
            </a:r>
            <a:r>
              <a:rPr lang="es-CO" sz="1400" dirty="0" smtClean="0"/>
              <a:t>lk24M</a:t>
            </a:r>
            <a:endParaRPr lang="en-US" sz="1400" dirty="0"/>
          </a:p>
        </p:txBody>
      </p:sp>
      <p:sp>
        <p:nvSpPr>
          <p:cNvPr id="237" name="Rectángulo 236"/>
          <p:cNvSpPr/>
          <p:nvPr/>
        </p:nvSpPr>
        <p:spPr>
          <a:xfrm>
            <a:off x="5861712" y="2935489"/>
            <a:ext cx="688483" cy="954855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CO" sz="1200" dirty="0" err="1" smtClean="0">
                <a:solidFill>
                  <a:schemeClr val="tx1"/>
                </a:solidFill>
              </a:rPr>
              <a:t>Convert</a:t>
            </a:r>
            <a:r>
              <a:rPr lang="es-CO" sz="1200" dirty="0" smtClean="0">
                <a:solidFill>
                  <a:schemeClr val="tx1"/>
                </a:solidFill>
              </a:rPr>
              <a:t> </a:t>
            </a:r>
            <a:r>
              <a:rPr lang="es-CO" sz="1200" dirty="0" err="1" smtClean="0">
                <a:solidFill>
                  <a:schemeClr val="tx1"/>
                </a:solidFill>
              </a:rPr>
              <a:t>addr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7124940" y="291371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Elipse 241"/>
          <p:cNvSpPr/>
          <p:nvPr/>
        </p:nvSpPr>
        <p:spPr>
          <a:xfrm>
            <a:off x="9205281" y="45668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Conector angular 242"/>
          <p:cNvCxnSpPr>
            <a:stCxn id="241" idx="6"/>
            <a:endCxn id="242" idx="0"/>
          </p:cNvCxnSpPr>
          <p:nvPr/>
        </p:nvCxnSpPr>
        <p:spPr>
          <a:xfrm>
            <a:off x="7343376" y="3017223"/>
            <a:ext cx="1971123" cy="1549628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ángulo 257"/>
          <p:cNvSpPr/>
          <p:nvPr/>
        </p:nvSpPr>
        <p:spPr>
          <a:xfrm>
            <a:off x="6628238" y="2947383"/>
            <a:ext cx="719716" cy="935870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RGB332 to RGB444</a:t>
            </a:r>
          </a:p>
        </p:txBody>
      </p:sp>
      <p:sp>
        <p:nvSpPr>
          <p:cNvPr id="274" name="Elipse 273"/>
          <p:cNvSpPr/>
          <p:nvPr/>
        </p:nvSpPr>
        <p:spPr>
          <a:xfrm>
            <a:off x="7150340" y="327778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Elipse 274"/>
          <p:cNvSpPr/>
          <p:nvPr/>
        </p:nvSpPr>
        <p:spPr>
          <a:xfrm>
            <a:off x="8849681" y="45922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Conector angular 275"/>
          <p:cNvCxnSpPr>
            <a:stCxn id="274" idx="6"/>
            <a:endCxn id="275" idx="0"/>
          </p:cNvCxnSpPr>
          <p:nvPr/>
        </p:nvCxnSpPr>
        <p:spPr>
          <a:xfrm>
            <a:off x="7368776" y="3381285"/>
            <a:ext cx="1590123" cy="121096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Elipse 276"/>
          <p:cNvSpPr/>
          <p:nvPr/>
        </p:nvSpPr>
        <p:spPr>
          <a:xfrm>
            <a:off x="7124940" y="357835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Elipse 277"/>
          <p:cNvSpPr/>
          <p:nvPr/>
        </p:nvSpPr>
        <p:spPr>
          <a:xfrm>
            <a:off x="8544881" y="46049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Conector angular 278"/>
          <p:cNvCxnSpPr>
            <a:stCxn id="277" idx="6"/>
            <a:endCxn id="278" idx="0"/>
          </p:cNvCxnSpPr>
          <p:nvPr/>
        </p:nvCxnSpPr>
        <p:spPr>
          <a:xfrm>
            <a:off x="7343376" y="3681855"/>
            <a:ext cx="1310723" cy="92309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7596273" y="2694124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VGA_R</a:t>
            </a:r>
          </a:p>
        </p:txBody>
      </p:sp>
      <p:sp>
        <p:nvSpPr>
          <p:cNvPr id="281" name="Rectángulo 280"/>
          <p:cNvSpPr/>
          <p:nvPr/>
        </p:nvSpPr>
        <p:spPr>
          <a:xfrm>
            <a:off x="7605986" y="3056035"/>
            <a:ext cx="1086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VGA_G</a:t>
            </a:r>
            <a:endParaRPr lang="en-US" sz="1400" dirty="0"/>
          </a:p>
        </p:txBody>
      </p:sp>
      <p:sp>
        <p:nvSpPr>
          <p:cNvPr id="282" name="Rectángulo 281"/>
          <p:cNvSpPr/>
          <p:nvPr/>
        </p:nvSpPr>
        <p:spPr>
          <a:xfrm>
            <a:off x="7578751" y="3387956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VGA_B</a:t>
            </a:r>
            <a:endParaRPr lang="en-US" sz="1400" dirty="0"/>
          </a:p>
        </p:txBody>
      </p:sp>
      <p:cxnSp>
        <p:nvCxnSpPr>
          <p:cNvPr id="290" name="Conector angular 289"/>
          <p:cNvCxnSpPr/>
          <p:nvPr/>
        </p:nvCxnSpPr>
        <p:spPr>
          <a:xfrm rot="5400000">
            <a:off x="4313871" y="3615069"/>
            <a:ext cx="2715811" cy="261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uadroTexto 292"/>
          <p:cNvSpPr txBox="1"/>
          <p:nvPr/>
        </p:nvSpPr>
        <p:spPr>
          <a:xfrm rot="16200000">
            <a:off x="5088085" y="3366423"/>
            <a:ext cx="861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data_mem</a:t>
            </a:r>
            <a:endParaRPr lang="en-US" sz="1200" dirty="0"/>
          </a:p>
        </p:txBody>
      </p:sp>
      <p:cxnSp>
        <p:nvCxnSpPr>
          <p:cNvPr id="294" name="Conector angular 293"/>
          <p:cNvCxnSpPr>
            <a:endCxn id="258" idx="2"/>
          </p:cNvCxnSpPr>
          <p:nvPr/>
        </p:nvCxnSpPr>
        <p:spPr>
          <a:xfrm rot="5400000" flipH="1" flipV="1">
            <a:off x="6440868" y="4413250"/>
            <a:ext cx="1077225" cy="1723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/>
          <p:nvPr/>
        </p:nvCxnSpPr>
        <p:spPr>
          <a:xfrm rot="5400000" flipH="1" flipV="1">
            <a:off x="5896925" y="4429220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/>
          <p:nvPr/>
        </p:nvCxnSpPr>
        <p:spPr>
          <a:xfrm rot="5400000" flipH="1" flipV="1">
            <a:off x="5554041" y="4403270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/>
          <p:cNvSpPr txBox="1"/>
          <p:nvPr/>
        </p:nvSpPr>
        <p:spPr>
          <a:xfrm rot="16200000">
            <a:off x="6372541" y="4388670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data_RGB332</a:t>
            </a:r>
            <a:endParaRPr lang="es-CO" sz="1100" dirty="0"/>
          </a:p>
        </p:txBody>
      </p:sp>
      <p:sp>
        <p:nvSpPr>
          <p:cNvPr id="302" name="CuadroTexto 301"/>
          <p:cNvSpPr txBox="1"/>
          <p:nvPr/>
        </p:nvSpPr>
        <p:spPr>
          <a:xfrm rot="16200000">
            <a:off x="5912344" y="4408738"/>
            <a:ext cx="836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VGA_posX</a:t>
            </a:r>
            <a:endParaRPr lang="es-CO" sz="1200" dirty="0"/>
          </a:p>
        </p:txBody>
      </p:sp>
      <p:sp>
        <p:nvSpPr>
          <p:cNvPr id="303" name="CuadroTexto 302"/>
          <p:cNvSpPr txBox="1"/>
          <p:nvPr/>
        </p:nvSpPr>
        <p:spPr>
          <a:xfrm rot="16200000">
            <a:off x="5552421" y="4432796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VGA_posY</a:t>
            </a:r>
            <a:endParaRPr lang="es-CO" sz="1200" dirty="0"/>
          </a:p>
        </p:txBody>
      </p:sp>
      <p:cxnSp>
        <p:nvCxnSpPr>
          <p:cNvPr id="311" name="Conector recto de flecha 310"/>
          <p:cNvCxnSpPr/>
          <p:nvPr/>
        </p:nvCxnSpPr>
        <p:spPr>
          <a:xfrm>
            <a:off x="7319374" y="5085354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/>
          <p:cNvSpPr txBox="1"/>
          <p:nvPr/>
        </p:nvSpPr>
        <p:spPr>
          <a:xfrm>
            <a:off x="7498166" y="5117081"/>
            <a:ext cx="104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 smtClean="0"/>
              <a:t>VGA_Vsync_n</a:t>
            </a:r>
            <a:endParaRPr lang="es-CO" sz="1200" dirty="0"/>
          </a:p>
        </p:txBody>
      </p:sp>
      <p:cxnSp>
        <p:nvCxnSpPr>
          <p:cNvPr id="316" name="Conector recto de flecha 315"/>
          <p:cNvCxnSpPr/>
          <p:nvPr/>
        </p:nvCxnSpPr>
        <p:spPr>
          <a:xfrm>
            <a:off x="7344770" y="5364757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endCxn id="44" idx="0"/>
          </p:cNvCxnSpPr>
          <p:nvPr/>
        </p:nvCxnSpPr>
        <p:spPr>
          <a:xfrm flipV="1">
            <a:off x="3155057" y="990965"/>
            <a:ext cx="3276895" cy="3207079"/>
          </a:xfrm>
          <a:prstGeom prst="bentConnector4">
            <a:avLst>
              <a:gd name="adj1" fmla="val 3317"/>
              <a:gd name="adj2" fmla="val 107128"/>
            </a:avLst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47" idx="3"/>
            <a:endCxn id="400" idx="2"/>
          </p:cNvCxnSpPr>
          <p:nvPr/>
        </p:nvCxnSpPr>
        <p:spPr>
          <a:xfrm flipV="1">
            <a:off x="4812549" y="2025706"/>
            <a:ext cx="731785" cy="2193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Elipse 341"/>
          <p:cNvSpPr/>
          <p:nvPr/>
        </p:nvSpPr>
        <p:spPr>
          <a:xfrm>
            <a:off x="3690559" y="2063234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Elipse 342"/>
          <p:cNvSpPr/>
          <p:nvPr/>
        </p:nvSpPr>
        <p:spPr>
          <a:xfrm>
            <a:off x="5552306" y="125389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Conector angular 343"/>
          <p:cNvCxnSpPr>
            <a:stCxn id="342" idx="0"/>
            <a:endCxn id="343" idx="2"/>
          </p:cNvCxnSpPr>
          <p:nvPr/>
        </p:nvCxnSpPr>
        <p:spPr>
          <a:xfrm rot="5400000" flipH="1" flipV="1">
            <a:off x="4323123" y="834052"/>
            <a:ext cx="705836" cy="1752529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Elipse 344"/>
          <p:cNvSpPr/>
          <p:nvPr/>
        </p:nvSpPr>
        <p:spPr>
          <a:xfrm>
            <a:off x="3966677" y="205547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Elipse 345"/>
          <p:cNvSpPr/>
          <p:nvPr/>
        </p:nvSpPr>
        <p:spPr>
          <a:xfrm>
            <a:off x="5527281" y="1618135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Conector angular 346"/>
          <p:cNvCxnSpPr>
            <a:stCxn id="345" idx="0"/>
            <a:endCxn id="346" idx="2"/>
          </p:cNvCxnSpPr>
          <p:nvPr/>
        </p:nvCxnSpPr>
        <p:spPr>
          <a:xfrm rot="5400000" flipH="1" flipV="1">
            <a:off x="4634672" y="1162864"/>
            <a:ext cx="333833" cy="1451386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ángulo 359"/>
          <p:cNvSpPr/>
          <p:nvPr/>
        </p:nvSpPr>
        <p:spPr>
          <a:xfrm>
            <a:off x="3894384" y="1110948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DP_RAM_addr_in</a:t>
            </a:r>
            <a:endParaRPr lang="en-US" sz="1100" dirty="0"/>
          </a:p>
        </p:txBody>
      </p:sp>
      <p:sp>
        <p:nvSpPr>
          <p:cNvPr id="361" name="Rectángulo 360"/>
          <p:cNvSpPr/>
          <p:nvPr/>
        </p:nvSpPr>
        <p:spPr>
          <a:xfrm>
            <a:off x="4023212" y="1460163"/>
            <a:ext cx="1194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DP_RAM_data_in</a:t>
            </a:r>
            <a:endParaRPr lang="en-US" sz="1100" dirty="0"/>
          </a:p>
        </p:txBody>
      </p:sp>
      <p:sp>
        <p:nvSpPr>
          <p:cNvPr id="364" name="Rectángulo 363"/>
          <p:cNvSpPr/>
          <p:nvPr/>
        </p:nvSpPr>
        <p:spPr>
          <a:xfrm>
            <a:off x="6133972" y="2237555"/>
            <a:ext cx="123097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buffer_ram_dp,v</a:t>
            </a:r>
            <a:endParaRPr lang="en-US" sz="1200" dirty="0"/>
          </a:p>
        </p:txBody>
      </p:sp>
      <p:sp>
        <p:nvSpPr>
          <p:cNvPr id="365" name="Rectángulo 364"/>
          <p:cNvSpPr/>
          <p:nvPr/>
        </p:nvSpPr>
        <p:spPr>
          <a:xfrm>
            <a:off x="3924334" y="899261"/>
            <a:ext cx="10743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DP_RAM_regW</a:t>
            </a:r>
            <a:endParaRPr lang="en-US" sz="1100" dirty="0"/>
          </a:p>
        </p:txBody>
      </p:sp>
      <p:cxnSp>
        <p:nvCxnSpPr>
          <p:cNvPr id="366" name="Conector angular 365"/>
          <p:cNvCxnSpPr/>
          <p:nvPr/>
        </p:nvCxnSpPr>
        <p:spPr>
          <a:xfrm flipV="1">
            <a:off x="3493666" y="1110948"/>
            <a:ext cx="2048505" cy="944526"/>
          </a:xfrm>
          <a:prstGeom prst="bentConnector3">
            <a:avLst>
              <a:gd name="adj1" fmla="val 816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 flipH="1" flipV="1">
            <a:off x="5644965" y="2590608"/>
            <a:ext cx="724256" cy="8467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lipse 399"/>
          <p:cNvSpPr/>
          <p:nvPr/>
        </p:nvSpPr>
        <p:spPr>
          <a:xfrm>
            <a:off x="5544334" y="192220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ángulo 412"/>
          <p:cNvSpPr/>
          <p:nvPr/>
        </p:nvSpPr>
        <p:spPr>
          <a:xfrm>
            <a:off x="5968432" y="2559257"/>
            <a:ext cx="12923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DP_RAM_addr_out</a:t>
            </a:r>
            <a:endParaRPr lang="en-US" sz="1100" dirty="0"/>
          </a:p>
        </p:txBody>
      </p:sp>
      <p:sp>
        <p:nvSpPr>
          <p:cNvPr id="414" name="Rectángulo 413"/>
          <p:cNvSpPr/>
          <p:nvPr/>
        </p:nvSpPr>
        <p:spPr>
          <a:xfrm>
            <a:off x="6311459" y="350964"/>
            <a:ext cx="124982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dirty="0" err="1" smtClean="0"/>
              <a:t>test_cam.v</a:t>
            </a:r>
            <a:r>
              <a:rPr lang="en-US" sz="1200" dirty="0" smtClean="0"/>
              <a:t>       </a:t>
            </a:r>
            <a:endParaRPr lang="en-US" sz="1200" dirty="0"/>
          </a:p>
        </p:txBody>
      </p:sp>
      <p:cxnSp>
        <p:nvCxnSpPr>
          <p:cNvPr id="128" name="Conector angular 127"/>
          <p:cNvCxnSpPr>
            <a:endCxn id="125" idx="2"/>
          </p:cNvCxnSpPr>
          <p:nvPr/>
        </p:nvCxnSpPr>
        <p:spPr>
          <a:xfrm>
            <a:off x="1798116" y="2256323"/>
            <a:ext cx="1622371" cy="2146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103"/>
          <p:cNvSpPr/>
          <p:nvPr/>
        </p:nvSpPr>
        <p:spPr>
          <a:xfrm>
            <a:off x="2147427" y="2418396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CAM_pclk</a:t>
            </a:r>
            <a:endParaRPr lang="en-US" sz="1200" dirty="0"/>
          </a:p>
        </p:txBody>
      </p:sp>
      <p:sp>
        <p:nvSpPr>
          <p:cNvPr id="105" name="Rectángulo 104"/>
          <p:cNvSpPr/>
          <p:nvPr/>
        </p:nvSpPr>
        <p:spPr>
          <a:xfrm>
            <a:off x="2115852" y="2752582"/>
            <a:ext cx="9057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CAM_vsync</a:t>
            </a:r>
            <a:endParaRPr lang="en-US" sz="1200" dirty="0"/>
          </a:p>
        </p:txBody>
      </p:sp>
      <p:sp>
        <p:nvSpPr>
          <p:cNvPr id="106" name="Rectángulo 105"/>
          <p:cNvSpPr/>
          <p:nvPr/>
        </p:nvSpPr>
        <p:spPr>
          <a:xfrm>
            <a:off x="2163744" y="3000781"/>
            <a:ext cx="817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CAM_href</a:t>
            </a:r>
            <a:endParaRPr lang="en-US" sz="1200" dirty="0"/>
          </a:p>
        </p:txBody>
      </p:sp>
      <p:sp>
        <p:nvSpPr>
          <p:cNvPr id="2" name="Rectángulo 1"/>
          <p:cNvSpPr/>
          <p:nvPr/>
        </p:nvSpPr>
        <p:spPr>
          <a:xfrm>
            <a:off x="1243637" y="1848812"/>
            <a:ext cx="1785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[7:0] </a:t>
            </a:r>
            <a:r>
              <a:rPr lang="en-US" sz="1600" dirty="0" err="1"/>
              <a:t>CAM_px_data</a:t>
            </a:r>
            <a:endParaRPr lang="en-US" sz="1600" dirty="0"/>
          </a:p>
        </p:txBody>
      </p:sp>
      <p:sp>
        <p:nvSpPr>
          <p:cNvPr id="109" name="Rectángulo 108"/>
          <p:cNvSpPr/>
          <p:nvPr/>
        </p:nvSpPr>
        <p:spPr>
          <a:xfrm>
            <a:off x="482844" y="2222080"/>
            <a:ext cx="1307856" cy="679735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Simulación Cámara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8438605" y="4582173"/>
            <a:ext cx="1140823" cy="1263192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Test_vga.txt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11" name="Rectángulo 110"/>
          <p:cNvSpPr/>
          <p:nvPr/>
        </p:nvSpPr>
        <p:spPr>
          <a:xfrm>
            <a:off x="397906" y="128472"/>
            <a:ext cx="9338277" cy="5984511"/>
          </a:xfrm>
          <a:prstGeom prst="rect">
            <a:avLst/>
          </a:prstGeom>
          <a:noFill/>
          <a:ln w="349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 111"/>
          <p:cNvSpPr/>
          <p:nvPr/>
        </p:nvSpPr>
        <p:spPr>
          <a:xfrm>
            <a:off x="7807461" y="79030"/>
            <a:ext cx="1928722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dirty="0" err="1" smtClean="0"/>
              <a:t>test_cam_TB.v</a:t>
            </a:r>
            <a:r>
              <a:rPr lang="en-US" sz="1200" dirty="0" smtClean="0"/>
              <a:t>       </a:t>
            </a:r>
            <a:endParaRPr lang="en-US" sz="1200" dirty="0"/>
          </a:p>
        </p:txBody>
      </p:sp>
      <p:sp>
        <p:nvSpPr>
          <p:cNvPr id="113" name="Rectángulo 112"/>
          <p:cNvSpPr/>
          <p:nvPr/>
        </p:nvSpPr>
        <p:spPr>
          <a:xfrm>
            <a:off x="3907330" y="3130432"/>
            <a:ext cx="906530" cy="27699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cam_read.v</a:t>
            </a:r>
            <a:endParaRPr lang="en-U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42521"/>
          <a:stretch/>
        </p:blipFill>
        <p:spPr>
          <a:xfrm>
            <a:off x="10126888" y="4033948"/>
            <a:ext cx="1883771" cy="1907373"/>
          </a:xfrm>
          <a:prstGeom prst="rect">
            <a:avLst/>
          </a:prstGeom>
        </p:spPr>
      </p:pic>
      <p:cxnSp>
        <p:nvCxnSpPr>
          <p:cNvPr id="9" name="Conector curvado 8"/>
          <p:cNvCxnSpPr>
            <a:stCxn id="110" idx="2"/>
            <a:endCxn id="7" idx="2"/>
          </p:cNvCxnSpPr>
          <p:nvPr/>
        </p:nvCxnSpPr>
        <p:spPr>
          <a:xfrm rot="16200000" flipH="1">
            <a:off x="9990917" y="4863464"/>
            <a:ext cx="95956" cy="2059757"/>
          </a:xfrm>
          <a:prstGeom prst="curvedConnector3">
            <a:avLst>
              <a:gd name="adj1" fmla="val 895803"/>
            </a:avLst>
          </a:prstGeom>
          <a:ln w="1301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3890" t="10522" r="55031" b="12152"/>
          <a:stretch/>
        </p:blipFill>
        <p:spPr>
          <a:xfrm>
            <a:off x="10185256" y="1333972"/>
            <a:ext cx="1760706" cy="1546699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stCxn id="7" idx="0"/>
            <a:endCxn id="15" idx="2"/>
          </p:cNvCxnSpPr>
          <p:nvPr/>
        </p:nvCxnSpPr>
        <p:spPr>
          <a:xfrm flipH="1" flipV="1">
            <a:off x="11065609" y="2880671"/>
            <a:ext cx="3165" cy="1153277"/>
          </a:xfrm>
          <a:prstGeom prst="straightConnector1">
            <a:avLst/>
          </a:prstGeom>
          <a:ln w="1301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es-CO" dirty="0" smtClean="0"/>
              <a:t>Características de la cámara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9342120" cy="4351338"/>
          </a:xfrm>
        </p:spPr>
        <p:txBody>
          <a:bodyPr>
            <a:normAutofit/>
          </a:bodyPr>
          <a:lstStyle/>
          <a:p>
            <a:r>
              <a:rPr lang="es-ES" dirty="0"/>
              <a:t>Colección continua de píxeles capturados por el sensor térmico </a:t>
            </a:r>
            <a:r>
              <a:rPr lang="es-ES" dirty="0" smtClean="0"/>
              <a:t> </a:t>
            </a:r>
            <a:r>
              <a:rPr lang="es-ES" dirty="0"/>
              <a:t>través de un protocolo de video sobre </a:t>
            </a:r>
            <a:r>
              <a:rPr lang="es-ES" dirty="0" smtClean="0"/>
              <a:t>SPI.</a:t>
            </a:r>
            <a:r>
              <a:rPr lang="es-ES" dirty="0"/>
              <a:t> </a:t>
            </a:r>
            <a:endParaRPr lang="es-ES" dirty="0" smtClean="0"/>
          </a:p>
          <a:p>
            <a:r>
              <a:rPr lang="en-US" dirty="0" err="1" smtClean="0"/>
              <a:t>Detección</a:t>
            </a:r>
            <a:r>
              <a:rPr lang="en-US" dirty="0" smtClean="0"/>
              <a:t> de temperature de 2 </a:t>
            </a:r>
            <a:r>
              <a:rPr lang="en-US" dirty="0" err="1" smtClean="0"/>
              <a:t>dimensiones</a:t>
            </a:r>
            <a:r>
              <a:rPr lang="en-US" dirty="0" smtClean="0"/>
              <a:t>, area </a:t>
            </a:r>
            <a:r>
              <a:rPr lang="en-US" dirty="0"/>
              <a:t> </a:t>
            </a:r>
            <a:r>
              <a:rPr lang="en-US" dirty="0" err="1" smtClean="0"/>
              <a:t>segun</a:t>
            </a:r>
            <a:r>
              <a:rPr lang="en-US" dirty="0" smtClean="0"/>
              <a:t> </a:t>
            </a:r>
            <a:r>
              <a:rPr lang="en-US" dirty="0" err="1" smtClean="0"/>
              <a:t>camara</a:t>
            </a:r>
            <a:r>
              <a:rPr lang="en-US" dirty="0" smtClean="0"/>
              <a:t> 8 </a:t>
            </a:r>
            <a:r>
              <a:rPr lang="en-US" dirty="0"/>
              <a:t>x 8 (64 pixels</a:t>
            </a:r>
            <a:r>
              <a:rPr lang="en-US" dirty="0" smtClean="0"/>
              <a:t>) o  80 x 60</a:t>
            </a:r>
            <a:endParaRPr lang="en-US" dirty="0"/>
          </a:p>
          <a:p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vídeo</a:t>
            </a:r>
            <a:r>
              <a:rPr lang="en-US" dirty="0"/>
              <a:t> SPI</a:t>
            </a:r>
          </a:p>
        </p:txBody>
      </p:sp>
    </p:spTree>
    <p:extLst>
      <p:ext uri="{BB962C8B-B14F-4D97-AF65-F5344CB8AC3E}">
        <p14:creationId xmlns:p14="http://schemas.microsoft.com/office/powerpoint/2010/main" val="8179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23063" y="462386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Control de Datos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439685" y="4476403"/>
            <a:ext cx="1487585" cy="14737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(Dual Port RAM)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448709" y="2915506"/>
            <a:ext cx="1487585" cy="96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21477" y="294435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PLL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23012" y="2758440"/>
            <a:ext cx="4608528" cy="386052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23063" y="386718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408421" y="6074623"/>
            <a:ext cx="2487972" cy="3558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660103" y="5026981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19" name="Flecha derecha 18"/>
          <p:cNvSpPr/>
          <p:nvPr/>
        </p:nvSpPr>
        <p:spPr>
          <a:xfrm>
            <a:off x="6669127" y="4602690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635876" y="5560917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088505" y="3237400"/>
            <a:ext cx="840858" cy="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326967" y="552057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 </a:t>
            </a:r>
            <a:endParaRPr lang="es-CO" dirty="0"/>
          </a:p>
        </p:txBody>
      </p:sp>
      <p:cxnSp>
        <p:nvCxnSpPr>
          <p:cNvPr id="36" name="Conector angular 35"/>
          <p:cNvCxnSpPr>
            <a:stCxn id="15" idx="1"/>
            <a:endCxn id="4" idx="2"/>
          </p:cNvCxnSpPr>
          <p:nvPr/>
        </p:nvCxnSpPr>
        <p:spPr>
          <a:xfrm rot="10800000">
            <a:off x="5779471" y="5976089"/>
            <a:ext cx="628951" cy="276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abajo 38"/>
          <p:cNvSpPr/>
          <p:nvPr/>
        </p:nvSpPr>
        <p:spPr>
          <a:xfrm>
            <a:off x="7572286" y="3868592"/>
            <a:ext cx="499538" cy="626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lecha abajo 43"/>
          <p:cNvSpPr/>
          <p:nvPr/>
        </p:nvSpPr>
        <p:spPr>
          <a:xfrm rot="10800000">
            <a:off x="8379172" y="3866632"/>
            <a:ext cx="390988" cy="603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595932" y="368364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147341" y="2915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clk</a:t>
            </a:r>
            <a:endParaRPr lang="es-CO" dirty="0"/>
          </a:p>
        </p:txBody>
      </p:sp>
      <p:sp>
        <p:nvSpPr>
          <p:cNvPr id="61" name="CuadroTexto 60"/>
          <p:cNvSpPr txBox="1"/>
          <p:nvPr/>
        </p:nvSpPr>
        <p:spPr>
          <a:xfrm>
            <a:off x="6669127" y="526426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sp>
        <p:nvSpPr>
          <p:cNvPr id="62" name="Flecha derecha 61"/>
          <p:cNvSpPr/>
          <p:nvPr/>
        </p:nvSpPr>
        <p:spPr>
          <a:xfrm>
            <a:off x="8951845" y="3223021"/>
            <a:ext cx="131574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LCD/VGA</a:t>
            </a:r>
            <a:endParaRPr lang="es-CO" dirty="0"/>
          </a:p>
        </p:txBody>
      </p:sp>
      <p:cxnSp>
        <p:nvCxnSpPr>
          <p:cNvPr id="1038" name="Conector recto de flecha 1037"/>
          <p:cNvCxnSpPr>
            <a:endCxn id="15" idx="3"/>
          </p:cNvCxnSpPr>
          <p:nvPr/>
        </p:nvCxnSpPr>
        <p:spPr>
          <a:xfrm flipH="1" flipV="1">
            <a:off x="8896393" y="6252531"/>
            <a:ext cx="887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86" r="25143" b="65539"/>
          <a:stretch/>
        </p:blipFill>
        <p:spPr bwMode="auto">
          <a:xfrm>
            <a:off x="10229268" y="2939345"/>
            <a:ext cx="1717675" cy="11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 descr="Resultado de imagen para BUTT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7931" r="4454" b="13855"/>
          <a:stretch/>
        </p:blipFill>
        <p:spPr bwMode="auto">
          <a:xfrm>
            <a:off x="9787177" y="5692451"/>
            <a:ext cx="976073" cy="93344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ítulo 1"/>
          <p:cNvSpPr txBox="1">
            <a:spLocks/>
          </p:cNvSpPr>
          <p:nvPr/>
        </p:nvSpPr>
        <p:spPr>
          <a:xfrm>
            <a:off x="762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CAJA NEGRA</a:t>
            </a:r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401416" y="25932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929567" y="348822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24MHz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6588170" y="287265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25MHz</a:t>
            </a:r>
            <a:endParaRPr lang="en-US" dirty="0"/>
          </a:p>
        </p:txBody>
      </p:sp>
      <p:cxnSp>
        <p:nvCxnSpPr>
          <p:cNvPr id="48" name="Conector angular 47"/>
          <p:cNvCxnSpPr>
            <a:endCxn id="7" idx="1"/>
          </p:cNvCxnSpPr>
          <p:nvPr/>
        </p:nvCxnSpPr>
        <p:spPr>
          <a:xfrm>
            <a:off x="6588170" y="3251607"/>
            <a:ext cx="860539" cy="145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3248" y="4426108"/>
            <a:ext cx="4553428" cy="20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pPr algn="ctr"/>
            <a:r>
              <a:rPr lang="es-CO" dirty="0" smtClean="0"/>
              <a:t>Características de la cámara </a:t>
            </a:r>
            <a:endParaRPr lang="es-CO" dirty="0"/>
          </a:p>
        </p:txBody>
      </p:sp>
      <p:pic>
        <p:nvPicPr>
          <p:cNvPr id="1026" name="Picture 2" descr="TV FE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086"/>
            <a:ext cx="5862337" cy="23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V FE 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959737"/>
            <a:ext cx="74485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86" y="1577208"/>
            <a:ext cx="5596800" cy="30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Plan de trabajo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Semana 1: Buffer </a:t>
            </a:r>
            <a:r>
              <a:rPr lang="es-CO" b="1" dirty="0"/>
              <a:t>de memoria </a:t>
            </a:r>
            <a:r>
              <a:rPr lang="es-CO" b="1" dirty="0" smtClean="0"/>
              <a:t> </a:t>
            </a:r>
            <a:r>
              <a:rPr lang="es-CO" dirty="0" smtClean="0"/>
              <a:t>Simulación (</a:t>
            </a:r>
            <a:r>
              <a:rPr lang="es-CO" dirty="0" err="1" smtClean="0"/>
              <a:t>TestBench</a:t>
            </a:r>
            <a:r>
              <a:rPr lang="es-CO" dirty="0" smtClean="0"/>
              <a:t>).  Analizar la máxima memoria </a:t>
            </a:r>
            <a:r>
              <a:rPr lang="es-CO" dirty="0" err="1" smtClean="0"/>
              <a:t>ram</a:t>
            </a:r>
            <a:r>
              <a:rPr lang="es-CO" dirty="0" smtClean="0"/>
              <a:t> que podemos alojar en la FPGA,  y planear el método de adquisición de los datos de la cámara </a:t>
            </a:r>
          </a:p>
          <a:p>
            <a:r>
              <a:rPr lang="es-CO" b="1" dirty="0" smtClean="0"/>
              <a:t>Semana 2: </a:t>
            </a:r>
            <a:r>
              <a:rPr lang="es-CO" b="1" dirty="0"/>
              <a:t>Captura de datos </a:t>
            </a:r>
            <a:r>
              <a:rPr lang="es-CO" dirty="0" smtClean="0"/>
              <a:t>Construcción del bloque de captura de datos y divisor de frecuencias según hoja de datos de la cámara.</a:t>
            </a:r>
          </a:p>
          <a:p>
            <a:r>
              <a:rPr lang="es-CO" b="1" dirty="0" smtClean="0"/>
              <a:t>Semana 3:</a:t>
            </a:r>
            <a:r>
              <a:rPr lang="es-CO" dirty="0" smtClean="0"/>
              <a:t> </a:t>
            </a:r>
            <a:r>
              <a:rPr lang="es-CO" b="1" dirty="0" smtClean="0"/>
              <a:t>Captura de datos</a:t>
            </a:r>
            <a:r>
              <a:rPr lang="es-CO" dirty="0" smtClean="0"/>
              <a:t> Pruebas físicas con cámara </a:t>
            </a:r>
            <a:endParaRPr lang="en-US" dirty="0"/>
          </a:p>
          <a:p>
            <a:r>
              <a:rPr lang="es-CO" b="1" dirty="0" smtClean="0"/>
              <a:t>Semana 4: </a:t>
            </a:r>
            <a:r>
              <a:rPr lang="es-CO" dirty="0" smtClean="0"/>
              <a:t>Introducción al procesador *</a:t>
            </a:r>
          </a:p>
          <a:p>
            <a:r>
              <a:rPr lang="es-CO" b="1" dirty="0" smtClean="0"/>
              <a:t>Semana </a:t>
            </a:r>
            <a:r>
              <a:rPr lang="es-CO" b="1" dirty="0"/>
              <a:t>5</a:t>
            </a:r>
            <a:r>
              <a:rPr lang="es-CO" b="1" dirty="0" smtClean="0"/>
              <a:t>: </a:t>
            </a:r>
            <a:r>
              <a:rPr lang="es-CO" dirty="0"/>
              <a:t>I</a:t>
            </a:r>
            <a:r>
              <a:rPr lang="es-CO" dirty="0" smtClean="0"/>
              <a:t>ntegración del proyecto y pruebas funcionales</a:t>
            </a:r>
          </a:p>
          <a:p>
            <a:r>
              <a:rPr lang="es-CO" b="1" dirty="0" smtClean="0"/>
              <a:t>Semana 6: </a:t>
            </a:r>
            <a:r>
              <a:rPr lang="es-CO" dirty="0"/>
              <a:t>P</a:t>
            </a:r>
            <a:r>
              <a:rPr lang="es-CO" dirty="0" smtClean="0"/>
              <a:t>resentación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 redondeado 50"/>
          <p:cNvSpPr/>
          <p:nvPr/>
        </p:nvSpPr>
        <p:spPr>
          <a:xfrm>
            <a:off x="1023258" y="3058886"/>
            <a:ext cx="2273306" cy="3371553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4923063" y="4623864"/>
            <a:ext cx="1712813" cy="1352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439685" y="4476403"/>
            <a:ext cx="1487585" cy="14737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(Dual Port RAM)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448709" y="2915506"/>
            <a:ext cx="1487585" cy="963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921477" y="2944351"/>
            <a:ext cx="1712814" cy="5573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PLL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23012" y="2758440"/>
            <a:ext cx="4608528" cy="386052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23063" y="3867181"/>
            <a:ext cx="1712814" cy="74706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408421" y="6074623"/>
            <a:ext cx="2487972" cy="3558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Imágenes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660103" y="5026981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19" name="Flecha derecha 18"/>
          <p:cNvSpPr/>
          <p:nvPr/>
        </p:nvSpPr>
        <p:spPr>
          <a:xfrm>
            <a:off x="6669127" y="4602690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6635876" y="5560917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088505" y="3237400"/>
            <a:ext cx="840858" cy="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echa derecha 30"/>
          <p:cNvSpPr/>
          <p:nvPr/>
        </p:nvSpPr>
        <p:spPr>
          <a:xfrm>
            <a:off x="3326967" y="5520571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</a:t>
            </a:r>
            <a:endParaRPr lang="es-CO" dirty="0"/>
          </a:p>
        </p:txBody>
      </p:sp>
      <p:cxnSp>
        <p:nvCxnSpPr>
          <p:cNvPr id="36" name="Conector angular 35"/>
          <p:cNvCxnSpPr>
            <a:stCxn id="15" idx="1"/>
            <a:endCxn id="4" idx="2"/>
          </p:cNvCxnSpPr>
          <p:nvPr/>
        </p:nvCxnSpPr>
        <p:spPr>
          <a:xfrm rot="10800000">
            <a:off x="5779471" y="5976089"/>
            <a:ext cx="628951" cy="276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abajo 38"/>
          <p:cNvSpPr/>
          <p:nvPr/>
        </p:nvSpPr>
        <p:spPr>
          <a:xfrm>
            <a:off x="7572286" y="3868592"/>
            <a:ext cx="499538" cy="626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Flecha abajo 43"/>
          <p:cNvSpPr/>
          <p:nvPr/>
        </p:nvSpPr>
        <p:spPr>
          <a:xfrm rot="10800000">
            <a:off x="8379172" y="3866632"/>
            <a:ext cx="390988" cy="603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46" name="Conector angular 45"/>
          <p:cNvCxnSpPr>
            <a:stCxn id="9" idx="2"/>
            <a:endCxn id="11" idx="0"/>
          </p:cNvCxnSpPr>
          <p:nvPr/>
        </p:nvCxnSpPr>
        <p:spPr>
          <a:xfrm rot="16200000" flipH="1">
            <a:off x="5595932" y="3683643"/>
            <a:ext cx="365490" cy="1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4147341" y="291550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clk</a:t>
            </a:r>
            <a:endParaRPr lang="es-CO" dirty="0"/>
          </a:p>
        </p:txBody>
      </p:sp>
      <p:sp>
        <p:nvSpPr>
          <p:cNvPr id="61" name="CuadroTexto 60"/>
          <p:cNvSpPr txBox="1"/>
          <p:nvPr/>
        </p:nvSpPr>
        <p:spPr>
          <a:xfrm>
            <a:off x="6669127" y="526426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sp>
        <p:nvSpPr>
          <p:cNvPr id="62" name="Flecha derecha 61"/>
          <p:cNvSpPr/>
          <p:nvPr/>
        </p:nvSpPr>
        <p:spPr>
          <a:xfrm>
            <a:off x="8951845" y="3223021"/>
            <a:ext cx="131574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LCD/VGA</a:t>
            </a:r>
            <a:endParaRPr lang="es-CO" dirty="0"/>
          </a:p>
        </p:txBody>
      </p:sp>
      <p:cxnSp>
        <p:nvCxnSpPr>
          <p:cNvPr id="1038" name="Conector recto de flecha 1037"/>
          <p:cNvCxnSpPr>
            <a:endCxn id="15" idx="3"/>
          </p:cNvCxnSpPr>
          <p:nvPr/>
        </p:nvCxnSpPr>
        <p:spPr>
          <a:xfrm flipH="1" flipV="1">
            <a:off x="8896393" y="6252531"/>
            <a:ext cx="887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4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86" r="25143" b="65539"/>
          <a:stretch/>
        </p:blipFill>
        <p:spPr bwMode="auto">
          <a:xfrm>
            <a:off x="10229268" y="2939345"/>
            <a:ext cx="1717675" cy="11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 descr="Resultado de imagen para BUTT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t="7931" r="4454" b="13855"/>
          <a:stretch/>
        </p:blipFill>
        <p:spPr bwMode="auto">
          <a:xfrm>
            <a:off x="9787177" y="5692451"/>
            <a:ext cx="976073" cy="93344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ítulo 1"/>
          <p:cNvSpPr txBox="1">
            <a:spLocks/>
          </p:cNvSpPr>
          <p:nvPr/>
        </p:nvSpPr>
        <p:spPr>
          <a:xfrm>
            <a:off x="762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/>
              <a:t>CAJA NEGRA</a:t>
            </a:r>
            <a:endParaRPr lang="es-CO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5401416" y="25932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H="1" flipV="1">
            <a:off x="3316238" y="4029057"/>
            <a:ext cx="1321111" cy="45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 flipV="1">
            <a:off x="3326098" y="4258160"/>
            <a:ext cx="1321111" cy="45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929567" y="348822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24MHz</a:t>
            </a:r>
            <a:endParaRPr lang="en-U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6588170" y="287265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25MHz</a:t>
            </a:r>
            <a:endParaRPr lang="en-US" dirty="0"/>
          </a:p>
        </p:txBody>
      </p:sp>
      <p:cxnSp>
        <p:nvCxnSpPr>
          <p:cNvPr id="48" name="Conector angular 47"/>
          <p:cNvCxnSpPr>
            <a:endCxn id="7" idx="1"/>
          </p:cNvCxnSpPr>
          <p:nvPr/>
        </p:nvCxnSpPr>
        <p:spPr>
          <a:xfrm>
            <a:off x="6588170" y="3251607"/>
            <a:ext cx="860539" cy="145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V FE 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3" t="13708" r="49214" b="36865"/>
          <a:stretch/>
        </p:blipFill>
        <p:spPr bwMode="auto">
          <a:xfrm>
            <a:off x="1369638" y="3201927"/>
            <a:ext cx="1880579" cy="2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19" y="365125"/>
            <a:ext cx="10515600" cy="1325563"/>
          </a:xfrm>
        </p:spPr>
        <p:txBody>
          <a:bodyPr/>
          <a:lstStyle/>
          <a:p>
            <a:pPr algn="r"/>
            <a:r>
              <a:rPr lang="es-CO" dirty="0" smtClean="0"/>
              <a:t>Semana 1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9219" t="17361" r="9843" b="58333"/>
          <a:stretch/>
        </p:blipFill>
        <p:spPr>
          <a:xfrm>
            <a:off x="968994" y="2905124"/>
            <a:ext cx="4069732" cy="26574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69080" y="77742"/>
            <a:ext cx="1487585" cy="14737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Buffer</a:t>
            </a:r>
          </a:p>
          <a:p>
            <a:pPr algn="ctr"/>
            <a:endParaRPr lang="es-CO" dirty="0" smtClean="0">
              <a:solidFill>
                <a:schemeClr val="tx1"/>
              </a:solidFill>
            </a:endParaRP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(Dual Port RAM)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489498" y="811200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498522" y="386909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498522" y="104848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24132" y="1868995"/>
            <a:ext cx="5705327" cy="4847481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module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6F42C1"/>
                </a:solidFill>
                <a:latin typeface="SFMono-Regular"/>
              </a:rPr>
              <a:t>buffer_ram_dp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#(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Parametros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6A737D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parameter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AW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005CC5"/>
                </a:solidFill>
                <a:latin typeface="SFMono-Regular"/>
              </a:rPr>
              <a:t>15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//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Adress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width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parameter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DW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005CC5"/>
                </a:solidFill>
                <a:latin typeface="SFMono-Regular"/>
              </a:rPr>
              <a:t>16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s-CO" altLang="es-CO" sz="900" dirty="0" smtClean="0">
                <a:solidFill>
                  <a:srgbClr val="6A737D"/>
                </a:solidFill>
                <a:latin typeface="SFMono-Regular"/>
              </a:rPr>
              <a:t>//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Data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witdh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input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clk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input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wire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[AW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addr_in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input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wire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[DW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data_in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input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wire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regwrite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output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reg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[DW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data_out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input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wire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[AW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: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0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]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addr_out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	</a:t>
            </a:r>
            <a:r>
              <a:rPr lang="es-CO" altLang="es-CO" sz="900" dirty="0" smtClean="0">
                <a:solidFill>
                  <a:srgbClr val="D73A49"/>
                </a:solidFill>
                <a:latin typeface="SFMono-Regular"/>
              </a:rPr>
              <a:t>input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regread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Calcular el numero de posiciones totales de memoria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localparam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NPOS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2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**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AW;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Memoria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900" dirty="0">
              <a:solidFill>
                <a:srgbClr val="6A737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reg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[DW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ram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[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0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: NPOS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-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//-- Lectura/escritura  de la memoria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port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1 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always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@(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posedge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clk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begin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D73A49"/>
                </a:solidFill>
                <a:latin typeface="SFMono-Regular"/>
              </a:rPr>
              <a:t>     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if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regwrite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==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1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           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ram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[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addr_in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] 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&lt;=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data_in</a:t>
            </a:r>
            <a:r>
              <a:rPr kumimoji="0" lang="es-CO" altLang="es-CO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end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D73A4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900" dirty="0">
              <a:solidFill>
                <a:srgbClr val="D73A49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6A737D"/>
                </a:solidFill>
                <a:latin typeface="SFMono-Regular"/>
              </a:rPr>
              <a:t>//-- Lectura/escritura  de la memoria </a:t>
            </a:r>
            <a:r>
              <a:rPr lang="es-CO" altLang="es-CO" sz="900" dirty="0" err="1">
                <a:solidFill>
                  <a:srgbClr val="6A737D"/>
                </a:solidFill>
                <a:latin typeface="SFMono-Regular"/>
              </a:rPr>
              <a:t>port</a:t>
            </a:r>
            <a:r>
              <a:rPr lang="es-CO" altLang="es-CO" sz="900" dirty="0">
                <a:solidFill>
                  <a:srgbClr val="6A737D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6A737D"/>
                </a:solidFill>
                <a:latin typeface="SFMono-Regular"/>
              </a:rPr>
              <a:t>2 </a:t>
            </a:r>
            <a:endParaRPr lang="es-CO" altLang="es-CO" sz="900" dirty="0">
              <a:solidFill>
                <a:srgbClr val="24292E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always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@(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posedge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clk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begin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      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regread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>
                <a:solidFill>
                  <a:srgbClr val="D73A49"/>
                </a:solidFill>
                <a:latin typeface="SFMono-Regular"/>
              </a:rPr>
              <a:t>==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        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data_out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smtClean="0">
                <a:solidFill>
                  <a:srgbClr val="D73A49"/>
                </a:solidFill>
                <a:latin typeface="SFMono-Regular"/>
              </a:rPr>
              <a:t>&lt;=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 smtClean="0">
                <a:solidFill>
                  <a:srgbClr val="24292E"/>
                </a:solidFill>
                <a:latin typeface="SFMono-Regular"/>
              </a:rPr>
              <a:t>ram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[</a:t>
            </a:r>
            <a:r>
              <a:rPr lang="es-CO" altLang="es-CO" sz="900" dirty="0" err="1">
                <a:solidFill>
                  <a:srgbClr val="24292E"/>
                </a:solidFill>
                <a:latin typeface="SFMono-Regular"/>
              </a:rPr>
              <a:t>addr_out</a:t>
            </a:r>
            <a:r>
              <a:rPr lang="es-CO" altLang="es-CO" sz="900" dirty="0" smtClean="0">
                <a:solidFill>
                  <a:srgbClr val="24292E"/>
                </a:solidFill>
                <a:latin typeface="SFMono-Regular"/>
              </a:rPr>
              <a:t>];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O" altLang="es-CO" sz="900" dirty="0">
              <a:solidFill>
                <a:srgbClr val="24292E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end</a:t>
            </a:r>
            <a:endParaRPr lang="es-CO" altLang="es-CO" sz="900" dirty="0">
              <a:solidFill>
                <a:srgbClr val="D73A49"/>
              </a:solidFill>
              <a:latin typeface="SFMono-Regula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O" sz="900" dirty="0">
                <a:solidFill>
                  <a:srgbClr val="D73A49"/>
                </a:solidFill>
                <a:latin typeface="SFMono-Regular"/>
              </a:rPr>
              <a:t>initial begin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O" sz="900" dirty="0" smtClean="0">
                <a:solidFill>
                  <a:srgbClr val="D73A49"/>
                </a:solidFill>
                <a:latin typeface="SFMono-Regular"/>
              </a:rPr>
              <a:t>        $</a:t>
            </a:r>
            <a:r>
              <a:rPr lang="en-US" altLang="es-CO" sz="900" dirty="0" err="1">
                <a:solidFill>
                  <a:srgbClr val="D73A49"/>
                </a:solidFill>
                <a:latin typeface="SFMono-Regular"/>
              </a:rPr>
              <a:t>readmemh</a:t>
            </a:r>
            <a:r>
              <a:rPr lang="en-US" altLang="es-CO" sz="900" dirty="0">
                <a:solidFill>
                  <a:srgbClr val="D73A49"/>
                </a:solidFill>
                <a:latin typeface="SFMono-Regular"/>
              </a:rPr>
              <a:t>(</a:t>
            </a:r>
            <a:r>
              <a:rPr lang="en-US" altLang="es-CO" sz="900" dirty="0" err="1">
                <a:solidFill>
                  <a:srgbClr val="D73A49"/>
                </a:solidFill>
                <a:latin typeface="SFMono-Regular"/>
              </a:rPr>
              <a:t>imageFILE</a:t>
            </a:r>
            <a:r>
              <a:rPr lang="en-US" altLang="es-CO" sz="900" dirty="0">
                <a:solidFill>
                  <a:srgbClr val="D73A49"/>
                </a:solidFill>
                <a:latin typeface="SFMono-Regular"/>
              </a:rPr>
              <a:t>, ram);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s-CO" sz="900" dirty="0" smtClean="0">
                <a:solidFill>
                  <a:srgbClr val="D73A49"/>
                </a:solidFill>
                <a:latin typeface="SFMono-Regular"/>
              </a:rPr>
              <a:t>end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sz="900" dirty="0" err="1">
                <a:solidFill>
                  <a:srgbClr val="D73A49"/>
                </a:solidFill>
                <a:latin typeface="SFMono-Regular"/>
              </a:rPr>
              <a:t>e</a:t>
            </a:r>
            <a:r>
              <a:rPr kumimoji="0" lang="es-CO" altLang="es-CO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ndmodule</a:t>
            </a:r>
            <a:endParaRPr kumimoji="0" lang="es-CO" altLang="es-CO" sz="900" b="0" i="0" u="none" strike="noStrike" cap="none" normalizeH="0" baseline="0" dirty="0" smtClean="0">
              <a:ln>
                <a:noFill/>
              </a:ln>
              <a:solidFill>
                <a:srgbClr val="D73A49"/>
              </a:solidFill>
              <a:effectLst/>
              <a:latin typeface="SFMono-Regular"/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2749776" y="771817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Flecha derecha 10"/>
          <p:cNvSpPr/>
          <p:nvPr/>
        </p:nvSpPr>
        <p:spPr>
          <a:xfrm rot="10800000">
            <a:off x="2758800" y="347526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58072" y="1400650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204549" y="1497079"/>
            <a:ext cx="1755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buffer_ram_dp.v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n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0" y="838200"/>
            <a:ext cx="4591211" cy="2478242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5776993" y="2926983"/>
            <a:ext cx="1367832" cy="1331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datos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Down-</a:t>
            </a:r>
            <a:r>
              <a:rPr lang="es-CO" dirty="0" err="1" smtClean="0">
                <a:solidFill>
                  <a:schemeClr val="tx1"/>
                </a:solidFill>
              </a:rPr>
              <a:t>sampler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7871842" y="1861823"/>
            <a:ext cx="1822847" cy="1263192"/>
          </a:xfrm>
          <a:prstGeom prst="rect">
            <a:avLst/>
          </a:prstGeom>
          <a:ln w="3492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DP_RAM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7778813" y="5845137"/>
            <a:ext cx="1917582" cy="554510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VGA</a:t>
            </a:r>
          </a:p>
          <a:p>
            <a:pPr algn="ctr"/>
            <a:r>
              <a:rPr lang="es-CO" dirty="0" smtClean="0">
                <a:solidFill>
                  <a:schemeClr val="tx1"/>
                </a:solidFill>
              </a:rPr>
              <a:t>640x480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5782479" y="4830422"/>
            <a:ext cx="1381384" cy="51938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clk25_24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5357161" y="1306287"/>
            <a:ext cx="4522941" cy="5453742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5810322" y="5740401"/>
            <a:ext cx="1353541" cy="685488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>
                <a:solidFill>
                  <a:schemeClr val="tx1"/>
                </a:solidFill>
              </a:rPr>
              <a:t>Xclk</a:t>
            </a:r>
            <a:r>
              <a:rPr lang="es-CO" dirty="0" smtClean="0">
                <a:solidFill>
                  <a:schemeClr val="tx1"/>
                </a:solidFill>
              </a:rPr>
              <a:t> / </a:t>
            </a:r>
            <a:r>
              <a:rPr lang="es-CO" dirty="0" err="1" smtClean="0">
                <a:solidFill>
                  <a:schemeClr val="tx1"/>
                </a:solidFill>
              </a:rPr>
              <a:t>Reset</a:t>
            </a:r>
            <a:r>
              <a:rPr lang="es-CO" dirty="0" smtClean="0">
                <a:solidFill>
                  <a:schemeClr val="tx1"/>
                </a:solidFill>
              </a:rPr>
              <a:t> / PWDN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6" name="Conector recto de flecha 55"/>
          <p:cNvCxnSpPr>
            <a:endCxn id="47" idx="1"/>
          </p:cNvCxnSpPr>
          <p:nvPr/>
        </p:nvCxnSpPr>
        <p:spPr>
          <a:xfrm>
            <a:off x="4687265" y="5068770"/>
            <a:ext cx="1095214" cy="213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47" idx="2"/>
            <a:endCxn id="49" idx="0"/>
          </p:cNvCxnSpPr>
          <p:nvPr/>
        </p:nvCxnSpPr>
        <p:spPr>
          <a:xfrm rot="16200000" flipH="1">
            <a:off x="6284834" y="5538141"/>
            <a:ext cx="390597" cy="1392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4675535" y="4788215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dirty="0" err="1" smtClean="0"/>
              <a:t>Clk</a:t>
            </a:r>
            <a:endParaRPr lang="es-CO" sz="1400" dirty="0"/>
          </a:p>
          <a:p>
            <a:pPr algn="ctr"/>
            <a:r>
              <a:rPr lang="es-CO" sz="1400" dirty="0" smtClean="0"/>
              <a:t>32MHz</a:t>
            </a:r>
            <a:endParaRPr lang="es-CO" sz="14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9832059" y="5690551"/>
            <a:ext cx="106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VGA_Hsync_n</a:t>
            </a:r>
            <a:endParaRPr lang="es-CO" sz="1200" dirty="0"/>
          </a:p>
        </p:txBody>
      </p:sp>
      <p:pic>
        <p:nvPicPr>
          <p:cNvPr id="71" name="Picture 4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86" r="25143" b="65539"/>
          <a:stretch/>
        </p:blipFill>
        <p:spPr bwMode="auto">
          <a:xfrm>
            <a:off x="10842194" y="5386891"/>
            <a:ext cx="1007898" cy="11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uadroTexto 76"/>
          <p:cNvSpPr txBox="1"/>
          <p:nvPr/>
        </p:nvSpPr>
        <p:spPr>
          <a:xfrm rot="16200000">
            <a:off x="7050130" y="5385619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clk25M </a:t>
            </a:r>
            <a:endParaRPr lang="en-US" sz="1400" dirty="0"/>
          </a:p>
        </p:txBody>
      </p:sp>
      <p:cxnSp>
        <p:nvCxnSpPr>
          <p:cNvPr id="79" name="Conector angular 78"/>
          <p:cNvCxnSpPr>
            <a:stCxn id="47" idx="3"/>
            <a:endCxn id="45" idx="1"/>
          </p:cNvCxnSpPr>
          <p:nvPr/>
        </p:nvCxnSpPr>
        <p:spPr>
          <a:xfrm>
            <a:off x="7163863" y="5090113"/>
            <a:ext cx="614950" cy="1032279"/>
          </a:xfrm>
          <a:prstGeom prst="bentConnector3">
            <a:avLst>
              <a:gd name="adj1" fmla="val 6101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ipse 124"/>
          <p:cNvSpPr/>
          <p:nvPr/>
        </p:nvSpPr>
        <p:spPr>
          <a:xfrm>
            <a:off x="5771801" y="302582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Elipse 134"/>
          <p:cNvSpPr/>
          <p:nvPr/>
        </p:nvSpPr>
        <p:spPr>
          <a:xfrm>
            <a:off x="5810322" y="629614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Elipse 137"/>
          <p:cNvSpPr/>
          <p:nvPr/>
        </p:nvSpPr>
        <p:spPr>
          <a:xfrm>
            <a:off x="5783757" y="575748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Elipse 140"/>
          <p:cNvSpPr/>
          <p:nvPr/>
        </p:nvSpPr>
        <p:spPr>
          <a:xfrm>
            <a:off x="5844981" y="597947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ángulo 156"/>
          <p:cNvSpPr/>
          <p:nvPr/>
        </p:nvSpPr>
        <p:spPr>
          <a:xfrm>
            <a:off x="5771451" y="4473080"/>
            <a:ext cx="1406259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clk_32MHZ_to_25M_24M.v</a:t>
            </a:r>
          </a:p>
        </p:txBody>
      </p:sp>
      <p:sp>
        <p:nvSpPr>
          <p:cNvPr id="204" name="Elipse 203"/>
          <p:cNvSpPr/>
          <p:nvPr/>
        </p:nvSpPr>
        <p:spPr>
          <a:xfrm>
            <a:off x="5774519" y="348410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Elipse 210"/>
          <p:cNvSpPr/>
          <p:nvPr/>
        </p:nvSpPr>
        <p:spPr>
          <a:xfrm>
            <a:off x="5741973" y="376429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Elipse 212"/>
          <p:cNvSpPr/>
          <p:nvPr/>
        </p:nvSpPr>
        <p:spPr>
          <a:xfrm>
            <a:off x="5766760" y="4034020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ángulo 229"/>
          <p:cNvSpPr/>
          <p:nvPr/>
        </p:nvSpPr>
        <p:spPr>
          <a:xfrm>
            <a:off x="7756545" y="6399645"/>
            <a:ext cx="100008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VGA_Driver.v</a:t>
            </a:r>
            <a:endParaRPr lang="en-US" sz="1200" dirty="0"/>
          </a:p>
        </p:txBody>
      </p:sp>
      <p:sp>
        <p:nvSpPr>
          <p:cNvPr id="233" name="CuadroTexto 232"/>
          <p:cNvSpPr txBox="1"/>
          <p:nvPr/>
        </p:nvSpPr>
        <p:spPr>
          <a:xfrm>
            <a:off x="5805990" y="5376045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</a:t>
            </a:r>
            <a:r>
              <a:rPr lang="es-CO" sz="1400" dirty="0" smtClean="0"/>
              <a:t>lk24M</a:t>
            </a:r>
            <a:endParaRPr lang="en-US" sz="1400" dirty="0"/>
          </a:p>
        </p:txBody>
      </p:sp>
      <p:sp>
        <p:nvSpPr>
          <p:cNvPr id="237" name="Rectángulo 236"/>
          <p:cNvSpPr/>
          <p:nvPr/>
        </p:nvSpPr>
        <p:spPr>
          <a:xfrm>
            <a:off x="8213026" y="3806347"/>
            <a:ext cx="688483" cy="954855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CO" sz="1200" dirty="0" err="1" smtClean="0">
                <a:solidFill>
                  <a:schemeClr val="tx1"/>
                </a:solidFill>
              </a:rPr>
              <a:t>Convert</a:t>
            </a:r>
            <a:r>
              <a:rPr lang="es-CO" sz="1200" dirty="0" smtClean="0">
                <a:solidFill>
                  <a:schemeClr val="tx1"/>
                </a:solidFill>
              </a:rPr>
              <a:t> </a:t>
            </a:r>
            <a:r>
              <a:rPr lang="es-CO" sz="1200" dirty="0" err="1" smtClean="0">
                <a:solidFill>
                  <a:schemeClr val="tx1"/>
                </a:solidFill>
              </a:rPr>
              <a:t>addr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9476254" y="3784576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Elipse 241"/>
          <p:cNvSpPr/>
          <p:nvPr/>
        </p:nvSpPr>
        <p:spPr>
          <a:xfrm>
            <a:off x="11556595" y="543770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Conector angular 242"/>
          <p:cNvCxnSpPr>
            <a:stCxn id="241" idx="6"/>
            <a:endCxn id="242" idx="0"/>
          </p:cNvCxnSpPr>
          <p:nvPr/>
        </p:nvCxnSpPr>
        <p:spPr>
          <a:xfrm>
            <a:off x="9694690" y="3888081"/>
            <a:ext cx="1971123" cy="1549628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ángulo 257"/>
          <p:cNvSpPr/>
          <p:nvPr/>
        </p:nvSpPr>
        <p:spPr>
          <a:xfrm>
            <a:off x="8979552" y="3818241"/>
            <a:ext cx="719716" cy="935870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RGB888 to </a:t>
            </a:r>
            <a:r>
              <a:rPr lang="es-CO" sz="1200" dirty="0" smtClean="0">
                <a:solidFill>
                  <a:schemeClr val="tx1"/>
                </a:solidFill>
              </a:rPr>
              <a:t>RGB444</a:t>
            </a:r>
          </a:p>
        </p:txBody>
      </p:sp>
      <p:sp>
        <p:nvSpPr>
          <p:cNvPr id="274" name="Elipse 273"/>
          <p:cNvSpPr/>
          <p:nvPr/>
        </p:nvSpPr>
        <p:spPr>
          <a:xfrm>
            <a:off x="9501654" y="414863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Elipse 274"/>
          <p:cNvSpPr/>
          <p:nvPr/>
        </p:nvSpPr>
        <p:spPr>
          <a:xfrm>
            <a:off x="11200995" y="546310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Conector angular 275"/>
          <p:cNvCxnSpPr>
            <a:stCxn id="274" idx="6"/>
            <a:endCxn id="275" idx="0"/>
          </p:cNvCxnSpPr>
          <p:nvPr/>
        </p:nvCxnSpPr>
        <p:spPr>
          <a:xfrm>
            <a:off x="9720090" y="4252143"/>
            <a:ext cx="1590123" cy="121096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Elipse 276"/>
          <p:cNvSpPr/>
          <p:nvPr/>
        </p:nvSpPr>
        <p:spPr>
          <a:xfrm>
            <a:off x="9476254" y="4449208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Elipse 277"/>
          <p:cNvSpPr/>
          <p:nvPr/>
        </p:nvSpPr>
        <p:spPr>
          <a:xfrm>
            <a:off x="10896195" y="547580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Conector angular 278"/>
          <p:cNvCxnSpPr>
            <a:stCxn id="277" idx="6"/>
            <a:endCxn id="278" idx="0"/>
          </p:cNvCxnSpPr>
          <p:nvPr/>
        </p:nvCxnSpPr>
        <p:spPr>
          <a:xfrm>
            <a:off x="9694690" y="4552713"/>
            <a:ext cx="1310723" cy="923096"/>
          </a:xfrm>
          <a:prstGeom prst="bentConnector2">
            <a:avLst/>
          </a:prstGeom>
          <a:ln w="1111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/>
          <p:cNvSpPr/>
          <p:nvPr/>
        </p:nvSpPr>
        <p:spPr>
          <a:xfrm>
            <a:off x="9947587" y="3564982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VGA_R</a:t>
            </a:r>
          </a:p>
        </p:txBody>
      </p:sp>
      <p:sp>
        <p:nvSpPr>
          <p:cNvPr id="281" name="Rectángulo 280"/>
          <p:cNvSpPr/>
          <p:nvPr/>
        </p:nvSpPr>
        <p:spPr>
          <a:xfrm>
            <a:off x="9957300" y="3926893"/>
            <a:ext cx="1086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VGA_G</a:t>
            </a:r>
            <a:endParaRPr lang="en-US" sz="1400" dirty="0"/>
          </a:p>
        </p:txBody>
      </p:sp>
      <p:sp>
        <p:nvSpPr>
          <p:cNvPr id="282" name="Rectángulo 281"/>
          <p:cNvSpPr/>
          <p:nvPr/>
        </p:nvSpPr>
        <p:spPr>
          <a:xfrm>
            <a:off x="9930065" y="4258814"/>
            <a:ext cx="1070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[3:0] </a:t>
            </a:r>
            <a:r>
              <a:rPr lang="en-US" sz="1400" dirty="0" smtClean="0"/>
              <a:t>VGA_B</a:t>
            </a:r>
            <a:endParaRPr lang="en-US" sz="1400" dirty="0"/>
          </a:p>
        </p:txBody>
      </p:sp>
      <p:cxnSp>
        <p:nvCxnSpPr>
          <p:cNvPr id="290" name="Conector angular 289"/>
          <p:cNvCxnSpPr/>
          <p:nvPr/>
        </p:nvCxnSpPr>
        <p:spPr>
          <a:xfrm rot="5400000">
            <a:off x="6665185" y="4485927"/>
            <a:ext cx="2715811" cy="261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uadroTexto 292"/>
          <p:cNvSpPr txBox="1"/>
          <p:nvPr/>
        </p:nvSpPr>
        <p:spPr>
          <a:xfrm rot="16200000">
            <a:off x="7439399" y="4237281"/>
            <a:ext cx="861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/>
              <a:t>data_mem</a:t>
            </a:r>
            <a:endParaRPr lang="en-US" sz="1200" dirty="0"/>
          </a:p>
        </p:txBody>
      </p:sp>
      <p:cxnSp>
        <p:nvCxnSpPr>
          <p:cNvPr id="294" name="Conector angular 293"/>
          <p:cNvCxnSpPr>
            <a:endCxn id="258" idx="2"/>
          </p:cNvCxnSpPr>
          <p:nvPr/>
        </p:nvCxnSpPr>
        <p:spPr>
          <a:xfrm rot="5400000" flipH="1" flipV="1">
            <a:off x="8792182" y="5284108"/>
            <a:ext cx="1077225" cy="1723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/>
          <p:nvPr/>
        </p:nvCxnSpPr>
        <p:spPr>
          <a:xfrm rot="5400000" flipH="1" flipV="1">
            <a:off x="8248239" y="5300078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/>
          <p:nvPr/>
        </p:nvCxnSpPr>
        <p:spPr>
          <a:xfrm rot="5400000" flipH="1" flipV="1">
            <a:off x="7905355" y="5274128"/>
            <a:ext cx="1077221" cy="4304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/>
          <p:cNvSpPr txBox="1"/>
          <p:nvPr/>
        </p:nvSpPr>
        <p:spPr>
          <a:xfrm rot="16200000">
            <a:off x="8723855" y="5259528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data_RGB332</a:t>
            </a:r>
            <a:endParaRPr lang="es-CO" sz="1100" dirty="0"/>
          </a:p>
        </p:txBody>
      </p:sp>
      <p:sp>
        <p:nvSpPr>
          <p:cNvPr id="302" name="CuadroTexto 301"/>
          <p:cNvSpPr txBox="1"/>
          <p:nvPr/>
        </p:nvSpPr>
        <p:spPr>
          <a:xfrm rot="16200000">
            <a:off x="8263658" y="5279596"/>
            <a:ext cx="836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VGA_posX</a:t>
            </a:r>
            <a:endParaRPr lang="es-CO" sz="1200" dirty="0"/>
          </a:p>
        </p:txBody>
      </p:sp>
      <p:sp>
        <p:nvSpPr>
          <p:cNvPr id="303" name="CuadroTexto 302"/>
          <p:cNvSpPr txBox="1"/>
          <p:nvPr/>
        </p:nvSpPr>
        <p:spPr>
          <a:xfrm rot="16200000">
            <a:off x="7903735" y="5303654"/>
            <a:ext cx="832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VGA_posY</a:t>
            </a:r>
            <a:endParaRPr lang="es-CO" sz="1200" dirty="0"/>
          </a:p>
        </p:txBody>
      </p:sp>
      <p:cxnSp>
        <p:nvCxnSpPr>
          <p:cNvPr id="311" name="Conector recto de flecha 310"/>
          <p:cNvCxnSpPr>
            <a:endCxn id="71" idx="1"/>
          </p:cNvCxnSpPr>
          <p:nvPr/>
        </p:nvCxnSpPr>
        <p:spPr>
          <a:xfrm>
            <a:off x="9670688" y="5956212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/>
          <p:cNvSpPr txBox="1"/>
          <p:nvPr/>
        </p:nvSpPr>
        <p:spPr>
          <a:xfrm>
            <a:off x="9849480" y="5987939"/>
            <a:ext cx="104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err="1" smtClean="0"/>
              <a:t>VGA_Vsync_n</a:t>
            </a:r>
            <a:endParaRPr lang="es-CO" sz="1200" dirty="0"/>
          </a:p>
        </p:txBody>
      </p:sp>
      <p:cxnSp>
        <p:nvCxnSpPr>
          <p:cNvPr id="316" name="Conector recto de flecha 315"/>
          <p:cNvCxnSpPr/>
          <p:nvPr/>
        </p:nvCxnSpPr>
        <p:spPr>
          <a:xfrm>
            <a:off x="9696084" y="6235615"/>
            <a:ext cx="1171506" cy="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endCxn id="44" idx="0"/>
          </p:cNvCxnSpPr>
          <p:nvPr/>
        </p:nvCxnSpPr>
        <p:spPr>
          <a:xfrm flipV="1">
            <a:off x="5506371" y="1861823"/>
            <a:ext cx="3276895" cy="3207079"/>
          </a:xfrm>
          <a:prstGeom prst="bentConnector4">
            <a:avLst>
              <a:gd name="adj1" fmla="val 3317"/>
              <a:gd name="adj2" fmla="val 107128"/>
            </a:avLst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>
            <a:stCxn id="47" idx="3"/>
            <a:endCxn id="400" idx="2"/>
          </p:cNvCxnSpPr>
          <p:nvPr/>
        </p:nvCxnSpPr>
        <p:spPr>
          <a:xfrm flipV="1">
            <a:off x="7163863" y="2896564"/>
            <a:ext cx="731785" cy="21935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Elipse 341"/>
          <p:cNvSpPr/>
          <p:nvPr/>
        </p:nvSpPr>
        <p:spPr>
          <a:xfrm>
            <a:off x="6041873" y="2934092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Elipse 342"/>
          <p:cNvSpPr/>
          <p:nvPr/>
        </p:nvSpPr>
        <p:spPr>
          <a:xfrm>
            <a:off x="7903620" y="212475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Conector angular 343"/>
          <p:cNvCxnSpPr>
            <a:stCxn id="342" idx="0"/>
            <a:endCxn id="343" idx="2"/>
          </p:cNvCxnSpPr>
          <p:nvPr/>
        </p:nvCxnSpPr>
        <p:spPr>
          <a:xfrm rot="5400000" flipH="1" flipV="1">
            <a:off x="6674437" y="1704910"/>
            <a:ext cx="705836" cy="1752529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Elipse 344"/>
          <p:cNvSpPr/>
          <p:nvPr/>
        </p:nvSpPr>
        <p:spPr>
          <a:xfrm>
            <a:off x="6317991" y="2926331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Elipse 345"/>
          <p:cNvSpPr/>
          <p:nvPr/>
        </p:nvSpPr>
        <p:spPr>
          <a:xfrm>
            <a:off x="7878595" y="2488993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Conector angular 346"/>
          <p:cNvCxnSpPr>
            <a:stCxn id="345" idx="0"/>
            <a:endCxn id="346" idx="2"/>
          </p:cNvCxnSpPr>
          <p:nvPr/>
        </p:nvCxnSpPr>
        <p:spPr>
          <a:xfrm rot="5400000" flipH="1" flipV="1">
            <a:off x="6985986" y="2033722"/>
            <a:ext cx="333833" cy="1451386"/>
          </a:xfrm>
          <a:prstGeom prst="bentConnector2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ángulo 359"/>
          <p:cNvSpPr/>
          <p:nvPr/>
        </p:nvSpPr>
        <p:spPr>
          <a:xfrm>
            <a:off x="6245698" y="1981806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DP_RAM_addr_in</a:t>
            </a:r>
            <a:endParaRPr lang="en-US" sz="1100" dirty="0"/>
          </a:p>
        </p:txBody>
      </p:sp>
      <p:sp>
        <p:nvSpPr>
          <p:cNvPr id="361" name="Rectángulo 360"/>
          <p:cNvSpPr/>
          <p:nvPr/>
        </p:nvSpPr>
        <p:spPr>
          <a:xfrm>
            <a:off x="6374526" y="2331021"/>
            <a:ext cx="1194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DP_RAM_data_in</a:t>
            </a:r>
            <a:endParaRPr lang="en-US" sz="1100" dirty="0"/>
          </a:p>
        </p:txBody>
      </p:sp>
      <p:sp>
        <p:nvSpPr>
          <p:cNvPr id="364" name="Rectángulo 363"/>
          <p:cNvSpPr/>
          <p:nvPr/>
        </p:nvSpPr>
        <p:spPr>
          <a:xfrm>
            <a:off x="8485286" y="3108413"/>
            <a:ext cx="1230978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buffer_ram_dp,v</a:t>
            </a:r>
            <a:endParaRPr lang="en-US" sz="1200" dirty="0"/>
          </a:p>
        </p:txBody>
      </p:sp>
      <p:sp>
        <p:nvSpPr>
          <p:cNvPr id="365" name="Rectángulo 364"/>
          <p:cNvSpPr/>
          <p:nvPr/>
        </p:nvSpPr>
        <p:spPr>
          <a:xfrm>
            <a:off x="6275648" y="1770119"/>
            <a:ext cx="10743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DP_RAM_regW</a:t>
            </a:r>
            <a:endParaRPr lang="en-US" sz="1100" dirty="0"/>
          </a:p>
        </p:txBody>
      </p:sp>
      <p:cxnSp>
        <p:nvCxnSpPr>
          <p:cNvPr id="366" name="Conector angular 365"/>
          <p:cNvCxnSpPr/>
          <p:nvPr/>
        </p:nvCxnSpPr>
        <p:spPr>
          <a:xfrm flipV="1">
            <a:off x="5844980" y="1981806"/>
            <a:ext cx="2048505" cy="944526"/>
          </a:xfrm>
          <a:prstGeom prst="bentConnector3">
            <a:avLst>
              <a:gd name="adj1" fmla="val 816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 flipH="1" flipV="1">
            <a:off x="7996279" y="3461466"/>
            <a:ext cx="724256" cy="8467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lipse 399"/>
          <p:cNvSpPr/>
          <p:nvPr/>
        </p:nvSpPr>
        <p:spPr>
          <a:xfrm>
            <a:off x="7895648" y="2793059"/>
            <a:ext cx="218436" cy="2070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ángulo 412"/>
          <p:cNvSpPr/>
          <p:nvPr/>
        </p:nvSpPr>
        <p:spPr>
          <a:xfrm>
            <a:off x="8319746" y="3430115"/>
            <a:ext cx="12923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DP_RAM_addr_out</a:t>
            </a:r>
            <a:endParaRPr lang="en-US" sz="1100" dirty="0"/>
          </a:p>
        </p:txBody>
      </p:sp>
      <p:sp>
        <p:nvSpPr>
          <p:cNvPr id="414" name="Rectángulo 413"/>
          <p:cNvSpPr/>
          <p:nvPr/>
        </p:nvSpPr>
        <p:spPr>
          <a:xfrm>
            <a:off x="8662773" y="1221822"/>
            <a:ext cx="1249829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dirty="0" err="1" smtClean="0"/>
              <a:t>test_cam.v</a:t>
            </a:r>
            <a:r>
              <a:rPr lang="en-US" sz="1200" dirty="0" smtClean="0"/>
              <a:t>       </a:t>
            </a:r>
            <a:endParaRPr lang="en-US" sz="1200" dirty="0"/>
          </a:p>
        </p:txBody>
      </p:sp>
      <p:cxnSp>
        <p:nvCxnSpPr>
          <p:cNvPr id="128" name="Conector angular 127"/>
          <p:cNvCxnSpPr>
            <a:endCxn id="125" idx="2"/>
          </p:cNvCxnSpPr>
          <p:nvPr/>
        </p:nvCxnSpPr>
        <p:spPr>
          <a:xfrm>
            <a:off x="4158022" y="3084274"/>
            <a:ext cx="1613779" cy="45053"/>
          </a:xfrm>
          <a:prstGeom prst="bentConnector3">
            <a:avLst>
              <a:gd name="adj1" fmla="val 50000"/>
            </a:avLst>
          </a:prstGeom>
          <a:ln w="1016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Rectángulo 416"/>
          <p:cNvSpPr/>
          <p:nvPr/>
        </p:nvSpPr>
        <p:spPr>
          <a:xfrm>
            <a:off x="37792" y="3487127"/>
            <a:ext cx="260220" cy="2503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ángulo 417"/>
          <p:cNvSpPr/>
          <p:nvPr/>
        </p:nvSpPr>
        <p:spPr>
          <a:xfrm>
            <a:off x="33232" y="4327533"/>
            <a:ext cx="260220" cy="2503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ángulo 418"/>
          <p:cNvSpPr/>
          <p:nvPr/>
        </p:nvSpPr>
        <p:spPr>
          <a:xfrm>
            <a:off x="33232" y="5956818"/>
            <a:ext cx="260220" cy="250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ángulo 419"/>
          <p:cNvSpPr/>
          <p:nvPr/>
        </p:nvSpPr>
        <p:spPr>
          <a:xfrm>
            <a:off x="39305" y="3908449"/>
            <a:ext cx="260220" cy="2503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CuadroTexto 420"/>
          <p:cNvSpPr txBox="1"/>
          <p:nvPr/>
        </p:nvSpPr>
        <p:spPr>
          <a:xfrm>
            <a:off x="388342" y="3383454"/>
            <a:ext cx="2068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HDL dado por el profesor </a:t>
            </a:r>
          </a:p>
          <a:p>
            <a:endParaRPr lang="es-CO" sz="1200" dirty="0"/>
          </a:p>
          <a:p>
            <a:r>
              <a:rPr lang="es-CO" sz="1200" dirty="0" err="1" smtClean="0"/>
              <a:t>Wire</a:t>
            </a:r>
            <a:r>
              <a:rPr lang="es-CO" sz="1200" dirty="0" smtClean="0"/>
              <a:t> o </a:t>
            </a:r>
            <a:r>
              <a:rPr lang="es-CO" sz="1200" dirty="0" err="1" smtClean="0"/>
              <a:t>reg</a:t>
            </a:r>
            <a:r>
              <a:rPr lang="es-CO" sz="1200" dirty="0" smtClean="0"/>
              <a:t>  de conexión</a:t>
            </a:r>
          </a:p>
          <a:p>
            <a:endParaRPr lang="es-CO" sz="1200" dirty="0"/>
          </a:p>
          <a:p>
            <a:r>
              <a:rPr lang="es-CO" sz="1200" dirty="0" smtClean="0"/>
              <a:t>Lógica </a:t>
            </a:r>
            <a:r>
              <a:rPr lang="es-CO" sz="1200" dirty="0" err="1" smtClean="0"/>
              <a:t>Combinacional</a:t>
            </a:r>
            <a:r>
              <a:rPr lang="es-CO" sz="1200" dirty="0" smtClean="0"/>
              <a:t>  dentro de </a:t>
            </a:r>
            <a:r>
              <a:rPr lang="es-CO" sz="1200" dirty="0" err="1" smtClean="0"/>
              <a:t>test_cam</a:t>
            </a:r>
            <a:r>
              <a:rPr lang="es-CO" sz="1200" dirty="0" smtClean="0"/>
              <a:t> </a:t>
            </a:r>
          </a:p>
          <a:p>
            <a:endParaRPr lang="es-CO" sz="1200" dirty="0"/>
          </a:p>
          <a:p>
            <a:r>
              <a:rPr lang="es-CO" sz="1200" dirty="0" smtClean="0"/>
              <a:t>HDL que se debe cambiar acordar a cada FPGA</a:t>
            </a:r>
          </a:p>
          <a:p>
            <a:endParaRPr lang="es-CO" sz="1200" dirty="0"/>
          </a:p>
          <a:p>
            <a:r>
              <a:rPr lang="es-CO" sz="1200" dirty="0"/>
              <a:t>Señales de entrada/salidas para UCF </a:t>
            </a:r>
            <a:endParaRPr lang="es-CO" sz="1200" dirty="0" smtClean="0"/>
          </a:p>
          <a:p>
            <a:endParaRPr lang="es-CO" sz="1200" dirty="0"/>
          </a:p>
          <a:p>
            <a:r>
              <a:rPr lang="es-CO" sz="1200" dirty="0" smtClean="0"/>
              <a:t>HDL que debe realizar el grupo e instanciar</a:t>
            </a:r>
          </a:p>
          <a:p>
            <a:endParaRPr lang="es-CO" sz="1200" dirty="0"/>
          </a:p>
          <a:p>
            <a:r>
              <a:rPr lang="es-CO" sz="1200" dirty="0" smtClean="0"/>
              <a:t>Señales que debe incluir el grupo </a:t>
            </a:r>
          </a:p>
          <a:p>
            <a:r>
              <a:rPr lang="es-CO" sz="1200" dirty="0" smtClean="0"/>
              <a:t> </a:t>
            </a:r>
          </a:p>
          <a:p>
            <a:endParaRPr lang="en-US" sz="1200" dirty="0"/>
          </a:p>
        </p:txBody>
      </p:sp>
      <p:sp>
        <p:nvSpPr>
          <p:cNvPr id="422" name="Rectángulo 421"/>
          <p:cNvSpPr/>
          <p:nvPr/>
        </p:nvSpPr>
        <p:spPr>
          <a:xfrm>
            <a:off x="41760" y="4861435"/>
            <a:ext cx="260220" cy="25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ángulo 422"/>
          <p:cNvSpPr/>
          <p:nvPr/>
        </p:nvSpPr>
        <p:spPr>
          <a:xfrm>
            <a:off x="52642" y="5438382"/>
            <a:ext cx="260220" cy="2503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ángulo 423"/>
          <p:cNvSpPr/>
          <p:nvPr/>
        </p:nvSpPr>
        <p:spPr>
          <a:xfrm>
            <a:off x="41760" y="6526215"/>
            <a:ext cx="260220" cy="250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O" dirty="0"/>
              <a:t>Semana </a:t>
            </a:r>
            <a:r>
              <a:rPr lang="es-CO" dirty="0" smtClean="0"/>
              <a:t>2 y 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5849127" y="2997641"/>
            <a:ext cx="1712813" cy="137339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Captura de 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Flecha derecha 8"/>
          <p:cNvSpPr/>
          <p:nvPr/>
        </p:nvSpPr>
        <p:spPr>
          <a:xfrm>
            <a:off x="7586167" y="3421932"/>
            <a:ext cx="788606" cy="284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10" name="Flecha derecha 9"/>
          <p:cNvSpPr/>
          <p:nvPr/>
        </p:nvSpPr>
        <p:spPr>
          <a:xfrm>
            <a:off x="7595191" y="2997641"/>
            <a:ext cx="788606" cy="324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addr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7561940" y="3955868"/>
            <a:ext cx="820032" cy="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 derecha 14"/>
          <p:cNvSpPr/>
          <p:nvPr/>
        </p:nvSpPr>
        <p:spPr>
          <a:xfrm>
            <a:off x="4253031" y="3915522"/>
            <a:ext cx="1620018" cy="455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 [7:0]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595191" y="3659217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Write</a:t>
            </a:r>
            <a:endParaRPr lang="es-CO" dirty="0"/>
          </a:p>
        </p:txBody>
      </p:sp>
      <p:pic>
        <p:nvPicPr>
          <p:cNvPr id="16" name="Marcador de contenido 5"/>
          <p:cNvPicPr>
            <a:picLocks noChangeAspect="1"/>
          </p:cNvPicPr>
          <p:nvPr/>
        </p:nvPicPr>
        <p:blipFill rotWithShape="1">
          <a:blip r:embed="rId2"/>
          <a:srcRect l="31900" t="18242" r="32023" b="29223"/>
          <a:stretch/>
        </p:blipFill>
        <p:spPr>
          <a:xfrm>
            <a:off x="402543" y="340134"/>
            <a:ext cx="2790826" cy="2286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50278" r="78125" b="25695"/>
          <a:stretch/>
        </p:blipFill>
        <p:spPr>
          <a:xfrm>
            <a:off x="474091" y="2987837"/>
            <a:ext cx="2647730" cy="163591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49655" t="49579" r="28470" b="26394"/>
          <a:stretch/>
        </p:blipFill>
        <p:spPr>
          <a:xfrm>
            <a:off x="161925" y="4831709"/>
            <a:ext cx="2754998" cy="1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603</Words>
  <Application>Microsoft Office PowerPoint</Application>
  <PresentationFormat>Panorámica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SFMono-Regular</vt:lpstr>
      <vt:lpstr>Tema de Office</vt:lpstr>
      <vt:lpstr>Presentación de PowerPoint</vt:lpstr>
      <vt:lpstr>Características de la cámara </vt:lpstr>
      <vt:lpstr>Presentación de PowerPoint</vt:lpstr>
      <vt:lpstr>Características de la cámara </vt:lpstr>
      <vt:lpstr>Plan de trabajo</vt:lpstr>
      <vt:lpstr>Presentación de PowerPoint</vt:lpstr>
      <vt:lpstr>Semana 1 </vt:lpstr>
      <vt:lpstr>Presentación de PowerPoint</vt:lpstr>
      <vt:lpstr>Semana 2 y 3</vt:lpstr>
      <vt:lpstr>SPI master </vt:lpstr>
      <vt:lpstr>I2C master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ESTACIONPC</dc:creator>
  <cp:lastModifiedBy>UECCI</cp:lastModifiedBy>
  <cp:revision>117</cp:revision>
  <dcterms:created xsi:type="dcterms:W3CDTF">2019-10-21T11:44:14Z</dcterms:created>
  <dcterms:modified xsi:type="dcterms:W3CDTF">2020-05-13T17:34:38Z</dcterms:modified>
</cp:coreProperties>
</file>