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10/13/2024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Información </a:t>
            </a:r>
            <a:endParaRPr lang="es-AR" dirty="0"/>
          </a:p>
        </p:txBody>
      </p:sp>
      <p:sp>
        <p:nvSpPr>
          <p:cNvPr id="3" name="Subtítulo 2"/>
          <p:cNvSpPr>
            <a:spLocks noGrp="1"/>
          </p:cNvSpPr>
          <p:nvPr>
            <p:ph type="subTitle" idx="1"/>
          </p:nvPr>
        </p:nvSpPr>
        <p:spPr/>
        <p:txBody>
          <a:bodyPr/>
          <a:lstStyle/>
          <a:p>
            <a:r>
              <a:rPr lang="es-AR" dirty="0" smtClean="0"/>
              <a:t>Unidad </a:t>
            </a:r>
            <a:r>
              <a:rPr lang="es-AR" dirty="0" smtClean="0"/>
              <a:t>3 </a:t>
            </a:r>
            <a:r>
              <a:rPr lang="es-AR" dirty="0" smtClean="0"/>
              <a:t>– programación. </a:t>
            </a:r>
            <a:r>
              <a:rPr lang="es-AR" dirty="0" err="1" smtClean="0"/>
              <a:t>utn</a:t>
            </a:r>
            <a:endParaRPr lang="es-AR" dirty="0"/>
          </a:p>
        </p:txBody>
      </p:sp>
    </p:spTree>
    <p:extLst>
      <p:ext uri="{BB962C8B-B14F-4D97-AF65-F5344CB8AC3E}">
        <p14:creationId xmlns:p14="http://schemas.microsoft.com/office/powerpoint/2010/main" val="3057132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28799" y="1725768"/>
            <a:ext cx="8487177" cy="523220"/>
          </a:xfrm>
          <a:prstGeom prst="rect">
            <a:avLst/>
          </a:prstGeom>
        </p:spPr>
        <p:txBody>
          <a:bodyPr wrap="square">
            <a:spAutoFit/>
          </a:bodyPr>
          <a:lstStyle/>
          <a:p>
            <a:r>
              <a:rPr lang="es-AR" sz="2800" dirty="0" smtClean="0"/>
              <a:t> </a:t>
            </a:r>
            <a:endParaRPr lang="es-AR" sz="2800" dirty="0"/>
          </a:p>
        </p:txBody>
      </p:sp>
      <p:sp>
        <p:nvSpPr>
          <p:cNvPr id="3" name="Rectángulo 2"/>
          <p:cNvSpPr/>
          <p:nvPr/>
        </p:nvSpPr>
        <p:spPr>
          <a:xfrm>
            <a:off x="1313645" y="1124625"/>
            <a:ext cx="9298546" cy="5355312"/>
          </a:xfrm>
          <a:prstGeom prst="rect">
            <a:avLst/>
          </a:prstGeom>
        </p:spPr>
        <p:txBody>
          <a:bodyPr wrap="square">
            <a:spAutoFit/>
          </a:bodyPr>
          <a:lstStyle/>
          <a:p>
            <a:endParaRPr lang="es-AR" dirty="0"/>
          </a:p>
          <a:p>
            <a:r>
              <a:rPr lang="es-AR" dirty="0" smtClean="0">
                <a:latin typeface="Arial Black" panose="020B0A04020102020204" pitchFamily="34" charset="0"/>
              </a:rPr>
              <a:t>Un </a:t>
            </a:r>
            <a:r>
              <a:rPr lang="es-AR" dirty="0">
                <a:latin typeface="Arial Black" panose="020B0A04020102020204" pitchFamily="34" charset="0"/>
              </a:rPr>
              <a:t>sistema de información es un conjunto de elementos que interactúan entre sí con el fin de apoyar las actividades de una empresa o negocio.</a:t>
            </a:r>
          </a:p>
          <a:p>
            <a:endParaRPr lang="es-AR" dirty="0"/>
          </a:p>
          <a:p>
            <a:r>
              <a:rPr lang="es-AR" dirty="0" smtClean="0"/>
              <a:t>Tipos de clasificación:</a:t>
            </a:r>
          </a:p>
          <a:p>
            <a:pPr marL="285750" indent="-285750">
              <a:buFont typeface="Arial" panose="020B0604020202020204" pitchFamily="34" charset="0"/>
              <a:buChar char="•"/>
            </a:pPr>
            <a:r>
              <a:rPr lang="es-AR" dirty="0" smtClean="0"/>
              <a:t>TSP</a:t>
            </a:r>
            <a:r>
              <a:rPr lang="es-AR" dirty="0"/>
              <a:t>: </a:t>
            </a:r>
            <a:r>
              <a:rPr lang="es-AR" dirty="0" err="1"/>
              <a:t>Transaction</a:t>
            </a:r>
            <a:r>
              <a:rPr lang="es-AR" dirty="0"/>
              <a:t> </a:t>
            </a:r>
            <a:r>
              <a:rPr lang="es-AR" dirty="0" err="1"/>
              <a:t>Processing</a:t>
            </a:r>
            <a:r>
              <a:rPr lang="es-AR" dirty="0"/>
              <a:t> </a:t>
            </a:r>
            <a:r>
              <a:rPr lang="es-AR" dirty="0" err="1" smtClean="0"/>
              <a:t>Systems</a:t>
            </a:r>
            <a:r>
              <a:rPr lang="es-AR" dirty="0" smtClean="0"/>
              <a:t>: Usado en la base de la pirámide. Permite consultar precios, stock, hacer facturas, ingreso de clientes. Registra todas las transacciones de la empresa .Acción usuario-cliente Interacción con base de datos</a:t>
            </a:r>
          </a:p>
          <a:p>
            <a:pPr marL="285750" indent="-285750">
              <a:buFont typeface="Arial" panose="020B0604020202020204" pitchFamily="34" charset="0"/>
              <a:buChar char="•"/>
            </a:pPr>
            <a:r>
              <a:rPr lang="es-AR" dirty="0" smtClean="0"/>
              <a:t>KWS</a:t>
            </a:r>
            <a:r>
              <a:rPr lang="es-AR" dirty="0"/>
              <a:t>: </a:t>
            </a:r>
            <a:r>
              <a:rPr lang="es-AR" dirty="0" err="1"/>
              <a:t>Knowledge</a:t>
            </a:r>
            <a:r>
              <a:rPr lang="es-AR" dirty="0"/>
              <a:t> </a:t>
            </a:r>
            <a:r>
              <a:rPr lang="es-AR" dirty="0" err="1"/>
              <a:t>Work</a:t>
            </a:r>
            <a:r>
              <a:rPr lang="es-AR" dirty="0"/>
              <a:t> </a:t>
            </a:r>
            <a:r>
              <a:rPr lang="es-AR" dirty="0" err="1" smtClean="0"/>
              <a:t>Systems</a:t>
            </a:r>
            <a:r>
              <a:rPr lang="es-AR" dirty="0" smtClean="0"/>
              <a:t> Usado </a:t>
            </a:r>
            <a:r>
              <a:rPr lang="es-AR" dirty="0"/>
              <a:t>para diseño y por los diseñadores (</a:t>
            </a:r>
            <a:r>
              <a:rPr lang="es-AR" dirty="0" err="1"/>
              <a:t>Ej</a:t>
            </a:r>
            <a:r>
              <a:rPr lang="es-AR" dirty="0"/>
              <a:t>: AUTOCAD) Software para el desarrollo de aplicaciones/ herramientas </a:t>
            </a:r>
            <a:r>
              <a:rPr lang="es-AR" dirty="0" smtClean="0"/>
              <a:t>CASE* (ingeniería </a:t>
            </a:r>
            <a:r>
              <a:rPr lang="es-AR" dirty="0"/>
              <a:t>de software asistida por computadora. De esta se desprenden EA y </a:t>
            </a:r>
            <a:r>
              <a:rPr lang="es-AR" dirty="0" smtClean="0"/>
              <a:t>RATIONAL) Herramientas </a:t>
            </a:r>
            <a:r>
              <a:rPr lang="es-AR" dirty="0"/>
              <a:t>de </a:t>
            </a:r>
            <a:r>
              <a:rPr lang="es-AR" dirty="0" smtClean="0"/>
              <a:t>modelado. Software </a:t>
            </a:r>
            <a:r>
              <a:rPr lang="es-AR" dirty="0"/>
              <a:t>para trabajadores del conocimiento</a:t>
            </a:r>
          </a:p>
          <a:p>
            <a:pPr marL="285750" indent="-285750">
              <a:buFont typeface="Arial" panose="020B0604020202020204" pitchFamily="34" charset="0"/>
              <a:buChar char="•"/>
            </a:pPr>
            <a:r>
              <a:rPr lang="es-AR" dirty="0"/>
              <a:t>OAS: Office </a:t>
            </a:r>
            <a:r>
              <a:rPr lang="es-AR" dirty="0" err="1"/>
              <a:t>Automation</a:t>
            </a:r>
            <a:r>
              <a:rPr lang="es-AR" dirty="0"/>
              <a:t> </a:t>
            </a:r>
            <a:r>
              <a:rPr lang="es-AR" dirty="0" err="1"/>
              <a:t>Systems</a:t>
            </a:r>
            <a:endParaRPr lang="es-AR" dirty="0"/>
          </a:p>
          <a:p>
            <a:r>
              <a:rPr lang="es-AR" dirty="0"/>
              <a:t>Todo aquello que usa una secretaria para automatizar información. </a:t>
            </a:r>
            <a:r>
              <a:rPr lang="es-AR" dirty="0" err="1"/>
              <a:t>Ej</a:t>
            </a:r>
            <a:r>
              <a:rPr lang="es-AR" dirty="0"/>
              <a:t>: paquete office de </a:t>
            </a:r>
            <a:r>
              <a:rPr lang="es-AR" dirty="0" err="1"/>
              <a:t>windows</a:t>
            </a:r>
            <a:r>
              <a:rPr lang="es-AR" dirty="0" smtClean="0"/>
              <a:t>.</a:t>
            </a:r>
          </a:p>
          <a:p>
            <a:pPr marL="285750" indent="-285750">
              <a:buFont typeface="Arial" panose="020B0604020202020204" pitchFamily="34" charset="0"/>
              <a:buChar char="•"/>
            </a:pPr>
            <a:r>
              <a:rPr lang="es-AR" dirty="0"/>
              <a:t>MIS: </a:t>
            </a:r>
            <a:r>
              <a:rPr lang="es-AR" dirty="0" err="1"/>
              <a:t>Managemente</a:t>
            </a:r>
            <a:r>
              <a:rPr lang="es-AR" dirty="0"/>
              <a:t> </a:t>
            </a:r>
            <a:r>
              <a:rPr lang="es-AR" dirty="0" err="1"/>
              <a:t>Information</a:t>
            </a:r>
            <a:r>
              <a:rPr lang="es-AR" dirty="0"/>
              <a:t> </a:t>
            </a:r>
            <a:r>
              <a:rPr lang="es-AR" dirty="0" err="1" smtClean="0"/>
              <a:t>Systems</a:t>
            </a:r>
            <a:endParaRPr lang="es-AR" dirty="0" smtClean="0"/>
          </a:p>
          <a:p>
            <a:pPr marL="285750" indent="-285750">
              <a:buFont typeface="Arial" panose="020B0604020202020204" pitchFamily="34" charset="0"/>
              <a:buChar char="•"/>
            </a:pPr>
            <a:r>
              <a:rPr lang="en-US" dirty="0"/>
              <a:t>DSS: Decision Support </a:t>
            </a:r>
            <a:r>
              <a:rPr lang="en-US" dirty="0" smtClean="0"/>
              <a:t>Systems . </a:t>
            </a:r>
            <a:r>
              <a:rPr lang="en-US" dirty="0" err="1" smtClean="0"/>
              <a:t>Informes</a:t>
            </a:r>
            <a:r>
              <a:rPr lang="en-US" dirty="0" smtClean="0"/>
              <a:t> </a:t>
            </a:r>
            <a:r>
              <a:rPr lang="en-US" dirty="0"/>
              <a:t>AD-HOC</a:t>
            </a:r>
          </a:p>
          <a:p>
            <a:pPr marL="285750" indent="-285750">
              <a:buFont typeface="Arial" panose="020B0604020202020204" pitchFamily="34" charset="0"/>
              <a:buChar char="•"/>
            </a:pPr>
            <a:r>
              <a:rPr lang="en-US" dirty="0"/>
              <a:t>ESS: Executive Support </a:t>
            </a:r>
            <a:r>
              <a:rPr lang="en-US" dirty="0" smtClean="0"/>
              <a:t>Systems. </a:t>
            </a:r>
            <a:r>
              <a:rPr lang="en-US" dirty="0" err="1" smtClean="0"/>
              <a:t>Informes</a:t>
            </a:r>
            <a:r>
              <a:rPr lang="en-US" dirty="0" smtClean="0"/>
              <a:t> </a:t>
            </a:r>
            <a:r>
              <a:rPr lang="en-US" dirty="0"/>
              <a:t>AD-HOC</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4209281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Pirámide organizacional</a:t>
            </a:r>
            <a:endParaRPr lang="es-AR" dirty="0"/>
          </a:p>
        </p:txBody>
      </p:sp>
      <p:pic>
        <p:nvPicPr>
          <p:cNvPr id="5" name="object 6"/>
          <p:cNvPicPr>
            <a:picLocks noGrp="1"/>
          </p:cNvPicPr>
          <p:nvPr>
            <p:ph sz="quarter" idx="13"/>
          </p:nvPr>
        </p:nvPicPr>
        <p:blipFill>
          <a:blip r:embed="rId2" cstate="print"/>
          <a:stretch>
            <a:fillRect/>
          </a:stretch>
        </p:blipFill>
        <p:spPr>
          <a:xfrm>
            <a:off x="1712890" y="1944711"/>
            <a:ext cx="8822028" cy="3966692"/>
          </a:xfrm>
          <a:prstGeom prst="rect">
            <a:avLst/>
          </a:prstGeom>
        </p:spPr>
      </p:pic>
    </p:spTree>
    <p:extLst>
      <p:ext uri="{BB962C8B-B14F-4D97-AF65-F5344CB8AC3E}">
        <p14:creationId xmlns:p14="http://schemas.microsoft.com/office/powerpoint/2010/main" val="243628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627290" y="702524"/>
            <a:ext cx="6748529" cy="5609974"/>
          </a:xfrm>
          <a:prstGeom prst="rect">
            <a:avLst/>
          </a:prstGeom>
        </p:spPr>
      </p:pic>
    </p:spTree>
    <p:extLst>
      <p:ext uri="{BB962C8B-B14F-4D97-AF65-F5344CB8AC3E}">
        <p14:creationId xmlns:p14="http://schemas.microsoft.com/office/powerpoint/2010/main" val="221615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Ciclo de vida de los sistemas.</a:t>
            </a:r>
            <a:endParaRPr lang="es-AR" dirty="0"/>
          </a:p>
        </p:txBody>
      </p:sp>
      <p:sp>
        <p:nvSpPr>
          <p:cNvPr id="3" name="Marcador de contenido 2"/>
          <p:cNvSpPr>
            <a:spLocks noGrp="1"/>
          </p:cNvSpPr>
          <p:nvPr>
            <p:ph sz="quarter" idx="13"/>
          </p:nvPr>
        </p:nvSpPr>
        <p:spPr/>
        <p:txBody>
          <a:bodyPr>
            <a:normAutofit fontScale="70000" lnSpcReduction="20000"/>
          </a:bodyPr>
          <a:lstStyle/>
          <a:p>
            <a:pPr marL="0" indent="0">
              <a:buNone/>
            </a:pPr>
            <a:endParaRPr lang="es-AR" dirty="0"/>
          </a:p>
          <a:p>
            <a:r>
              <a:rPr lang="es-AR" b="1" dirty="0" smtClean="0"/>
              <a:t>Origen</a:t>
            </a:r>
            <a:endParaRPr lang="es-AR" b="1" dirty="0"/>
          </a:p>
          <a:p>
            <a:pPr marL="0" indent="0">
              <a:buNone/>
            </a:pPr>
            <a:r>
              <a:rPr lang="es-AR" dirty="0"/>
              <a:t>El primer modelo publicado sobre el proceso de desarrollo de software se derivó a partir de procesos más generales de ingeniería de sistemas (Royce, </a:t>
            </a:r>
            <a:r>
              <a:rPr lang="es-AR" dirty="0" smtClean="0"/>
              <a:t>1970).</a:t>
            </a:r>
            <a:endParaRPr lang="es-AR" dirty="0"/>
          </a:p>
          <a:p>
            <a:pPr marL="0" indent="0">
              <a:buNone/>
            </a:pPr>
            <a:r>
              <a:rPr lang="es-AR" b="1" dirty="0" smtClean="0"/>
              <a:t>modelo de cascada o ciclo de vida del software</a:t>
            </a:r>
            <a:endParaRPr lang="es-AR" b="1" dirty="0"/>
          </a:p>
          <a:p>
            <a:pPr marL="0" indent="0">
              <a:buNone/>
            </a:pPr>
            <a:r>
              <a:rPr lang="es-AR" dirty="0" smtClean="0"/>
              <a:t>El </a:t>
            </a:r>
            <a:r>
              <a:rPr lang="es-AR" dirty="0"/>
              <a:t>modelo en cascada es un ejemplo de un proceso dirigido por un plan; en principio, usted debe planear y programar todas las actividades del proceso, antes de comenzar a trabajar con ellas.</a:t>
            </a:r>
          </a:p>
          <a:p>
            <a:pPr marL="0" indent="0">
              <a:buNone/>
            </a:pPr>
            <a:r>
              <a:rPr lang="es-AR" dirty="0"/>
              <a:t> </a:t>
            </a:r>
            <a:endParaRPr lang="es-AR" dirty="0"/>
          </a:p>
        </p:txBody>
      </p:sp>
      <p:sp>
        <p:nvSpPr>
          <p:cNvPr id="5" name="Marcador de contenido 4"/>
          <p:cNvSpPr>
            <a:spLocks noGrp="1"/>
          </p:cNvSpPr>
          <p:nvPr>
            <p:ph sz="quarter" idx="14"/>
          </p:nvPr>
        </p:nvSpPr>
        <p:spPr/>
        <p:txBody>
          <a:bodyPr/>
          <a:lstStyle/>
          <a:p>
            <a:pPr marL="0" indent="0">
              <a:buNone/>
            </a:pPr>
            <a:endParaRPr lang="es-AR" dirty="0"/>
          </a:p>
        </p:txBody>
      </p:sp>
      <p:pic>
        <p:nvPicPr>
          <p:cNvPr id="4" name="Imagen 3"/>
          <p:cNvPicPr>
            <a:picLocks noChangeAspect="1"/>
          </p:cNvPicPr>
          <p:nvPr/>
        </p:nvPicPr>
        <p:blipFill>
          <a:blip r:embed="rId2"/>
          <a:stretch>
            <a:fillRect/>
          </a:stretch>
        </p:blipFill>
        <p:spPr>
          <a:xfrm>
            <a:off x="6024433" y="2214694"/>
            <a:ext cx="5902370" cy="3683830"/>
          </a:xfrm>
          <a:prstGeom prst="rect">
            <a:avLst/>
          </a:prstGeom>
        </p:spPr>
      </p:pic>
    </p:spTree>
    <p:extLst>
      <p:ext uri="{BB962C8B-B14F-4D97-AF65-F5344CB8AC3E}">
        <p14:creationId xmlns:p14="http://schemas.microsoft.com/office/powerpoint/2010/main" val="366644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Etapas del modelo</a:t>
            </a:r>
            <a:endParaRPr lang="es-AR" dirty="0"/>
          </a:p>
        </p:txBody>
      </p:sp>
      <p:sp>
        <p:nvSpPr>
          <p:cNvPr id="3" name="Marcador de contenido 2"/>
          <p:cNvSpPr>
            <a:spLocks noGrp="1"/>
          </p:cNvSpPr>
          <p:nvPr>
            <p:ph sz="quarter" idx="13"/>
          </p:nvPr>
        </p:nvSpPr>
        <p:spPr>
          <a:xfrm>
            <a:off x="643945" y="1854559"/>
            <a:ext cx="10440472" cy="4520484"/>
          </a:xfrm>
        </p:spPr>
        <p:txBody>
          <a:bodyPr>
            <a:normAutofit fontScale="62500" lnSpcReduction="20000"/>
          </a:bodyPr>
          <a:lstStyle/>
          <a:p>
            <a:pPr lvl="0"/>
            <a:r>
              <a:rPr lang="es-ES" b="1" dirty="0"/>
              <a:t>Análisis y definición de requerimientos</a:t>
            </a:r>
            <a:r>
              <a:rPr lang="es-ES" i="1" dirty="0"/>
              <a:t>: </a:t>
            </a:r>
            <a:r>
              <a:rPr lang="es-ES" dirty="0"/>
              <a:t>Los servicios, las restricciones y las metas del sistema se establecen mediante consulta a los usuarios del sistema. Luego, se definen con detalle y sirven como una especificación del sistema</a:t>
            </a:r>
            <a:r>
              <a:rPr lang="es-ES" dirty="0" smtClean="0"/>
              <a:t>.</a:t>
            </a:r>
            <a:endParaRPr lang="es-AR" dirty="0"/>
          </a:p>
          <a:p>
            <a:pPr lvl="0"/>
            <a:r>
              <a:rPr lang="es-ES" b="1" dirty="0"/>
              <a:t>Diseño del sistema y del software</a:t>
            </a:r>
            <a:r>
              <a:rPr lang="es-ES" dirty="0"/>
              <a:t>: El proceso de diseño de sistemas asigna los requerimientos, para sistemas de hardware o de software, al establecer una arquitectura de sistema global. El diseño del software implica identificar y describir las abstracciones fundamentales del sistema de software y sus relaciones</a:t>
            </a:r>
            <a:r>
              <a:rPr lang="es-ES" dirty="0" smtClean="0"/>
              <a:t>.</a:t>
            </a:r>
            <a:endParaRPr lang="es-AR" dirty="0"/>
          </a:p>
          <a:p>
            <a:pPr lvl="0"/>
            <a:r>
              <a:rPr lang="es-ES" b="1" dirty="0"/>
              <a:t>Implementación y prueba de unidad: </a:t>
            </a:r>
            <a:r>
              <a:rPr lang="es-ES" dirty="0"/>
              <a:t>Durante esta etapa, el diseño de software se realiza como un conjunto de programas o unidades del programa. La prueba de unidad consiste en verificar que cada unidad cumpla con su especificación</a:t>
            </a:r>
            <a:r>
              <a:rPr lang="es-ES" dirty="0" smtClean="0"/>
              <a:t>.</a:t>
            </a:r>
            <a:endParaRPr lang="es-AR" dirty="0"/>
          </a:p>
          <a:p>
            <a:pPr lvl="0"/>
            <a:r>
              <a:rPr lang="es-ES" b="1" dirty="0"/>
              <a:t>Integración y prueba de sistema</a:t>
            </a:r>
            <a:r>
              <a:rPr lang="es-ES" i="1" dirty="0"/>
              <a:t>: </a:t>
            </a:r>
            <a:r>
              <a:rPr lang="es-ES" dirty="0"/>
              <a:t>Las unidades del programa o los programas individuales se integran y prueban como un sistema completo para asegurarse de que se cumplan los requerimientos de software. Después de probarlo, se libera el sistema de software al cliente</a:t>
            </a:r>
            <a:r>
              <a:rPr lang="es-ES" dirty="0" smtClean="0"/>
              <a:t>.</a:t>
            </a:r>
            <a:r>
              <a:rPr lang="es-ES" dirty="0"/>
              <a:t> </a:t>
            </a:r>
            <a:endParaRPr lang="es-AR" dirty="0"/>
          </a:p>
          <a:p>
            <a:pPr lvl="0"/>
            <a:r>
              <a:rPr lang="es-ES" b="1" dirty="0"/>
              <a:t>Operación y mantenimiento</a:t>
            </a:r>
            <a:r>
              <a:rPr lang="es-ES" i="1" dirty="0"/>
              <a:t>: </a:t>
            </a:r>
            <a:r>
              <a:rPr lang="es-ES" dirty="0"/>
              <a:t>Por lo general (aunque no necesariamente), ésta es la fase más larga del ciclo de vida, donde el sistema se instala y se pone en práctica. El mantenimiento incluye corregir los errores que no se detectaron en etapas anteriores del ciclo de vida, mejorar la implementación de las unidades del sistema e incrementar los servicios del sistema conforme se descubren nuevos requerimientos</a:t>
            </a:r>
            <a:r>
              <a:rPr lang="es-ES" dirty="0" smtClean="0"/>
              <a:t>.</a:t>
            </a:r>
            <a:endParaRPr lang="es-AR" dirty="0"/>
          </a:p>
          <a:p>
            <a:pPr marL="0" indent="0">
              <a:buNone/>
            </a:pPr>
            <a:r>
              <a:rPr lang="es-ES" dirty="0"/>
              <a:t>El modelo en cascada es consecuente con otros modelos del proceso de ingeniería y en cada fase se produce documentación. Esto hace que el proceso sea visible, de modo que los administradores monitoricen el progreso contra el plan de desarrollo. Su principal problema es la partición inflexible del proyecto en distintas etapas. Tienen que </a:t>
            </a:r>
            <a:r>
              <a:rPr lang="es-ES" dirty="0" smtClean="0"/>
              <a:t>establecerse compromisos </a:t>
            </a:r>
            <a:r>
              <a:rPr lang="es-ES" dirty="0"/>
              <a:t>en una etapa temprana del proceso, lo que dificulta responder a los requerimientos cambiantes del cliente</a:t>
            </a:r>
            <a:r>
              <a:rPr lang="es-ES" dirty="0" smtClean="0"/>
              <a:t>.</a:t>
            </a:r>
            <a:endParaRPr lang="es-AR" dirty="0"/>
          </a:p>
        </p:txBody>
      </p:sp>
    </p:spTree>
    <p:extLst>
      <p:ext uri="{BB962C8B-B14F-4D97-AF65-F5344CB8AC3E}">
        <p14:creationId xmlns:p14="http://schemas.microsoft.com/office/powerpoint/2010/main" val="21325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25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7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25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25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7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75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25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75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AR" dirty="0" smtClean="0"/>
              <a:t>En síntesis…</a:t>
            </a:r>
            <a:endParaRPr lang="es-AR" dirty="0"/>
          </a:p>
        </p:txBody>
      </p:sp>
      <p:pic>
        <p:nvPicPr>
          <p:cNvPr id="3" name="Marcador de contenido 2"/>
          <p:cNvPicPr>
            <a:picLocks noGrp="1" noChangeAspect="1"/>
          </p:cNvPicPr>
          <p:nvPr>
            <p:ph sz="quarter" idx="13"/>
          </p:nvPr>
        </p:nvPicPr>
        <p:blipFill>
          <a:blip r:embed="rId2"/>
          <a:stretch>
            <a:fillRect/>
          </a:stretch>
        </p:blipFill>
        <p:spPr>
          <a:xfrm>
            <a:off x="246006" y="2214694"/>
            <a:ext cx="7429802" cy="3683830"/>
          </a:xfrm>
          <a:prstGeom prst="rect">
            <a:avLst/>
          </a:prstGeom>
        </p:spPr>
      </p:pic>
      <p:sp>
        <p:nvSpPr>
          <p:cNvPr id="5" name="Marcador de contenido 4"/>
          <p:cNvSpPr>
            <a:spLocks noGrp="1"/>
          </p:cNvSpPr>
          <p:nvPr>
            <p:ph sz="quarter" idx="14"/>
          </p:nvPr>
        </p:nvSpPr>
        <p:spPr>
          <a:xfrm>
            <a:off x="8345509" y="2367092"/>
            <a:ext cx="3477297" cy="3776131"/>
          </a:xfrm>
        </p:spPr>
        <p:txBody>
          <a:bodyPr>
            <a:normAutofit fontScale="70000" lnSpcReduction="20000"/>
          </a:bodyPr>
          <a:lstStyle/>
          <a:p>
            <a:pPr marL="0" indent="0">
              <a:buNone/>
            </a:pPr>
            <a:r>
              <a:rPr lang="es-AR" dirty="0" smtClean="0"/>
              <a:t>1.Analizar </a:t>
            </a:r>
            <a:r>
              <a:rPr lang="es-AR" dirty="0"/>
              <a:t>y entender el problema. Análisis de requisitos. Cuestionarios y entrevista.</a:t>
            </a:r>
          </a:p>
          <a:p>
            <a:pPr marL="0" indent="0">
              <a:buNone/>
            </a:pPr>
            <a:r>
              <a:rPr lang="es-AR" dirty="0" smtClean="0"/>
              <a:t>2. Construcción </a:t>
            </a:r>
            <a:r>
              <a:rPr lang="es-AR" dirty="0"/>
              <a:t>del sistema mediante casos de uso, diagramas de clase (UML). Diseño del </a:t>
            </a:r>
            <a:r>
              <a:rPr lang="es-AR" dirty="0" smtClean="0"/>
              <a:t>sistema. No </a:t>
            </a:r>
            <a:r>
              <a:rPr lang="es-AR" dirty="0"/>
              <a:t>hay narrativa, sólo gráfico y </a:t>
            </a:r>
            <a:r>
              <a:rPr lang="es-AR" dirty="0" err="1"/>
              <a:t>pseudo</a:t>
            </a:r>
            <a:r>
              <a:rPr lang="es-AR" dirty="0"/>
              <a:t>-lenguaje (si esto, entonces esto). Diagrama de estado, secuencia, actividades.</a:t>
            </a:r>
          </a:p>
          <a:p>
            <a:pPr marL="0" indent="0">
              <a:buNone/>
            </a:pPr>
            <a:r>
              <a:rPr lang="es-AR" dirty="0" smtClean="0"/>
              <a:t>3. Programación </a:t>
            </a:r>
            <a:r>
              <a:rPr lang="es-AR" dirty="0"/>
              <a:t>y diseño de interfaces</a:t>
            </a:r>
          </a:p>
          <a:p>
            <a:pPr marL="0" indent="0">
              <a:buNone/>
            </a:pPr>
            <a:r>
              <a:rPr lang="es-AR" dirty="0" smtClean="0"/>
              <a:t>4. Testeo</a:t>
            </a:r>
            <a:endParaRPr lang="es-AR" dirty="0"/>
          </a:p>
          <a:p>
            <a:pPr marL="0" indent="0">
              <a:buNone/>
            </a:pPr>
            <a:r>
              <a:rPr lang="es-AR" dirty="0" smtClean="0"/>
              <a:t>5.Producción </a:t>
            </a:r>
            <a:r>
              <a:rPr lang="es-AR" dirty="0"/>
              <a:t>y mantenimiento.</a:t>
            </a:r>
          </a:p>
          <a:p>
            <a:endParaRPr lang="es-AR" dirty="0"/>
          </a:p>
          <a:p>
            <a:endParaRPr lang="es-AR" dirty="0"/>
          </a:p>
        </p:txBody>
      </p:sp>
    </p:spTree>
    <p:extLst>
      <p:ext uri="{BB962C8B-B14F-4D97-AF65-F5344CB8AC3E}">
        <p14:creationId xmlns:p14="http://schemas.microsoft.com/office/powerpoint/2010/main" val="288725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Gota</Template>
  <TotalTime>99</TotalTime>
  <Words>516</Words>
  <Application>Microsoft Office PowerPoint</Application>
  <PresentationFormat>Panorámica</PresentationFormat>
  <Paragraphs>35</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Arial Black</vt:lpstr>
      <vt:lpstr>Tw Cen MT</vt:lpstr>
      <vt:lpstr>Gota</vt:lpstr>
      <vt:lpstr>Información </vt:lpstr>
      <vt:lpstr>Presentación de PowerPoint</vt:lpstr>
      <vt:lpstr>Pirámide organizacional</vt:lpstr>
      <vt:lpstr>Presentación de PowerPoint</vt:lpstr>
      <vt:lpstr>Ciclo de vida de los sistemas.</vt:lpstr>
      <vt:lpstr>Etapas del modelo</vt:lpstr>
      <vt:lpstr>En síntesis…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 y empresa</dc:title>
  <dc:creator>Laila Masnu</dc:creator>
  <cp:lastModifiedBy>Laila Masnu</cp:lastModifiedBy>
  <cp:revision>11</cp:revision>
  <dcterms:created xsi:type="dcterms:W3CDTF">2024-09-01T13:34:16Z</dcterms:created>
  <dcterms:modified xsi:type="dcterms:W3CDTF">2024-10-13T13:46:39Z</dcterms:modified>
</cp:coreProperties>
</file>