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63" r:id="rId3"/>
  </p:sldMasterIdLst>
  <p:sldIdLst>
    <p:sldId id="304" r:id="rId4"/>
    <p:sldId id="322" r:id="rId5"/>
    <p:sldId id="321" r:id="rId6"/>
    <p:sldId id="309" r:id="rId7"/>
    <p:sldId id="305" r:id="rId8"/>
    <p:sldId id="311" r:id="rId9"/>
    <p:sldId id="313" r:id="rId10"/>
    <p:sldId id="314" r:id="rId11"/>
    <p:sldId id="312" r:id="rId12"/>
    <p:sldId id="315" r:id="rId13"/>
    <p:sldId id="316" r:id="rId14"/>
    <p:sldId id="317" r:id="rId15"/>
    <p:sldId id="318" r:id="rId16"/>
    <p:sldId id="319" r:id="rId17"/>
    <p:sldId id="320" r:id="rId18"/>
    <p:sldId id="294"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p:cViewPr varScale="1">
        <p:scale>
          <a:sx n="108" d="100"/>
          <a:sy n="108" d="100"/>
        </p:scale>
        <p:origin x="168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DA8BB-0D18-469F-8022-DD923457DE3A}" type="datetimeFigureOut">
              <a:rPr lang="nl-BE" smtClean="0"/>
              <a:pPr/>
              <a:t>2/10/2024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B5274F97-0F13-42E5-9A1D-07478243785D}" type="slidenum">
              <a:rPr lang="nl-BE" smtClean="0"/>
              <a:pPr/>
              <a:t>‹Nº›</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86250" y="822960"/>
            <a:ext cx="4258819" cy="5184648"/>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D37B476-54D1-4E9F-A646-2F82AC337749}" type="datetime1">
              <a:rPr lang="en-US" smtClean="0">
                <a:solidFill>
                  <a:prstClr val="black">
                    <a:lumMod val="95000"/>
                    <a:lumOff val="5000"/>
                  </a:prstClr>
                </a:solidFill>
              </a:rPr>
              <a:pPr/>
              <a:t>10/2/2024</a:t>
            </a:fld>
            <a:endParaRPr lang="en-US" dirty="0">
              <a:solidFill>
                <a:prstClr val="black">
                  <a:lumMod val="95000"/>
                  <a:lumOff val="5000"/>
                </a:prstClr>
              </a:solidFill>
            </a:endParaRPr>
          </a:p>
        </p:txBody>
      </p:sp>
      <p:sp>
        <p:nvSpPr>
          <p:cNvPr id="6" name="Footer Placeholder 5"/>
          <p:cNvSpPr>
            <a:spLocks noGrp="1"/>
          </p:cNvSpPr>
          <p:nvPr>
            <p:ph type="ftr" sz="quarter" idx="11"/>
          </p:nvPr>
        </p:nvSpPr>
        <p:spPr/>
        <p:txBody>
          <a:bodyPr/>
          <a:lstStyle/>
          <a:p>
            <a:r>
              <a:rPr lang="en-US">
                <a:solidFill>
                  <a:prstClr val="black">
                    <a:lumMod val="95000"/>
                    <a:lumOff val="5000"/>
                  </a:prstClr>
                </a:solidFill>
              </a:rPr>
              <a:t>Lic. Andrea Nallim</a:t>
            </a:r>
            <a:endParaRPr lang="en-US" dirty="0">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‹Nº›</a:t>
            </a:fld>
            <a:endParaRPr lang="en-US" dirty="0">
              <a:solidFill>
                <a:prstClr val="black">
                  <a:lumMod val="95000"/>
                  <a:lumOff val="5000"/>
                </a:prstClr>
              </a:solidFill>
            </a:endParaRPr>
          </a:p>
        </p:txBody>
      </p:sp>
    </p:spTree>
    <p:extLst>
      <p:ext uri="{BB962C8B-B14F-4D97-AF65-F5344CB8AC3E}">
        <p14:creationId xmlns:p14="http://schemas.microsoft.com/office/powerpoint/2010/main" val="4053326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42901" y="4960138"/>
            <a:ext cx="5829300" cy="1463040"/>
          </a:xfrm>
        </p:spPr>
        <p:txBody>
          <a:bodyPr anchor="ctr">
            <a:normAutofit/>
          </a:bodyPr>
          <a:lstStyle>
            <a:lvl1pPr algn="r">
              <a:defRPr sz="3750" spc="15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9141715" cy="4572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457952" y="4960138"/>
            <a:ext cx="2400300" cy="146304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8E69A82-E081-4018-8520-68E9043536BE}" type="datetime1">
              <a:rPr lang="en-US" smtClean="0">
                <a:solidFill>
                  <a:prstClr val="black">
                    <a:lumMod val="95000"/>
                    <a:lumOff val="5000"/>
                  </a:prstClr>
                </a:solidFill>
              </a:rPr>
              <a:pPr/>
              <a:t>10/2/2024</a:t>
            </a:fld>
            <a:endParaRPr lang="en-US" dirty="0">
              <a:solidFill>
                <a:prstClr val="black">
                  <a:lumMod val="95000"/>
                  <a:lumOff val="5000"/>
                </a:prstClr>
              </a:solidFill>
            </a:endParaRPr>
          </a:p>
        </p:txBody>
      </p:sp>
      <p:sp>
        <p:nvSpPr>
          <p:cNvPr id="6" name="Footer Placeholder 5"/>
          <p:cNvSpPr>
            <a:spLocks noGrp="1"/>
          </p:cNvSpPr>
          <p:nvPr>
            <p:ph type="ftr" sz="quarter" idx="11"/>
          </p:nvPr>
        </p:nvSpPr>
        <p:spPr/>
        <p:txBody>
          <a:bodyPr/>
          <a:lstStyle/>
          <a:p>
            <a:r>
              <a:rPr lang="en-US">
                <a:solidFill>
                  <a:prstClr val="black">
                    <a:lumMod val="95000"/>
                    <a:lumOff val="5000"/>
                  </a:prstClr>
                </a:solidFill>
              </a:rPr>
              <a:t>Lic. Andrea Nallim</a:t>
            </a:r>
            <a:endParaRPr lang="en-US" dirty="0">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867E5644-1E61-4311-A31E-84CB9C7AA8A9}" type="slidenum">
              <a:rPr lang="en-US" dirty="0">
                <a:solidFill>
                  <a:prstClr val="black">
                    <a:lumMod val="95000"/>
                    <a:lumOff val="5000"/>
                  </a:prstClr>
                </a:solidFill>
              </a:rPr>
              <a:pPr/>
              <a:t>‹Nº›</a:t>
            </a:fld>
            <a:endParaRPr lang="en-US" dirty="0">
              <a:solidFill>
                <a:prstClr val="black">
                  <a:lumMod val="95000"/>
                  <a:lumOff val="5000"/>
                </a:prstClr>
              </a:solidFill>
            </a:endParaRPr>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04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F6ED8A8-A47B-47AF-8168-F404A7594CFE}" type="datetime1">
              <a:rPr lang="en-US" smtClean="0">
                <a:solidFill>
                  <a:prstClr val="black">
                    <a:lumMod val="95000"/>
                    <a:lumOff val="5000"/>
                  </a:prstClr>
                </a:solidFill>
              </a:rPr>
              <a:pPr/>
              <a:t>10/2/2024</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r>
              <a:rPr lang="en-US">
                <a:solidFill>
                  <a:prstClr val="black">
                    <a:lumMod val="95000"/>
                    <a:lumOff val="5000"/>
                  </a:prstClr>
                </a:solidFill>
              </a:rPr>
              <a:t>Lic. Andrea Nallim</a:t>
            </a:r>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‹Nº›</a:t>
            </a:fld>
            <a:endParaRPr lang="en-US" dirty="0">
              <a:solidFill>
                <a:prstClr val="black">
                  <a:lumMod val="95000"/>
                  <a:lumOff val="5000"/>
                </a:prstClr>
              </a:solidFill>
            </a:endParaRPr>
          </a:p>
        </p:txBody>
      </p:sp>
    </p:spTree>
    <p:extLst>
      <p:ext uri="{BB962C8B-B14F-4D97-AF65-F5344CB8AC3E}">
        <p14:creationId xmlns:p14="http://schemas.microsoft.com/office/powerpoint/2010/main" val="1654454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42952" y="762000"/>
            <a:ext cx="5686425" cy="54102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ED95934-4912-45F3-A56F-590E44A11AEE}" type="datetime1">
              <a:rPr lang="en-US" smtClean="0">
                <a:solidFill>
                  <a:prstClr val="black">
                    <a:lumMod val="95000"/>
                    <a:lumOff val="5000"/>
                  </a:prstClr>
                </a:solidFill>
              </a:rPr>
              <a:pPr/>
              <a:t>10/2/2024</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r>
              <a:rPr lang="en-US">
                <a:solidFill>
                  <a:prstClr val="black">
                    <a:lumMod val="95000"/>
                    <a:lumOff val="5000"/>
                  </a:prstClr>
                </a:solidFill>
              </a:rPr>
              <a:t>Lic. Andrea Nallim</a:t>
            </a:r>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‹Nº›</a:t>
            </a:fld>
            <a:endParaRPr lang="en-US" dirty="0">
              <a:solidFill>
                <a:prstClr val="black">
                  <a:lumMod val="95000"/>
                  <a:lumOff val="5000"/>
                </a:prstClr>
              </a:solidFill>
            </a:endParaRPr>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570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1"/>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375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solidFill>
                  <a:prstClr val="black">
                    <a:lumMod val="95000"/>
                    <a:lumOff val="5000"/>
                  </a:prstClr>
                </a:solidFill>
              </a:rPr>
              <a:pPr/>
              <a:t>10/2/2024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s-AR">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s-AR" smtClean="0">
                <a:solidFill>
                  <a:prstClr val="black">
                    <a:lumMod val="95000"/>
                    <a:lumOff val="5000"/>
                  </a:prstClr>
                </a:solidFill>
              </a:rPr>
              <a:pPr/>
              <a:t>‹Nº›</a:t>
            </a:fld>
            <a:endParaRPr lang="es-AR">
              <a:solidFill>
                <a:prstClr val="black">
                  <a:lumMod val="95000"/>
                  <a:lumOff val="5000"/>
                </a:prstClr>
              </a:solidFill>
            </a:endParaRP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101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95000"/>
                    <a:lumOff val="5000"/>
                  </a:prstClr>
                </a:solidFill>
              </a:rPr>
              <a:pPr/>
              <a:t>10/2/2024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s-AR">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s-AR" smtClean="0">
                <a:solidFill>
                  <a:prstClr val="black">
                    <a:lumMod val="95000"/>
                    <a:lumOff val="5000"/>
                  </a:prstClr>
                </a:solidFill>
              </a:rPr>
              <a:pPr/>
              <a:t>‹Nº›</a:t>
            </a:fld>
            <a:endParaRPr lang="es-AR">
              <a:solidFill>
                <a:prstClr val="black">
                  <a:lumMod val="95000"/>
                  <a:lumOff val="5000"/>
                </a:prstClr>
              </a:solidFill>
            </a:endParaRPr>
          </a:p>
        </p:txBody>
      </p:sp>
    </p:spTree>
    <p:extLst>
      <p:ext uri="{BB962C8B-B14F-4D97-AF65-F5344CB8AC3E}">
        <p14:creationId xmlns:p14="http://schemas.microsoft.com/office/powerpoint/2010/main" val="1834695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1"/>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3750" b="0" spc="15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95000"/>
                    <a:lumOff val="5000"/>
                  </a:prstClr>
                </a:solidFill>
              </a:rPr>
              <a:pPr/>
              <a:t>10/2/2024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s-AR">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s-AR" smtClean="0">
                <a:solidFill>
                  <a:prstClr val="black">
                    <a:lumMod val="95000"/>
                    <a:lumOff val="5000"/>
                  </a:prstClr>
                </a:solidFill>
              </a:rPr>
              <a:pPr/>
              <a:t>‹Nº›</a:t>
            </a:fld>
            <a:endParaRPr lang="es-AR">
              <a:solidFill>
                <a:prstClr val="black">
                  <a:lumMod val="95000"/>
                  <a:lumOff val="5000"/>
                </a:prstClr>
              </a:solidFill>
            </a:endParaRPr>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615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768095" y="2286000"/>
            <a:ext cx="35661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95000"/>
                    <a:lumOff val="5000"/>
                  </a:prstClr>
                </a:solidFill>
              </a:rPr>
              <a:pPr/>
              <a:t>10/2/2024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s-AR">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s-AR" smtClean="0">
                <a:solidFill>
                  <a:prstClr val="black">
                    <a:lumMod val="95000"/>
                    <a:lumOff val="5000"/>
                  </a:prstClr>
                </a:solidFill>
              </a:rPr>
              <a:pPr/>
              <a:t>‹Nº›</a:t>
            </a:fld>
            <a:endParaRPr lang="es-AR">
              <a:solidFill>
                <a:prstClr val="black">
                  <a:lumMod val="95000"/>
                  <a:lumOff val="5000"/>
                </a:prstClr>
              </a:solidFill>
            </a:endParaRPr>
          </a:p>
        </p:txBody>
      </p:sp>
    </p:spTree>
    <p:extLst>
      <p:ext uri="{BB962C8B-B14F-4D97-AF65-F5344CB8AC3E}">
        <p14:creationId xmlns:p14="http://schemas.microsoft.com/office/powerpoint/2010/main" val="2629808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768096" y="2967788"/>
            <a:ext cx="3566160" cy="33415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493166" y="2179636"/>
            <a:ext cx="3566160" cy="82296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s-ES"/>
              <a:t>Haga clic para modificar el estilo de texto del patrón</a:t>
            </a:r>
          </a:p>
        </p:txBody>
      </p:sp>
      <p:sp>
        <p:nvSpPr>
          <p:cNvPr id="6" name="Content Placeholder 5"/>
          <p:cNvSpPr>
            <a:spLocks noGrp="1"/>
          </p:cNvSpPr>
          <p:nvPr>
            <p:ph sz="quarter" idx="4"/>
          </p:nvPr>
        </p:nvSpPr>
        <p:spPr>
          <a:xfrm>
            <a:off x="4493166" y="2967788"/>
            <a:ext cx="3566160" cy="33415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lumMod val="95000"/>
                    <a:lumOff val="5000"/>
                  </a:prstClr>
                </a:solidFill>
              </a:rPr>
              <a:pPr/>
              <a:t>10/2/2024</a:t>
            </a:fld>
            <a:endParaRPr lang="en-US">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s-AR">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s-AR" smtClean="0">
                <a:solidFill>
                  <a:prstClr val="black">
                    <a:lumMod val="95000"/>
                    <a:lumOff val="5000"/>
                  </a:prstClr>
                </a:solidFill>
              </a:rPr>
              <a:pPr/>
              <a:t>‹Nº›</a:t>
            </a:fld>
            <a:endParaRPr lang="es-AR">
              <a:solidFill>
                <a:prstClr val="black">
                  <a:lumMod val="95000"/>
                  <a:lumOff val="5000"/>
                </a:prstClr>
              </a:solidFill>
            </a:endParaRPr>
          </a:p>
        </p:txBody>
      </p:sp>
    </p:spTree>
    <p:extLst>
      <p:ext uri="{BB962C8B-B14F-4D97-AF65-F5344CB8AC3E}">
        <p14:creationId xmlns:p14="http://schemas.microsoft.com/office/powerpoint/2010/main" val="4087617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lumMod val="95000"/>
                    <a:lumOff val="5000"/>
                  </a:prstClr>
                </a:solidFill>
              </a:rPr>
              <a:pPr/>
              <a:t>10/2/2024</a:t>
            </a:fld>
            <a:endParaRPr lang="en-US">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s-AR">
              <a:solidFill>
                <a:prstClr val="black">
                  <a:lumMod val="95000"/>
                  <a:lumOff val="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s-AR" smtClean="0">
                <a:solidFill>
                  <a:prstClr val="black">
                    <a:lumMod val="95000"/>
                    <a:lumOff val="5000"/>
                  </a:prstClr>
                </a:solidFill>
              </a:rPr>
              <a:pPr/>
              <a:t>‹Nº›</a:t>
            </a:fld>
            <a:endParaRPr lang="es-AR">
              <a:solidFill>
                <a:prstClr val="black">
                  <a:lumMod val="95000"/>
                  <a:lumOff val="5000"/>
                </a:prstClr>
              </a:solidFill>
            </a:endParaRPr>
          </a:p>
        </p:txBody>
      </p:sp>
    </p:spTree>
    <p:extLst>
      <p:ext uri="{BB962C8B-B14F-4D97-AF65-F5344CB8AC3E}">
        <p14:creationId xmlns:p14="http://schemas.microsoft.com/office/powerpoint/2010/main" val="374456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617E27-2DFA-423F-A4C2-645B25C49872}" type="datetime1">
              <a:rPr lang="en-US" smtClean="0"/>
              <a:pPr/>
              <a:t>10/2/2024</a:t>
            </a:fld>
            <a:endParaRPr lang="en-US" dirty="0"/>
          </a:p>
        </p:txBody>
      </p:sp>
      <p:sp>
        <p:nvSpPr>
          <p:cNvPr id="5" name="Footer Placeholder 4"/>
          <p:cNvSpPr>
            <a:spLocks noGrp="1"/>
          </p:cNvSpPr>
          <p:nvPr>
            <p:ph type="ftr" sz="quarter" idx="11"/>
          </p:nvPr>
        </p:nvSpPr>
        <p:spPr/>
        <p:txBody>
          <a:bodyPr/>
          <a:lstStyle/>
          <a:p>
            <a:r>
              <a:rPr lang="en-US"/>
              <a:t>Lic. Andrea Nallim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extLst>
      <p:ext uri="{BB962C8B-B14F-4D97-AF65-F5344CB8AC3E}">
        <p14:creationId xmlns:p14="http://schemas.microsoft.com/office/powerpoint/2010/main" val="2096448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lumMod val="95000"/>
                    <a:lumOff val="5000"/>
                  </a:prstClr>
                </a:solidFill>
              </a:rPr>
              <a:pPr/>
              <a:t>10/2/2024</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s-AR">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s-AR" smtClean="0">
                <a:solidFill>
                  <a:prstClr val="black">
                    <a:lumMod val="95000"/>
                    <a:lumOff val="5000"/>
                  </a:prstClr>
                </a:solidFill>
              </a:rPr>
              <a:pPr/>
              <a:t>‹Nº›</a:t>
            </a:fld>
            <a:endParaRPr lang="es-AR">
              <a:solidFill>
                <a:prstClr val="black">
                  <a:lumMod val="95000"/>
                  <a:lumOff val="5000"/>
                </a:prstClr>
              </a:solidFill>
            </a:endParaRPr>
          </a:p>
        </p:txBody>
      </p:sp>
    </p:spTree>
    <p:extLst>
      <p:ext uri="{BB962C8B-B14F-4D97-AF65-F5344CB8AC3E}">
        <p14:creationId xmlns:p14="http://schemas.microsoft.com/office/powerpoint/2010/main" val="3479252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86250" y="822960"/>
            <a:ext cx="4258818" cy="5184648"/>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95000"/>
                    <a:lumOff val="5000"/>
                  </a:prstClr>
                </a:solidFill>
              </a:rPr>
              <a:pPr/>
              <a:t>10/2/2024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s-AR">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s-AR" smtClean="0">
                <a:solidFill>
                  <a:prstClr val="black">
                    <a:lumMod val="95000"/>
                    <a:lumOff val="5000"/>
                  </a:prstClr>
                </a:solidFill>
              </a:rPr>
              <a:pPr/>
              <a:t>‹Nº›</a:t>
            </a:fld>
            <a:endParaRPr lang="es-AR">
              <a:solidFill>
                <a:prstClr val="black">
                  <a:lumMod val="95000"/>
                  <a:lumOff val="5000"/>
                </a:prstClr>
              </a:solidFill>
            </a:endParaRPr>
          </a:p>
        </p:txBody>
      </p:sp>
    </p:spTree>
    <p:extLst>
      <p:ext uri="{BB962C8B-B14F-4D97-AF65-F5344CB8AC3E}">
        <p14:creationId xmlns:p14="http://schemas.microsoft.com/office/powerpoint/2010/main" val="23082718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3750" spc="15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lumMod val="95000"/>
                    <a:lumOff val="5000"/>
                  </a:prstClr>
                </a:solidFill>
              </a:rPr>
              <a:pPr/>
              <a:t>10/2/2024</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s-AR">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s-AR" smtClean="0">
                <a:solidFill>
                  <a:prstClr val="black">
                    <a:lumMod val="95000"/>
                    <a:lumOff val="5000"/>
                  </a:prstClr>
                </a:solidFill>
              </a:rPr>
              <a:pPr/>
              <a:t>‹Nº›</a:t>
            </a:fld>
            <a:endParaRPr lang="es-AR">
              <a:solidFill>
                <a:prstClr val="black">
                  <a:lumMod val="95000"/>
                  <a:lumOff val="5000"/>
                </a:prstClr>
              </a:solidFill>
            </a:endParaRPr>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06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95000"/>
                    <a:lumOff val="5000"/>
                  </a:prstClr>
                </a:solidFill>
              </a:rPr>
              <a:pPr/>
              <a:t>10/2/2024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s-AR">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s-AR" smtClean="0">
                <a:solidFill>
                  <a:prstClr val="black">
                    <a:lumMod val="95000"/>
                    <a:lumOff val="5000"/>
                  </a:prstClr>
                </a:solidFill>
              </a:rPr>
              <a:pPr/>
              <a:t>‹Nº›</a:t>
            </a:fld>
            <a:endParaRPr lang="es-AR">
              <a:solidFill>
                <a:prstClr val="black">
                  <a:lumMod val="95000"/>
                  <a:lumOff val="5000"/>
                </a:prstClr>
              </a:solidFill>
            </a:endParaRPr>
          </a:p>
        </p:txBody>
      </p:sp>
    </p:spTree>
    <p:extLst>
      <p:ext uri="{BB962C8B-B14F-4D97-AF65-F5344CB8AC3E}">
        <p14:creationId xmlns:p14="http://schemas.microsoft.com/office/powerpoint/2010/main" val="20736189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lumMod val="95000"/>
                    <a:lumOff val="5000"/>
                  </a:prstClr>
                </a:solidFill>
              </a:rPr>
              <a:pPr/>
              <a:t>10/2/2024</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s-AR">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s-AR" smtClean="0">
                <a:solidFill>
                  <a:prstClr val="black">
                    <a:lumMod val="95000"/>
                    <a:lumOff val="5000"/>
                  </a:prstClr>
                </a:solidFill>
              </a:rPr>
              <a:pPr/>
              <a:t>‹Nº›</a:t>
            </a:fld>
            <a:endParaRPr lang="es-AR">
              <a:solidFill>
                <a:prstClr val="black">
                  <a:lumMod val="95000"/>
                  <a:lumOff val="5000"/>
                </a:prstClr>
              </a:solidFill>
            </a:endParaRPr>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8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342901" y="4960137"/>
            <a:ext cx="5829300" cy="1463040"/>
          </a:xfrm>
        </p:spPr>
        <p:txBody>
          <a:bodyPr anchor="ctr">
            <a:normAutofit/>
          </a:bodyPr>
          <a:lstStyle>
            <a:lvl1pPr algn="r">
              <a:defRPr sz="375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457952" y="4960137"/>
            <a:ext cx="2400300" cy="146304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A2A7D5DC-C616-433A-9777-4604F14F68FA}" type="datetime1">
              <a:rPr lang="en-US" smtClean="0">
                <a:solidFill>
                  <a:prstClr val="black">
                    <a:lumMod val="95000"/>
                    <a:lumOff val="5000"/>
                  </a:prstClr>
                </a:solidFill>
              </a:rPr>
              <a:pPr/>
              <a:t>10/2/2024</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r>
              <a:rPr lang="en-US">
                <a:solidFill>
                  <a:prstClr val="black">
                    <a:lumMod val="95000"/>
                    <a:lumOff val="5000"/>
                  </a:prstClr>
                </a:solidFill>
              </a:rPr>
              <a:t>Lic. Andrea Nallim</a:t>
            </a:r>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‹Nº›</a:t>
            </a:fld>
            <a:endParaRPr lang="en-US" dirty="0">
              <a:solidFill>
                <a:prstClr val="black">
                  <a:lumMod val="95000"/>
                  <a:lumOff val="5000"/>
                </a:prstClr>
              </a:solidFill>
            </a:endParaRPr>
          </a:p>
        </p:txBody>
      </p:sp>
      <p:cxnSp>
        <p:nvCxnSpPr>
          <p:cNvPr id="13" name="Straight Connector 12"/>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2"/>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9228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617E27-2DFA-423F-A4C2-645B25C49872}" type="datetime1">
              <a:rPr lang="en-US" smtClean="0">
                <a:solidFill>
                  <a:prstClr val="black">
                    <a:lumMod val="95000"/>
                    <a:lumOff val="5000"/>
                  </a:prstClr>
                </a:solidFill>
              </a:rPr>
              <a:pPr/>
              <a:t>10/2/2024</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r>
              <a:rPr lang="en-US">
                <a:solidFill>
                  <a:prstClr val="black">
                    <a:lumMod val="95000"/>
                    <a:lumOff val="5000"/>
                  </a:prstClr>
                </a:solidFill>
              </a:rPr>
              <a:t>Lic. Andrea Nallim</a:t>
            </a:r>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‹Nº›</a:t>
            </a:fld>
            <a:endParaRPr lang="en-US" dirty="0">
              <a:solidFill>
                <a:prstClr val="black">
                  <a:lumMod val="95000"/>
                  <a:lumOff val="5000"/>
                </a:prstClr>
              </a:solidFill>
            </a:endParaRPr>
          </a:p>
        </p:txBody>
      </p:sp>
    </p:spTree>
    <p:extLst>
      <p:ext uri="{BB962C8B-B14F-4D97-AF65-F5344CB8AC3E}">
        <p14:creationId xmlns:p14="http://schemas.microsoft.com/office/powerpoint/2010/main" val="1381995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42901" y="4960137"/>
            <a:ext cx="5829300" cy="1463040"/>
          </a:xfrm>
        </p:spPr>
        <p:txBody>
          <a:bodyPr anchor="ctr">
            <a:normAutofit/>
          </a:bodyPr>
          <a:lstStyle>
            <a:lvl1pPr algn="r">
              <a:defRPr sz="3750" b="0" spc="15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457952" y="4960137"/>
            <a:ext cx="2400300" cy="146304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6BCB528A-4D9C-4600-B71C-A03D07B7CC83}" type="datetime1">
              <a:rPr lang="en-US" smtClean="0">
                <a:solidFill>
                  <a:prstClr val="black">
                    <a:lumMod val="95000"/>
                    <a:lumOff val="5000"/>
                  </a:prstClr>
                </a:solidFill>
              </a:rPr>
              <a:pPr/>
              <a:t>10/2/2024</a:t>
            </a:fld>
            <a:endParaRPr lang="en-US" dirty="0">
              <a:solidFill>
                <a:prstClr val="black">
                  <a:lumMod val="95000"/>
                  <a:lumOff val="5000"/>
                </a:prstClr>
              </a:solidFill>
            </a:endParaRPr>
          </a:p>
        </p:txBody>
      </p:sp>
      <p:sp>
        <p:nvSpPr>
          <p:cNvPr id="5" name="Footer Placeholder 4"/>
          <p:cNvSpPr>
            <a:spLocks noGrp="1"/>
          </p:cNvSpPr>
          <p:nvPr>
            <p:ph type="ftr" sz="quarter" idx="11"/>
          </p:nvPr>
        </p:nvSpPr>
        <p:spPr/>
        <p:txBody>
          <a:bodyPr/>
          <a:lstStyle/>
          <a:p>
            <a:r>
              <a:rPr lang="en-US">
                <a:solidFill>
                  <a:prstClr val="black">
                    <a:lumMod val="95000"/>
                    <a:lumOff val="5000"/>
                  </a:prstClr>
                </a:solidFill>
              </a:rPr>
              <a:t>Lic. Andrea Nallim</a:t>
            </a:r>
            <a:endParaRPr lang="en-US" dirty="0">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‹Nº›</a:t>
            </a:fld>
            <a:endParaRPr lang="en-US" dirty="0">
              <a:solidFill>
                <a:prstClr val="black">
                  <a:lumMod val="95000"/>
                  <a:lumOff val="5000"/>
                </a:prstClr>
              </a:solidFill>
            </a:endParaRPr>
          </a:p>
        </p:txBody>
      </p:sp>
      <p:cxnSp>
        <p:nvCxnSpPr>
          <p:cNvPr id="12" name="Straight Connector 11"/>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042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768097" y="585216"/>
            <a:ext cx="7290055"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768095" y="2286000"/>
            <a:ext cx="35661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491991" y="2286000"/>
            <a:ext cx="35661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48454DF-1F68-4EC5-839F-5DFE05277E58}" type="datetime1">
              <a:rPr lang="en-US" smtClean="0">
                <a:solidFill>
                  <a:prstClr val="black">
                    <a:lumMod val="95000"/>
                    <a:lumOff val="5000"/>
                  </a:prstClr>
                </a:solidFill>
              </a:rPr>
              <a:pPr/>
              <a:t>10/2/2024</a:t>
            </a:fld>
            <a:endParaRPr lang="en-US" dirty="0">
              <a:solidFill>
                <a:prstClr val="black">
                  <a:lumMod val="95000"/>
                  <a:lumOff val="5000"/>
                </a:prstClr>
              </a:solidFill>
            </a:endParaRPr>
          </a:p>
        </p:txBody>
      </p:sp>
      <p:sp>
        <p:nvSpPr>
          <p:cNvPr id="6" name="Footer Placeholder 5"/>
          <p:cNvSpPr>
            <a:spLocks noGrp="1"/>
          </p:cNvSpPr>
          <p:nvPr>
            <p:ph type="ftr" sz="quarter" idx="11"/>
          </p:nvPr>
        </p:nvSpPr>
        <p:spPr/>
        <p:txBody>
          <a:bodyPr/>
          <a:lstStyle/>
          <a:p>
            <a:r>
              <a:rPr lang="en-US">
                <a:solidFill>
                  <a:prstClr val="black">
                    <a:lumMod val="95000"/>
                    <a:lumOff val="5000"/>
                  </a:prstClr>
                </a:solidFill>
              </a:rPr>
              <a:t>Lic. Andrea Nallim</a:t>
            </a:r>
            <a:endParaRPr lang="en-US" dirty="0">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‹Nº›</a:t>
            </a:fld>
            <a:endParaRPr lang="en-US" dirty="0">
              <a:solidFill>
                <a:prstClr val="black">
                  <a:lumMod val="95000"/>
                  <a:lumOff val="5000"/>
                </a:prstClr>
              </a:solidFill>
            </a:endParaRPr>
          </a:p>
        </p:txBody>
      </p:sp>
    </p:spTree>
    <p:extLst>
      <p:ext uri="{BB962C8B-B14F-4D97-AF65-F5344CB8AC3E}">
        <p14:creationId xmlns:p14="http://schemas.microsoft.com/office/powerpoint/2010/main" val="335023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1725" b="0" cap="none" baseline="0">
                <a:solidFill>
                  <a:schemeClr val="accent1"/>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768096" y="2967788"/>
            <a:ext cx="3566160" cy="33415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493167" y="2179636"/>
            <a:ext cx="3566160" cy="822960"/>
          </a:xfrm>
        </p:spPr>
        <p:txBody>
          <a:bodyPr lIns="137160" rIns="137160" anchor="ctr">
            <a:normAutofit/>
          </a:bodyPr>
          <a:lstStyle>
            <a:lvl1pPr marL="0" indent="0">
              <a:spcBef>
                <a:spcPts val="0"/>
              </a:spcBef>
              <a:spcAft>
                <a:spcPts val="0"/>
              </a:spcAft>
              <a:buNone/>
              <a:defRPr lang="en-US" sz="1725" b="0" kern="1200" cap="none" baseline="0" dirty="0">
                <a:solidFill>
                  <a:schemeClr val="accent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s-ES"/>
              <a:t>Haga clic para modificar el estilo de texto del patrón</a:t>
            </a:r>
          </a:p>
        </p:txBody>
      </p:sp>
      <p:sp>
        <p:nvSpPr>
          <p:cNvPr id="6" name="Content Placeholder 5"/>
          <p:cNvSpPr>
            <a:spLocks noGrp="1"/>
          </p:cNvSpPr>
          <p:nvPr>
            <p:ph sz="quarter" idx="4"/>
          </p:nvPr>
        </p:nvSpPr>
        <p:spPr>
          <a:xfrm>
            <a:off x="4493167" y="2967788"/>
            <a:ext cx="3566160" cy="33415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C5FFF04-80CA-44CF-B86F-DE39A4F8F1B2}" type="datetime1">
              <a:rPr lang="en-US" smtClean="0">
                <a:solidFill>
                  <a:prstClr val="black">
                    <a:lumMod val="95000"/>
                    <a:lumOff val="5000"/>
                  </a:prstClr>
                </a:solidFill>
              </a:rPr>
              <a:pPr/>
              <a:t>10/2/2024</a:t>
            </a:fld>
            <a:endParaRPr lang="en-US" dirty="0">
              <a:solidFill>
                <a:prstClr val="black">
                  <a:lumMod val="95000"/>
                  <a:lumOff val="5000"/>
                </a:prstClr>
              </a:solidFill>
            </a:endParaRPr>
          </a:p>
        </p:txBody>
      </p:sp>
      <p:sp>
        <p:nvSpPr>
          <p:cNvPr id="8" name="Footer Placeholder 7"/>
          <p:cNvSpPr>
            <a:spLocks noGrp="1"/>
          </p:cNvSpPr>
          <p:nvPr>
            <p:ph type="ftr" sz="quarter" idx="11"/>
          </p:nvPr>
        </p:nvSpPr>
        <p:spPr/>
        <p:txBody>
          <a:bodyPr/>
          <a:lstStyle/>
          <a:p>
            <a:r>
              <a:rPr lang="en-US">
                <a:solidFill>
                  <a:prstClr val="black">
                    <a:lumMod val="95000"/>
                    <a:lumOff val="5000"/>
                  </a:prstClr>
                </a:solidFill>
              </a:rPr>
              <a:t>Lic. Andrea Nallim</a:t>
            </a:r>
            <a:endParaRPr lang="en-US" dirty="0">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‹Nº›</a:t>
            </a:fld>
            <a:endParaRPr lang="en-US" dirty="0">
              <a:solidFill>
                <a:prstClr val="black">
                  <a:lumMod val="95000"/>
                  <a:lumOff val="5000"/>
                </a:prstClr>
              </a:solidFill>
            </a:endParaRPr>
          </a:p>
        </p:txBody>
      </p:sp>
    </p:spTree>
    <p:extLst>
      <p:ext uri="{BB962C8B-B14F-4D97-AF65-F5344CB8AC3E}">
        <p14:creationId xmlns:p14="http://schemas.microsoft.com/office/powerpoint/2010/main" val="2706517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3C43077-7C68-4B28-96ED-033BE54D011E}" type="datetime1">
              <a:rPr lang="en-US" smtClean="0">
                <a:solidFill>
                  <a:prstClr val="black">
                    <a:lumMod val="95000"/>
                    <a:lumOff val="5000"/>
                  </a:prstClr>
                </a:solidFill>
              </a:rPr>
              <a:pPr/>
              <a:t>10/2/2024</a:t>
            </a:fld>
            <a:endParaRPr lang="en-US" dirty="0">
              <a:solidFill>
                <a:prstClr val="black">
                  <a:lumMod val="95000"/>
                  <a:lumOff val="5000"/>
                </a:prstClr>
              </a:solidFill>
            </a:endParaRPr>
          </a:p>
        </p:txBody>
      </p:sp>
      <p:sp>
        <p:nvSpPr>
          <p:cNvPr id="4" name="Footer Placeholder 3"/>
          <p:cNvSpPr>
            <a:spLocks noGrp="1"/>
          </p:cNvSpPr>
          <p:nvPr>
            <p:ph type="ftr" sz="quarter" idx="11"/>
          </p:nvPr>
        </p:nvSpPr>
        <p:spPr/>
        <p:txBody>
          <a:bodyPr/>
          <a:lstStyle/>
          <a:p>
            <a:r>
              <a:rPr lang="en-US">
                <a:solidFill>
                  <a:prstClr val="black">
                    <a:lumMod val="95000"/>
                    <a:lumOff val="5000"/>
                  </a:prstClr>
                </a:solidFill>
              </a:rPr>
              <a:t>Lic. Andrea Nallim</a:t>
            </a:r>
            <a:endParaRPr lang="en-US" dirty="0">
              <a:solidFill>
                <a:prstClr val="black">
                  <a:lumMod val="95000"/>
                  <a:lumOff val="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‹Nº›</a:t>
            </a:fld>
            <a:endParaRPr lang="en-US" dirty="0">
              <a:solidFill>
                <a:prstClr val="black">
                  <a:lumMod val="95000"/>
                  <a:lumOff val="5000"/>
                </a:prstClr>
              </a:solidFill>
            </a:endParaRPr>
          </a:p>
        </p:txBody>
      </p:sp>
    </p:spTree>
    <p:extLst>
      <p:ext uri="{BB962C8B-B14F-4D97-AF65-F5344CB8AC3E}">
        <p14:creationId xmlns:p14="http://schemas.microsoft.com/office/powerpoint/2010/main" val="355140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5D6C2-F382-4244-85FA-6279C1CF51C7}" type="datetime1">
              <a:rPr lang="en-US" smtClean="0">
                <a:solidFill>
                  <a:prstClr val="black">
                    <a:lumMod val="95000"/>
                    <a:lumOff val="5000"/>
                  </a:prstClr>
                </a:solidFill>
              </a:rPr>
              <a:pPr/>
              <a:t>10/2/2024</a:t>
            </a:fld>
            <a:endParaRPr lang="en-US" dirty="0">
              <a:solidFill>
                <a:prstClr val="black">
                  <a:lumMod val="95000"/>
                  <a:lumOff val="5000"/>
                </a:prstClr>
              </a:solidFill>
            </a:endParaRPr>
          </a:p>
        </p:txBody>
      </p:sp>
      <p:sp>
        <p:nvSpPr>
          <p:cNvPr id="3" name="Footer Placeholder 2"/>
          <p:cNvSpPr>
            <a:spLocks noGrp="1"/>
          </p:cNvSpPr>
          <p:nvPr>
            <p:ph type="ftr" sz="quarter" idx="11"/>
          </p:nvPr>
        </p:nvSpPr>
        <p:spPr/>
        <p:txBody>
          <a:bodyPr/>
          <a:lstStyle/>
          <a:p>
            <a:r>
              <a:rPr lang="en-US">
                <a:solidFill>
                  <a:prstClr val="black">
                    <a:lumMod val="95000"/>
                    <a:lumOff val="5000"/>
                  </a:prstClr>
                </a:solidFill>
              </a:rPr>
              <a:t>Lic. Andrea Nallim</a:t>
            </a:r>
            <a:endParaRPr lang="en-US" dirty="0">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dirty="0">
                <a:solidFill>
                  <a:prstClr val="black">
                    <a:lumMod val="95000"/>
                    <a:lumOff val="5000"/>
                  </a:prstClr>
                </a:solidFill>
              </a:rPr>
              <a:pPr/>
              <a:t>‹Nº›</a:t>
            </a:fld>
            <a:endParaRPr lang="en-US" dirty="0">
              <a:solidFill>
                <a:prstClr val="black">
                  <a:lumMod val="95000"/>
                  <a:lumOff val="5000"/>
                </a:prstClr>
              </a:solidFill>
            </a:endParaRPr>
          </a:p>
        </p:txBody>
      </p:sp>
    </p:spTree>
    <p:extLst>
      <p:ext uri="{BB962C8B-B14F-4D97-AF65-F5344CB8AC3E}">
        <p14:creationId xmlns:p14="http://schemas.microsoft.com/office/powerpoint/2010/main" val="23936940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8125E-C7A2-4BA6-9C92-F72A3E4C4C0C}" type="datetimeFigureOut">
              <a:rPr lang="es-ES" smtClean="0"/>
              <a:t>02/10/2024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BF634-2223-41A0-A1CC-F5631DFA5837}"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7" y="585216"/>
            <a:ext cx="7290055"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7" y="2286000"/>
            <a:ext cx="7290055" cy="4023360"/>
          </a:xfrm>
          <a:prstGeom prst="rect">
            <a:avLst/>
          </a:prstGeom>
        </p:spPr>
        <p:txBody>
          <a:bodyPr vert="horz" lIns="45720" tIns="45720" rIns="4572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8098" y="6470704"/>
            <a:ext cx="1615607" cy="27432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defTabSz="342900"/>
            <a:fld id="{5E6765E2-23CC-4A65-ABA5-328ED188F35E}" type="datetime1">
              <a:rPr lang="en-US" smtClean="0">
                <a:solidFill>
                  <a:prstClr val="black">
                    <a:lumMod val="95000"/>
                    <a:lumOff val="5000"/>
                  </a:prstClr>
                </a:solidFill>
              </a:rPr>
              <a:pPr defTabSz="342900"/>
              <a:t>10/2/2024</a:t>
            </a:fld>
            <a:endParaRPr lang="en-US" dirty="0">
              <a:solidFill>
                <a:prstClr val="black">
                  <a:lumMod val="95000"/>
                  <a:lumOff val="5000"/>
                </a:prstClr>
              </a:solidFill>
            </a:endParaRPr>
          </a:p>
        </p:txBody>
      </p:sp>
      <p:sp>
        <p:nvSpPr>
          <p:cNvPr id="5" name="Footer Placeholder 4"/>
          <p:cNvSpPr>
            <a:spLocks noGrp="1"/>
          </p:cNvSpPr>
          <p:nvPr>
            <p:ph type="ftr" sz="quarter" idx="3"/>
          </p:nvPr>
        </p:nvSpPr>
        <p:spPr>
          <a:xfrm>
            <a:off x="3632199" y="6470704"/>
            <a:ext cx="4426095" cy="27432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pPr defTabSz="342900"/>
            <a:r>
              <a:rPr lang="en-US">
                <a:solidFill>
                  <a:prstClr val="black">
                    <a:lumMod val="95000"/>
                    <a:lumOff val="5000"/>
                  </a:prstClr>
                </a:solidFill>
              </a:rPr>
              <a:t>Lic. Andrea Nallim</a:t>
            </a:r>
            <a:endParaRPr lang="en-US" dirty="0">
              <a:solidFill>
                <a:prstClr val="black">
                  <a:lumMod val="95000"/>
                  <a:lumOff val="5000"/>
                </a:prstClr>
              </a:solidFill>
            </a:endParaRPr>
          </a:p>
        </p:txBody>
      </p:sp>
      <p:sp>
        <p:nvSpPr>
          <p:cNvPr id="6" name="Slide Number Placeholder 5"/>
          <p:cNvSpPr>
            <a:spLocks noGrp="1"/>
          </p:cNvSpPr>
          <p:nvPr>
            <p:ph type="sldNum" sz="quarter" idx="4"/>
          </p:nvPr>
        </p:nvSpPr>
        <p:spPr>
          <a:xfrm>
            <a:off x="8128000" y="6470704"/>
            <a:ext cx="730251" cy="27432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defTabSz="342900"/>
            <a:fld id="{4FAB73BC-B049-4115-A692-8D63A059BFB8}" type="slidenum">
              <a:rPr lang="en-US" smtClean="0">
                <a:solidFill>
                  <a:prstClr val="black">
                    <a:lumMod val="95000"/>
                    <a:lumOff val="5000"/>
                  </a:prstClr>
                </a:solidFill>
              </a:rPr>
              <a:pPr defTabSz="342900"/>
              <a:t>‹Nº›</a:t>
            </a:fld>
            <a:endParaRPr lang="en-US" dirty="0">
              <a:solidFill>
                <a:prstClr val="black">
                  <a:lumMod val="95000"/>
                  <a:lumOff val="5000"/>
                </a:prstClr>
              </a:solidFill>
            </a:endParaRPr>
          </a:p>
        </p:txBody>
      </p:sp>
      <p:cxnSp>
        <p:nvCxnSpPr>
          <p:cNvPr id="8" name="Straight Connector 7"/>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758606"/>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1D8BD707-D9CF-40AE-B4C6-C98DA3205C09}" type="datetimeFigureOut">
              <a:rPr lang="en-US" smtClean="0">
                <a:solidFill>
                  <a:prstClr val="black">
                    <a:lumMod val="95000"/>
                    <a:lumOff val="5000"/>
                  </a:prstClr>
                </a:solidFill>
              </a:rPr>
              <a:pPr/>
              <a:t>10/2/2024</a:t>
            </a:fld>
            <a:endParaRPr lang="en-US">
              <a:solidFill>
                <a:prstClr val="black">
                  <a:lumMod val="95000"/>
                  <a:lumOff val="5000"/>
                </a:prstClr>
              </a:solidFill>
            </a:endParaRPr>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s-AR">
              <a:solidFill>
                <a:prstClr val="black">
                  <a:lumMod val="95000"/>
                  <a:lumOff val="5000"/>
                </a:prstClr>
              </a:solidFill>
            </a:endParaRPr>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B6F15528-21DE-4FAA-801E-634DDDAF4B2B}" type="slidenum">
              <a:rPr lang="es-AR" smtClean="0">
                <a:solidFill>
                  <a:prstClr val="black">
                    <a:lumMod val="95000"/>
                    <a:lumOff val="5000"/>
                  </a:prstClr>
                </a:solidFill>
              </a:rPr>
              <a:pPr/>
              <a:t>‹Nº›</a:t>
            </a:fld>
            <a:endParaRPr lang="es-AR">
              <a:solidFill>
                <a:prstClr val="black">
                  <a:lumMod val="95000"/>
                  <a:lumOff val="5000"/>
                </a:prstClr>
              </a:solidFill>
            </a:endParaRPr>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08964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1187624" y="2564904"/>
            <a:ext cx="6625722" cy="2016224"/>
          </a:xfrm>
        </p:spPr>
        <p:txBody>
          <a:bodyPr>
            <a:normAutofit/>
          </a:bodyPr>
          <a:lstStyle/>
          <a:p>
            <a:pPr marL="457200" indent="-457200" algn="ctr" eaLnBrk="1" hangingPunct="1">
              <a:lnSpc>
                <a:spcPct val="90000"/>
              </a:lnSpc>
              <a:buFont typeface="Arial" panose="020B0604020202020204" pitchFamily="34" charset="0"/>
              <a:buChar char="•"/>
            </a:pPr>
            <a:r>
              <a:rPr lang="es-ES" sz="2800" b="1" dirty="0">
                <a:latin typeface="AR DARLING" panose="02000000000000000000" pitchFamily="2" charset="0"/>
              </a:rPr>
              <a:t>TECNICATURA UNIVERSITARIA EN PROGRAMACIÓN</a:t>
            </a:r>
            <a:r>
              <a:rPr lang="es-ES" sz="2800" b="1" dirty="0">
                <a:latin typeface="AR BONNIE" panose="02000000000000000000" pitchFamily="2" charset="0"/>
              </a:rPr>
              <a:t>.</a:t>
            </a:r>
          </a:p>
          <a:p>
            <a:pPr marL="457200" indent="-457200" algn="ctr" eaLnBrk="1" hangingPunct="1">
              <a:lnSpc>
                <a:spcPct val="90000"/>
              </a:lnSpc>
              <a:buFont typeface="Arial" panose="020B0604020202020204" pitchFamily="34" charset="0"/>
              <a:buChar char="•"/>
            </a:pPr>
            <a:r>
              <a:rPr lang="es-ES" sz="2800" b="1" dirty="0">
                <a:latin typeface="AR BONNIE" panose="02000000000000000000" pitchFamily="2" charset="0"/>
              </a:rPr>
              <a:t>PROFESORA: LAILA MASNÚ</a:t>
            </a:r>
          </a:p>
          <a:p>
            <a:pPr marL="457200" indent="-457200" algn="ctr" eaLnBrk="1" hangingPunct="1">
              <a:lnSpc>
                <a:spcPct val="90000"/>
              </a:lnSpc>
              <a:buFont typeface="Arial" panose="020B0604020202020204" pitchFamily="34" charset="0"/>
              <a:buChar char="•"/>
            </a:pPr>
            <a:r>
              <a:rPr lang="es-ES" sz="2800" b="1" dirty="0">
                <a:latin typeface="AR BONNIE" panose="02000000000000000000" pitchFamily="2" charset="0"/>
              </a:rPr>
              <a:t>HORAS SEMANALES: 6</a:t>
            </a:r>
          </a:p>
          <a:p>
            <a:pPr marL="457200" indent="-457200" algn="ctr" eaLnBrk="1" hangingPunct="1">
              <a:lnSpc>
                <a:spcPct val="90000"/>
              </a:lnSpc>
              <a:buFont typeface="Arial" panose="020B0604020202020204" pitchFamily="34" charset="0"/>
              <a:buChar char="•"/>
            </a:pPr>
            <a:endParaRPr lang="es-ES" sz="2800" b="1" dirty="0">
              <a:latin typeface="AR BONNIE" panose="02000000000000000000" pitchFamily="2" charset="0"/>
            </a:endParaRPr>
          </a:p>
        </p:txBody>
      </p:sp>
      <p:sp>
        <p:nvSpPr>
          <p:cNvPr id="24580" name="Rectangle 4"/>
          <p:cNvSpPr>
            <a:spLocks noGrp="1" noChangeArrowheads="1"/>
          </p:cNvSpPr>
          <p:nvPr>
            <p:ph type="title"/>
          </p:nvPr>
        </p:nvSpPr>
        <p:spPr>
          <a:xfrm>
            <a:off x="683568" y="548680"/>
            <a:ext cx="7290055" cy="761239"/>
          </a:xfrm>
          <a:solidFill>
            <a:schemeClr val="accent5">
              <a:lumMod val="40000"/>
              <a:lumOff val="60000"/>
            </a:schemeClr>
          </a:solidFill>
        </p:spPr>
        <p:txBody>
          <a:bodyPr vert="horz" lIns="91440" tIns="45720" rIns="91440" bIns="45720" rtlCol="0" anchor="ctr">
            <a:normAutofit/>
          </a:bodyPr>
          <a:lstStyle/>
          <a:p>
            <a:pPr algn="ctr"/>
            <a:r>
              <a:rPr lang="es-ES" sz="3200" b="1" dirty="0">
                <a:latin typeface="Algerian" panose="04020705040A02060702" pitchFamily="82" charset="0"/>
              </a:rPr>
              <a:t>ORGANIZACIÓN EMPRESARIAL 2024</a:t>
            </a:r>
          </a:p>
        </p:txBody>
      </p:sp>
      <p:sp>
        <p:nvSpPr>
          <p:cNvPr id="17413" name="5 Marcador de número de diapositiva"/>
          <p:cNvSpPr>
            <a:spLocks noGrp="1"/>
          </p:cNvSpPr>
          <p:nvPr>
            <p:ph type="sldNum" sz="quarter" idx="11"/>
          </p:nvPr>
        </p:nvSpPr>
        <p:spPr bwMode="auto">
          <a:ln>
            <a:miter lim="800000"/>
            <a:headEnd/>
            <a:tailEnd/>
          </a:ln>
        </p:spPr>
        <p:txBody>
          <a:bodyPr vert="horz" wrap="square" lIns="68580" tIns="34290" rIns="68580" bIns="34290" numCol="1" rtlCol="0" anchor="ctr" anchorCtr="0" compatLnSpc="1">
            <a:prstTxWarp prst="textNoShape">
              <a:avLst/>
            </a:prstTxWarp>
          </a:bodyPr>
          <a:lstStyle/>
          <a:p>
            <a:pPr fontAlgn="base">
              <a:spcBef>
                <a:spcPct val="0"/>
              </a:spcBef>
              <a:spcAft>
                <a:spcPct val="0"/>
              </a:spcAft>
              <a:defRPr/>
            </a:pPr>
            <a:fld id="{AB4FD27B-E7A9-448D-9E87-F366840CCF25}" type="slidenum">
              <a:rPr lang="es-ES" smtClean="0"/>
              <a:pPr fontAlgn="base">
                <a:spcBef>
                  <a:spcPct val="0"/>
                </a:spcBef>
                <a:spcAft>
                  <a:spcPct val="0"/>
                </a:spcAft>
                <a:defRPr/>
              </a:pPr>
              <a:t>1</a:t>
            </a:fld>
            <a:endParaRPr lang="es-ES"/>
          </a:p>
        </p:txBody>
      </p:sp>
    </p:spTree>
    <p:extLst>
      <p:ext uri="{BB962C8B-B14F-4D97-AF65-F5344CB8AC3E}">
        <p14:creationId xmlns:p14="http://schemas.microsoft.com/office/powerpoint/2010/main" val="400717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barn(inVertical)">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4579"/>
                                        </p:tgtEl>
                                        <p:attrNameLst>
                                          <p:attrName>style.visibility</p:attrName>
                                        </p:attrNameLst>
                                      </p:cBhvr>
                                      <p:to>
                                        <p:strVal val="visible"/>
                                      </p:to>
                                    </p:set>
                                    <p:anim calcmode="lin" valueType="num">
                                      <p:cBhvr>
                                        <p:cTn id="12" dur="1000" fill="hold"/>
                                        <p:tgtEl>
                                          <p:spTgt spid="24579"/>
                                        </p:tgtEl>
                                        <p:attrNameLst>
                                          <p:attrName>ppt_w</p:attrName>
                                        </p:attrNameLst>
                                      </p:cBhvr>
                                      <p:tavLst>
                                        <p:tav tm="0">
                                          <p:val>
                                            <p:fltVal val="0"/>
                                          </p:val>
                                        </p:tav>
                                        <p:tav tm="100000">
                                          <p:val>
                                            <p:strVal val="#ppt_w"/>
                                          </p:val>
                                        </p:tav>
                                      </p:tavLst>
                                    </p:anim>
                                    <p:anim calcmode="lin" valueType="num">
                                      <p:cBhvr>
                                        <p:cTn id="13" dur="1000" fill="hold"/>
                                        <p:tgtEl>
                                          <p:spTgt spid="24579"/>
                                        </p:tgtEl>
                                        <p:attrNameLst>
                                          <p:attrName>ppt_h</p:attrName>
                                        </p:attrNameLst>
                                      </p:cBhvr>
                                      <p:tavLst>
                                        <p:tav tm="0">
                                          <p:val>
                                            <p:fltVal val="0"/>
                                          </p:val>
                                        </p:tav>
                                        <p:tav tm="100000">
                                          <p:val>
                                            <p:strVal val="#ppt_h"/>
                                          </p:val>
                                        </p:tav>
                                      </p:tavLst>
                                    </p:anim>
                                    <p:animEffect transition="in" filter="fade">
                                      <p:cBhvr>
                                        <p:cTn id="14" dur="1000"/>
                                        <p:tgtEl>
                                          <p:spTgt spid="24579"/>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1" nodeType="clickEffect">
                                  <p:stCondLst>
                                    <p:cond delay="0"/>
                                  </p:stCondLst>
                                  <p:childTnLst>
                                    <p:set>
                                      <p:cBhvr>
                                        <p:cTn id="18" dur="1" fill="hold">
                                          <p:stCondLst>
                                            <p:cond delay="0"/>
                                          </p:stCondLst>
                                        </p:cTn>
                                        <p:tgtEl>
                                          <p:spTgt spid="24579"/>
                                        </p:tgtEl>
                                        <p:attrNameLst>
                                          <p:attrName>style.visibility</p:attrName>
                                        </p:attrNameLst>
                                      </p:cBhvr>
                                      <p:to>
                                        <p:strVal val="visible"/>
                                      </p:to>
                                    </p:set>
                                    <p:animEffect transition="in" filter="wipe(down)">
                                      <p:cBhvr>
                                        <p:cTn id="19" dur="725">
                                          <p:stCondLst>
                                            <p:cond delay="0"/>
                                          </p:stCondLst>
                                        </p:cTn>
                                        <p:tgtEl>
                                          <p:spTgt spid="24579"/>
                                        </p:tgtEl>
                                      </p:cBhvr>
                                    </p:animEffect>
                                    <p:anim calcmode="lin" valueType="num">
                                      <p:cBhvr>
                                        <p:cTn id="20" dur="2278" tmFilter="0,0; 0.14,0.36; 0.43,0.73; 0.71,0.91; 1.0,1.0">
                                          <p:stCondLst>
                                            <p:cond delay="0"/>
                                          </p:stCondLst>
                                        </p:cTn>
                                        <p:tgtEl>
                                          <p:spTgt spid="24579"/>
                                        </p:tgtEl>
                                        <p:attrNameLst>
                                          <p:attrName>ppt_x</p:attrName>
                                        </p:attrNameLst>
                                      </p:cBhvr>
                                      <p:tavLst>
                                        <p:tav tm="0">
                                          <p:val>
                                            <p:strVal val="#ppt_x-0.25"/>
                                          </p:val>
                                        </p:tav>
                                        <p:tav tm="100000">
                                          <p:val>
                                            <p:strVal val="#ppt_x"/>
                                          </p:val>
                                        </p:tav>
                                      </p:tavLst>
                                    </p:anim>
                                    <p:anim calcmode="lin" valueType="num">
                                      <p:cBhvr>
                                        <p:cTn id="21" dur="830" tmFilter="0.0,0.0; 0.25,0.07; 0.50,0.2; 0.75,0.467; 1.0,1.0">
                                          <p:stCondLst>
                                            <p:cond delay="0"/>
                                          </p:stCondLst>
                                        </p:cTn>
                                        <p:tgtEl>
                                          <p:spTgt spid="24579"/>
                                        </p:tgtEl>
                                        <p:attrNameLst>
                                          <p:attrName>ppt_y</p:attrName>
                                        </p:attrNameLst>
                                      </p:cBhvr>
                                      <p:tavLst>
                                        <p:tav tm="0" fmla="#ppt_y-sin(pi*$)/3">
                                          <p:val>
                                            <p:fltVal val="0.5"/>
                                          </p:val>
                                        </p:tav>
                                        <p:tav tm="100000">
                                          <p:val>
                                            <p:fltVal val="1"/>
                                          </p:val>
                                        </p:tav>
                                      </p:tavLst>
                                    </p:anim>
                                    <p:anim calcmode="lin" valueType="num">
                                      <p:cBhvr>
                                        <p:cTn id="22" dur="830" tmFilter="0, 0; 0.125,0.2665; 0.25,0.4; 0.375,0.465; 0.5,0.5;  0.625,0.535; 0.75,0.6; 0.875,0.7335; 1,1">
                                          <p:stCondLst>
                                            <p:cond delay="830"/>
                                          </p:stCondLst>
                                        </p:cTn>
                                        <p:tgtEl>
                                          <p:spTgt spid="24579"/>
                                        </p:tgtEl>
                                        <p:attrNameLst>
                                          <p:attrName>ppt_y</p:attrName>
                                        </p:attrNameLst>
                                      </p:cBhvr>
                                      <p:tavLst>
                                        <p:tav tm="0" fmla="#ppt_y-sin(pi*$)/9">
                                          <p:val>
                                            <p:fltVal val="0"/>
                                          </p:val>
                                        </p:tav>
                                        <p:tav tm="100000">
                                          <p:val>
                                            <p:fltVal val="1"/>
                                          </p:val>
                                        </p:tav>
                                      </p:tavLst>
                                    </p:anim>
                                    <p:anim calcmode="lin" valueType="num">
                                      <p:cBhvr>
                                        <p:cTn id="23" dur="415" tmFilter="0, 0; 0.125,0.2665; 0.25,0.4; 0.375,0.465; 0.5,0.5;  0.625,0.535; 0.75,0.6; 0.875,0.7335; 1,1">
                                          <p:stCondLst>
                                            <p:cond delay="1655"/>
                                          </p:stCondLst>
                                        </p:cTn>
                                        <p:tgtEl>
                                          <p:spTgt spid="24579"/>
                                        </p:tgtEl>
                                        <p:attrNameLst>
                                          <p:attrName>ppt_y</p:attrName>
                                        </p:attrNameLst>
                                      </p:cBhvr>
                                      <p:tavLst>
                                        <p:tav tm="0" fmla="#ppt_y-sin(pi*$)/27">
                                          <p:val>
                                            <p:fltVal val="0"/>
                                          </p:val>
                                        </p:tav>
                                        <p:tav tm="100000">
                                          <p:val>
                                            <p:fltVal val="1"/>
                                          </p:val>
                                        </p:tav>
                                      </p:tavLst>
                                    </p:anim>
                                    <p:anim calcmode="lin" valueType="num">
                                      <p:cBhvr>
                                        <p:cTn id="24" dur="205" tmFilter="0, 0; 0.125,0.2665; 0.25,0.4; 0.375,0.465; 0.5,0.5;  0.625,0.535; 0.75,0.6; 0.875,0.7335; 1,1">
                                          <p:stCondLst>
                                            <p:cond delay="2070"/>
                                          </p:stCondLst>
                                        </p:cTn>
                                        <p:tgtEl>
                                          <p:spTgt spid="24579"/>
                                        </p:tgtEl>
                                        <p:attrNameLst>
                                          <p:attrName>ppt_y</p:attrName>
                                        </p:attrNameLst>
                                      </p:cBhvr>
                                      <p:tavLst>
                                        <p:tav tm="0" fmla="#ppt_y-sin(pi*$)/81">
                                          <p:val>
                                            <p:fltVal val="0"/>
                                          </p:val>
                                        </p:tav>
                                        <p:tav tm="100000">
                                          <p:val>
                                            <p:fltVal val="1"/>
                                          </p:val>
                                        </p:tav>
                                      </p:tavLst>
                                    </p:anim>
                                    <p:animScale>
                                      <p:cBhvr>
                                        <p:cTn id="25" dur="33">
                                          <p:stCondLst>
                                            <p:cond delay="812"/>
                                          </p:stCondLst>
                                        </p:cTn>
                                        <p:tgtEl>
                                          <p:spTgt spid="24579"/>
                                        </p:tgtEl>
                                      </p:cBhvr>
                                      <p:to x="100000" y="60000"/>
                                    </p:animScale>
                                    <p:animScale>
                                      <p:cBhvr>
                                        <p:cTn id="26" dur="207" decel="50000">
                                          <p:stCondLst>
                                            <p:cond delay="845"/>
                                          </p:stCondLst>
                                        </p:cTn>
                                        <p:tgtEl>
                                          <p:spTgt spid="24579"/>
                                        </p:tgtEl>
                                      </p:cBhvr>
                                      <p:to x="100000" y="100000"/>
                                    </p:animScale>
                                    <p:animScale>
                                      <p:cBhvr>
                                        <p:cTn id="27" dur="33">
                                          <p:stCondLst>
                                            <p:cond delay="1640"/>
                                          </p:stCondLst>
                                        </p:cTn>
                                        <p:tgtEl>
                                          <p:spTgt spid="24579"/>
                                        </p:tgtEl>
                                      </p:cBhvr>
                                      <p:to x="100000" y="80000"/>
                                    </p:animScale>
                                    <p:animScale>
                                      <p:cBhvr>
                                        <p:cTn id="28" dur="207" decel="50000">
                                          <p:stCondLst>
                                            <p:cond delay="1673"/>
                                          </p:stCondLst>
                                        </p:cTn>
                                        <p:tgtEl>
                                          <p:spTgt spid="24579"/>
                                        </p:tgtEl>
                                      </p:cBhvr>
                                      <p:to x="100000" y="100000"/>
                                    </p:animScale>
                                    <p:animScale>
                                      <p:cBhvr>
                                        <p:cTn id="29" dur="33">
                                          <p:stCondLst>
                                            <p:cond delay="2052"/>
                                          </p:stCondLst>
                                        </p:cTn>
                                        <p:tgtEl>
                                          <p:spTgt spid="24579"/>
                                        </p:tgtEl>
                                      </p:cBhvr>
                                      <p:to x="100000" y="90000"/>
                                    </p:animScale>
                                    <p:animScale>
                                      <p:cBhvr>
                                        <p:cTn id="30" dur="207" decel="50000">
                                          <p:stCondLst>
                                            <p:cond delay="2085"/>
                                          </p:stCondLst>
                                        </p:cTn>
                                        <p:tgtEl>
                                          <p:spTgt spid="24579"/>
                                        </p:tgtEl>
                                      </p:cBhvr>
                                      <p:to x="100000" y="100000"/>
                                    </p:animScale>
                                    <p:animScale>
                                      <p:cBhvr>
                                        <p:cTn id="31" dur="33">
                                          <p:stCondLst>
                                            <p:cond delay="2260"/>
                                          </p:stCondLst>
                                        </p:cTn>
                                        <p:tgtEl>
                                          <p:spTgt spid="24579"/>
                                        </p:tgtEl>
                                      </p:cBhvr>
                                      <p:to x="100000" y="95000"/>
                                    </p:animScale>
                                    <p:animScale>
                                      <p:cBhvr>
                                        <p:cTn id="32" dur="207" decel="50000">
                                          <p:stCondLst>
                                            <p:cond delay="2293"/>
                                          </p:stCondLst>
                                        </p:cTn>
                                        <p:tgtEl>
                                          <p:spTgt spid="24579"/>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2" nodeType="clickEffect">
                                  <p:stCondLst>
                                    <p:cond delay="0"/>
                                  </p:stCondLst>
                                  <p:childTnLst>
                                    <p:set>
                                      <p:cBhvr>
                                        <p:cTn id="36" dur="1" fill="hold">
                                          <p:stCondLst>
                                            <p:cond delay="0"/>
                                          </p:stCondLst>
                                        </p:cTn>
                                        <p:tgtEl>
                                          <p:spTgt spid="245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3" nodeType="clickEffect">
                                  <p:stCondLst>
                                    <p:cond delay="0"/>
                                  </p:stCondLst>
                                  <p:childTnLst>
                                    <p:set>
                                      <p:cBhvr>
                                        <p:cTn id="40" dur="1" fill="hold">
                                          <p:stCondLst>
                                            <p:cond delay="0"/>
                                          </p:stCondLst>
                                        </p:cTn>
                                        <p:tgtEl>
                                          <p:spTgt spid="24579"/>
                                        </p:tgtEl>
                                        <p:attrNameLst>
                                          <p:attrName>style.visibility</p:attrName>
                                        </p:attrNameLst>
                                      </p:cBhvr>
                                      <p:to>
                                        <p:strVal val="visible"/>
                                      </p:to>
                                    </p:set>
                                    <p:animEffect transition="in" filter="wipe(down)">
                                      <p:cBhvr>
                                        <p:cTn id="41" dur="580">
                                          <p:stCondLst>
                                            <p:cond delay="0"/>
                                          </p:stCondLst>
                                        </p:cTn>
                                        <p:tgtEl>
                                          <p:spTgt spid="24579"/>
                                        </p:tgtEl>
                                      </p:cBhvr>
                                    </p:animEffect>
                                    <p:anim calcmode="lin" valueType="num">
                                      <p:cBhvr>
                                        <p:cTn id="42" dur="1822" tmFilter="0,0; 0.14,0.36; 0.43,0.73; 0.71,0.91; 1.0,1.0">
                                          <p:stCondLst>
                                            <p:cond delay="0"/>
                                          </p:stCondLst>
                                        </p:cTn>
                                        <p:tgtEl>
                                          <p:spTgt spid="24579"/>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24579"/>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24579"/>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24579"/>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24579"/>
                                        </p:tgtEl>
                                        <p:attrNameLst>
                                          <p:attrName>ppt_y</p:attrName>
                                        </p:attrNameLst>
                                      </p:cBhvr>
                                      <p:tavLst>
                                        <p:tav tm="0" fmla="#ppt_y-sin(pi*$)/81">
                                          <p:val>
                                            <p:fltVal val="0"/>
                                          </p:val>
                                        </p:tav>
                                        <p:tav tm="100000">
                                          <p:val>
                                            <p:fltVal val="1"/>
                                          </p:val>
                                        </p:tav>
                                      </p:tavLst>
                                    </p:anim>
                                    <p:animScale>
                                      <p:cBhvr>
                                        <p:cTn id="47" dur="26">
                                          <p:stCondLst>
                                            <p:cond delay="650"/>
                                          </p:stCondLst>
                                        </p:cTn>
                                        <p:tgtEl>
                                          <p:spTgt spid="24579"/>
                                        </p:tgtEl>
                                      </p:cBhvr>
                                      <p:to x="100000" y="60000"/>
                                    </p:animScale>
                                    <p:animScale>
                                      <p:cBhvr>
                                        <p:cTn id="48" dur="166" decel="50000">
                                          <p:stCondLst>
                                            <p:cond delay="676"/>
                                          </p:stCondLst>
                                        </p:cTn>
                                        <p:tgtEl>
                                          <p:spTgt spid="24579"/>
                                        </p:tgtEl>
                                      </p:cBhvr>
                                      <p:to x="100000" y="100000"/>
                                    </p:animScale>
                                    <p:animScale>
                                      <p:cBhvr>
                                        <p:cTn id="49" dur="26">
                                          <p:stCondLst>
                                            <p:cond delay="1312"/>
                                          </p:stCondLst>
                                        </p:cTn>
                                        <p:tgtEl>
                                          <p:spTgt spid="24579"/>
                                        </p:tgtEl>
                                      </p:cBhvr>
                                      <p:to x="100000" y="80000"/>
                                    </p:animScale>
                                    <p:animScale>
                                      <p:cBhvr>
                                        <p:cTn id="50" dur="166" decel="50000">
                                          <p:stCondLst>
                                            <p:cond delay="1338"/>
                                          </p:stCondLst>
                                        </p:cTn>
                                        <p:tgtEl>
                                          <p:spTgt spid="24579"/>
                                        </p:tgtEl>
                                      </p:cBhvr>
                                      <p:to x="100000" y="100000"/>
                                    </p:animScale>
                                    <p:animScale>
                                      <p:cBhvr>
                                        <p:cTn id="51" dur="26">
                                          <p:stCondLst>
                                            <p:cond delay="1642"/>
                                          </p:stCondLst>
                                        </p:cTn>
                                        <p:tgtEl>
                                          <p:spTgt spid="24579"/>
                                        </p:tgtEl>
                                      </p:cBhvr>
                                      <p:to x="100000" y="90000"/>
                                    </p:animScale>
                                    <p:animScale>
                                      <p:cBhvr>
                                        <p:cTn id="52" dur="166" decel="50000">
                                          <p:stCondLst>
                                            <p:cond delay="1668"/>
                                          </p:stCondLst>
                                        </p:cTn>
                                        <p:tgtEl>
                                          <p:spTgt spid="24579"/>
                                        </p:tgtEl>
                                      </p:cBhvr>
                                      <p:to x="100000" y="100000"/>
                                    </p:animScale>
                                    <p:animScale>
                                      <p:cBhvr>
                                        <p:cTn id="53" dur="26">
                                          <p:stCondLst>
                                            <p:cond delay="1808"/>
                                          </p:stCondLst>
                                        </p:cTn>
                                        <p:tgtEl>
                                          <p:spTgt spid="24579"/>
                                        </p:tgtEl>
                                      </p:cBhvr>
                                      <p:to x="100000" y="95000"/>
                                    </p:animScale>
                                    <p:animScale>
                                      <p:cBhvr>
                                        <p:cTn id="54" dur="166" decel="50000">
                                          <p:stCondLst>
                                            <p:cond delay="1834"/>
                                          </p:stCondLst>
                                        </p:cTn>
                                        <p:tgtEl>
                                          <p:spTgt spid="24579"/>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4579">
                                            <p:txEl>
                                              <p:pRg st="0" end="0"/>
                                            </p:txEl>
                                          </p:spTgt>
                                        </p:tgtEl>
                                        <p:attrNameLst>
                                          <p:attrName>style.visibility</p:attrName>
                                        </p:attrNameLst>
                                      </p:cBhvr>
                                      <p:to>
                                        <p:strVal val="visible"/>
                                      </p:to>
                                    </p:set>
                                    <p:anim calcmode="lin" valueType="num">
                                      <p:cBhvr additive="base">
                                        <p:cTn id="59"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4579">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4579">
                                            <p:txEl>
                                              <p:pRg st="1" end="1"/>
                                            </p:txEl>
                                          </p:spTgt>
                                        </p:tgtEl>
                                        <p:attrNameLst>
                                          <p:attrName>style.visibility</p:attrName>
                                        </p:attrNameLst>
                                      </p:cBhvr>
                                      <p:to>
                                        <p:strVal val="visible"/>
                                      </p:to>
                                    </p:set>
                                    <p:anim calcmode="lin" valueType="num">
                                      <p:cBhvr additive="base">
                                        <p:cTn id="63"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579">
                                            <p:txEl>
                                              <p:pRg st="1" end="1"/>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4579">
                                            <p:txEl>
                                              <p:pRg st="2" end="2"/>
                                            </p:txEl>
                                          </p:spTgt>
                                        </p:tgtEl>
                                        <p:attrNameLst>
                                          <p:attrName>style.visibility</p:attrName>
                                        </p:attrNameLst>
                                      </p:cBhvr>
                                      <p:to>
                                        <p:strVal val="visible"/>
                                      </p:to>
                                    </p:set>
                                    <p:anim calcmode="lin" valueType="num">
                                      <p:cBhvr additive="base">
                                        <p:cTn id="67"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79" grpId="1"/>
      <p:bldP spid="24579" grpId="2"/>
      <p:bldP spid="24579" grpId="3"/>
      <p:bldP spid="2458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p:txBody>
          <a:bodyPr/>
          <a:lstStyle/>
          <a:p>
            <a:r>
              <a:rPr lang="es-AR" dirty="0"/>
              <a:t>FUNCIONAMIENTO DEL SISTEMA…</a:t>
            </a:r>
          </a:p>
        </p:txBody>
      </p:sp>
      <p:pic>
        <p:nvPicPr>
          <p:cNvPr id="11" name="Marcador de contenido 10"/>
          <p:cNvPicPr>
            <a:picLocks noGrp="1" noChangeAspect="1"/>
          </p:cNvPicPr>
          <p:nvPr>
            <p:ph idx="1"/>
          </p:nvPr>
        </p:nvPicPr>
        <p:blipFill>
          <a:blip r:embed="rId2"/>
          <a:stretch>
            <a:fillRect/>
          </a:stretch>
        </p:blipFill>
        <p:spPr>
          <a:xfrm>
            <a:off x="4304808" y="1700808"/>
            <a:ext cx="4299640" cy="4104456"/>
          </a:xfrm>
          <a:prstGeom prst="rect">
            <a:avLst/>
          </a:prstGeom>
        </p:spPr>
      </p:pic>
      <p:sp>
        <p:nvSpPr>
          <p:cNvPr id="10" name="Marcador de texto 9"/>
          <p:cNvSpPr>
            <a:spLocks noGrp="1"/>
          </p:cNvSpPr>
          <p:nvPr>
            <p:ph type="body" sz="half" idx="2"/>
          </p:nvPr>
        </p:nvSpPr>
        <p:spPr>
          <a:xfrm>
            <a:off x="768096" y="1916832"/>
            <a:ext cx="3291840" cy="4102968"/>
          </a:xfrm>
        </p:spPr>
        <p:txBody>
          <a:bodyPr>
            <a:normAutofit/>
          </a:bodyPr>
          <a:lstStyle/>
          <a:p>
            <a:pPr marL="171450" indent="-171450">
              <a:buFont typeface="Arial" panose="020B0604020202020204" pitchFamily="34" charset="0"/>
              <a:buChar char="•"/>
            </a:pPr>
            <a:r>
              <a:rPr lang="es-AR" sz="1600" b="1" dirty="0"/>
              <a:t>ENTRADAS o INPUTS</a:t>
            </a:r>
            <a:r>
              <a:rPr lang="es-AR" sz="1600" dirty="0"/>
              <a:t>: datos y elementos con lo que se opera. (RRHH, información). (ACTIVANTES O DE MANTENIMIENTO) •</a:t>
            </a:r>
            <a:r>
              <a:rPr lang="es-AR" sz="1600" b="1" dirty="0"/>
              <a:t>PROCESOS</a:t>
            </a:r>
            <a:r>
              <a:rPr lang="es-AR" sz="1600" dirty="0"/>
              <a:t>: actividades de transformación	que permiten obtener un producto.</a:t>
            </a:r>
          </a:p>
          <a:p>
            <a:pPr marL="171450" indent="-171450">
              <a:buFont typeface="Arial" panose="020B0604020202020204" pitchFamily="34" charset="0"/>
              <a:buChar char="•"/>
            </a:pPr>
            <a:r>
              <a:rPr lang="es-AR" sz="1600" dirty="0"/>
              <a:t>•</a:t>
            </a:r>
            <a:r>
              <a:rPr lang="es-AR" sz="1600" b="1" dirty="0"/>
              <a:t>SALIDAS o OUTPUTS</a:t>
            </a:r>
            <a:r>
              <a:rPr lang="es-AR" sz="1600" dirty="0"/>
              <a:t>: productos o resultados que el sistema devuelve al ambiente o entorno.</a:t>
            </a:r>
          </a:p>
          <a:p>
            <a:r>
              <a:rPr lang="es-AR" sz="1600" dirty="0"/>
              <a:t>Las salidas son la culminación de las entradas que fueron procesadas</a:t>
            </a:r>
          </a:p>
          <a:p>
            <a:endParaRPr lang="es-AR" sz="1600" dirty="0"/>
          </a:p>
          <a:p>
            <a:pPr marL="171450" indent="-171450">
              <a:buFont typeface="Arial" panose="020B0604020202020204" pitchFamily="34" charset="0"/>
              <a:buChar char="•"/>
            </a:pPr>
            <a:endParaRPr lang="es-AR" sz="1600" dirty="0"/>
          </a:p>
          <a:p>
            <a:pPr marL="171450" indent="-171450">
              <a:buFont typeface="Arial" panose="020B0604020202020204" pitchFamily="34" charset="0"/>
              <a:buChar char="•"/>
            </a:pPr>
            <a:endParaRPr lang="es-AR" sz="1600" dirty="0"/>
          </a:p>
        </p:txBody>
      </p:sp>
    </p:spTree>
    <p:extLst>
      <p:ext uri="{BB962C8B-B14F-4D97-AF65-F5344CB8AC3E}">
        <p14:creationId xmlns:p14="http://schemas.microsoft.com/office/powerpoint/2010/main" val="408538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AR" dirty="0" err="1"/>
              <a:t>LIMITES¿Qué</a:t>
            </a:r>
            <a:r>
              <a:rPr lang="es-AR" dirty="0"/>
              <a:t> pertenece al sistema y qué no? </a:t>
            </a:r>
          </a:p>
        </p:txBody>
      </p:sp>
      <p:pic>
        <p:nvPicPr>
          <p:cNvPr id="7" name="Marcador de contenido 6"/>
          <p:cNvPicPr>
            <a:picLocks noGrp="1" noChangeAspect="1"/>
          </p:cNvPicPr>
          <p:nvPr>
            <p:ph idx="1"/>
          </p:nvPr>
        </p:nvPicPr>
        <p:blipFill>
          <a:blip r:embed="rId2"/>
          <a:stretch>
            <a:fillRect/>
          </a:stretch>
        </p:blipFill>
        <p:spPr>
          <a:xfrm>
            <a:off x="4932040" y="3573016"/>
            <a:ext cx="3005588" cy="2011854"/>
          </a:xfrm>
          <a:prstGeom prst="rect">
            <a:avLst/>
          </a:prstGeom>
        </p:spPr>
      </p:pic>
      <p:sp>
        <p:nvSpPr>
          <p:cNvPr id="6" name="Marcador de texto 5"/>
          <p:cNvSpPr>
            <a:spLocks noGrp="1"/>
          </p:cNvSpPr>
          <p:nvPr>
            <p:ph type="body" sz="half" idx="2"/>
          </p:nvPr>
        </p:nvSpPr>
        <p:spPr/>
        <p:txBody>
          <a:bodyPr>
            <a:normAutofit/>
          </a:bodyPr>
          <a:lstStyle/>
          <a:p>
            <a:r>
              <a:rPr lang="es-AR" sz="1800" dirty="0"/>
              <a:t>Los sistemas, debido a su complejidad, pueden dividirse en sistemas menores o SUBSISTEMAS. Estos tienen objetivos y funciones precisas, relacionándose con el resto de los subsistemas del mismo sistema por medio de entradas y salidas.</a:t>
            </a:r>
          </a:p>
        </p:txBody>
      </p:sp>
      <p:sp>
        <p:nvSpPr>
          <p:cNvPr id="2" name="Marcador de pie de página 1"/>
          <p:cNvSpPr>
            <a:spLocks noGrp="1"/>
          </p:cNvSpPr>
          <p:nvPr>
            <p:ph type="ftr" sz="quarter" idx="11"/>
          </p:nvPr>
        </p:nvSpPr>
        <p:spPr/>
        <p:txBody>
          <a:bodyPr/>
          <a:lstStyle/>
          <a:p>
            <a:r>
              <a:rPr lang="en-US">
                <a:solidFill>
                  <a:prstClr val="black">
                    <a:lumMod val="95000"/>
                    <a:lumOff val="5000"/>
                  </a:prstClr>
                </a:solidFill>
              </a:rPr>
              <a:t>Lic. Andrea Nallim</a:t>
            </a:r>
            <a:endParaRPr lang="en-US" dirty="0">
              <a:solidFill>
                <a:prstClr val="black">
                  <a:lumMod val="95000"/>
                  <a:lumOff val="5000"/>
                </a:prstClr>
              </a:solidFill>
            </a:endParaRPr>
          </a:p>
        </p:txBody>
      </p:sp>
      <p:sp>
        <p:nvSpPr>
          <p:cNvPr id="3" name="Marcador de número de diapositiva 2"/>
          <p:cNvSpPr>
            <a:spLocks noGrp="1"/>
          </p:cNvSpPr>
          <p:nvPr>
            <p:ph type="sldNum" sz="quarter" idx="12"/>
          </p:nvPr>
        </p:nvSpPr>
        <p:spPr/>
        <p:txBody>
          <a:bodyPr/>
          <a:lstStyle/>
          <a:p>
            <a:fld id="{4FAB73BC-B049-4115-A692-8D63A059BFB8}" type="slidenum">
              <a:rPr lang="en-US" smtClean="0">
                <a:solidFill>
                  <a:prstClr val="black">
                    <a:lumMod val="95000"/>
                    <a:lumOff val="5000"/>
                  </a:prstClr>
                </a:solidFill>
              </a:rPr>
              <a:pPr/>
              <a:t>11</a:t>
            </a:fld>
            <a:endParaRPr lang="en-US" dirty="0">
              <a:solidFill>
                <a:prstClr val="black">
                  <a:lumMod val="95000"/>
                  <a:lumOff val="5000"/>
                </a:prstClr>
              </a:solidFill>
            </a:endParaRPr>
          </a:p>
        </p:txBody>
      </p:sp>
      <p:pic>
        <p:nvPicPr>
          <p:cNvPr id="9" name="Imagen 8"/>
          <p:cNvPicPr>
            <a:picLocks noChangeAspect="1"/>
          </p:cNvPicPr>
          <p:nvPr/>
        </p:nvPicPr>
        <p:blipFill>
          <a:blip r:embed="rId3"/>
          <a:stretch>
            <a:fillRect/>
          </a:stretch>
        </p:blipFill>
        <p:spPr>
          <a:xfrm>
            <a:off x="4932040" y="1700808"/>
            <a:ext cx="3192053" cy="1596027"/>
          </a:xfrm>
          <a:prstGeom prst="rect">
            <a:avLst/>
          </a:prstGeom>
        </p:spPr>
      </p:pic>
    </p:spTree>
    <p:extLst>
      <p:ext uri="{BB962C8B-B14F-4D97-AF65-F5344CB8AC3E}">
        <p14:creationId xmlns:p14="http://schemas.microsoft.com/office/powerpoint/2010/main" val="331364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AR" dirty="0"/>
              <a:t>Enfoque sistémico</a:t>
            </a:r>
          </a:p>
        </p:txBody>
      </p:sp>
      <p:pic>
        <p:nvPicPr>
          <p:cNvPr id="9" name="Marcador de contenido 8"/>
          <p:cNvPicPr>
            <a:picLocks noGrp="1" noChangeAspect="1"/>
          </p:cNvPicPr>
          <p:nvPr>
            <p:ph idx="1"/>
          </p:nvPr>
        </p:nvPicPr>
        <p:blipFill>
          <a:blip r:embed="rId2"/>
          <a:stretch>
            <a:fillRect/>
          </a:stretch>
        </p:blipFill>
        <p:spPr>
          <a:xfrm>
            <a:off x="251520" y="2276872"/>
            <a:ext cx="8606731" cy="3168352"/>
          </a:xfrm>
          <a:prstGeom prst="rect">
            <a:avLst/>
          </a:prstGeom>
        </p:spPr>
      </p:pic>
      <p:sp>
        <p:nvSpPr>
          <p:cNvPr id="5" name="Marcador de pie de página 4"/>
          <p:cNvSpPr>
            <a:spLocks noGrp="1"/>
          </p:cNvSpPr>
          <p:nvPr>
            <p:ph type="ftr" sz="quarter" idx="11"/>
          </p:nvPr>
        </p:nvSpPr>
        <p:spPr/>
        <p:txBody>
          <a:bodyPr/>
          <a:lstStyle/>
          <a:p>
            <a:r>
              <a:rPr lang="en-US">
                <a:solidFill>
                  <a:prstClr val="black">
                    <a:lumMod val="95000"/>
                    <a:lumOff val="5000"/>
                  </a:prstClr>
                </a:solidFill>
              </a:rPr>
              <a:t>Lic. Andrea Nallim</a:t>
            </a:r>
            <a:endParaRPr lang="en-US" dirty="0">
              <a:solidFill>
                <a:prstClr val="black">
                  <a:lumMod val="95000"/>
                  <a:lumOff val="5000"/>
                </a:prstClr>
              </a:solidFill>
            </a:endParaRPr>
          </a:p>
        </p:txBody>
      </p:sp>
      <p:sp>
        <p:nvSpPr>
          <p:cNvPr id="6" name="Marcador de número de diapositiva 5"/>
          <p:cNvSpPr>
            <a:spLocks noGrp="1"/>
          </p:cNvSpPr>
          <p:nvPr>
            <p:ph type="sldNum" sz="quarter" idx="12"/>
          </p:nvPr>
        </p:nvSpPr>
        <p:spPr/>
        <p:txBody>
          <a:bodyPr/>
          <a:lstStyle/>
          <a:p>
            <a:fld id="{4FAB73BC-B049-4115-A692-8D63A059BFB8}" type="slidenum">
              <a:rPr lang="en-US" smtClean="0">
                <a:solidFill>
                  <a:prstClr val="black">
                    <a:lumMod val="95000"/>
                    <a:lumOff val="5000"/>
                  </a:prstClr>
                </a:solidFill>
              </a:rPr>
              <a:pPr/>
              <a:t>12</a:t>
            </a:fld>
            <a:endParaRPr lang="en-US" dirty="0">
              <a:solidFill>
                <a:prstClr val="black">
                  <a:lumMod val="95000"/>
                  <a:lumOff val="5000"/>
                </a:prstClr>
              </a:solidFill>
            </a:endParaRPr>
          </a:p>
        </p:txBody>
      </p:sp>
    </p:spTree>
    <p:extLst>
      <p:ext uri="{BB962C8B-B14F-4D97-AF65-F5344CB8AC3E}">
        <p14:creationId xmlns:p14="http://schemas.microsoft.com/office/powerpoint/2010/main" val="53819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AR" b="1" dirty="0"/>
              <a:t>Representación del sistema como caja negra:</a:t>
            </a:r>
            <a:br>
              <a:rPr lang="es-AR" dirty="0"/>
            </a:br>
            <a:endParaRPr lang="es-AR" dirty="0"/>
          </a:p>
        </p:txBody>
      </p:sp>
      <p:sp>
        <p:nvSpPr>
          <p:cNvPr id="7" name="Marcador de contenido 6"/>
          <p:cNvSpPr>
            <a:spLocks noGrp="1"/>
          </p:cNvSpPr>
          <p:nvPr>
            <p:ph idx="1"/>
          </p:nvPr>
        </p:nvSpPr>
        <p:spPr/>
        <p:txBody>
          <a:bodyPr/>
          <a:lstStyle/>
          <a:p>
            <a:endParaRPr lang="es-AR" dirty="0"/>
          </a:p>
          <a:p>
            <a:r>
              <a:rPr lang="es-AR" dirty="0"/>
              <a:t>Se emplea para estudiar tanto los sistemas abstractos como los físicos y es muy útil a las personas que tienen la capacidad de inferir o deducir para obtener información a partir de la entrada y de la salida, pero que carecen del conocimiento técnico para evaluar cómo trabaja el sistema.</a:t>
            </a:r>
          </a:p>
          <a:p>
            <a:endParaRPr lang="es-AR" dirty="0"/>
          </a:p>
          <a:p>
            <a:r>
              <a:rPr lang="es-AR" dirty="0"/>
              <a:t>El análisis TOP-DOWN se comienza con la representación de la caja negra.</a:t>
            </a:r>
          </a:p>
          <a:p>
            <a:r>
              <a:rPr lang="es-AR" dirty="0"/>
              <a:t> </a:t>
            </a:r>
          </a:p>
          <a:p>
            <a:r>
              <a:rPr lang="es-AR" dirty="0"/>
              <a:t>Dentro de los límites o fronteras se encuentra todo el sistema, que puede ser una sola entidad o estar constituido por muchos componentes. Cuando un componente de sistema es en sí mismo un sistema, se le llama subsistema. Un componente de sistema puede ser definido como una unidad que trabaja con otros componentes (subsistemas) para lograr un fin específico (producir una salida).</a:t>
            </a:r>
          </a:p>
          <a:p>
            <a:endParaRPr lang="es-AR" dirty="0"/>
          </a:p>
          <a:p>
            <a:endParaRPr lang="es-AR" dirty="0"/>
          </a:p>
        </p:txBody>
      </p:sp>
      <p:sp>
        <p:nvSpPr>
          <p:cNvPr id="4" name="Marcador de pie de página 3"/>
          <p:cNvSpPr>
            <a:spLocks noGrp="1"/>
          </p:cNvSpPr>
          <p:nvPr>
            <p:ph type="ftr" sz="quarter" idx="11"/>
          </p:nvPr>
        </p:nvSpPr>
        <p:spPr/>
        <p:txBody>
          <a:bodyPr/>
          <a:lstStyle/>
          <a:p>
            <a:r>
              <a:rPr lang="en-US">
                <a:solidFill>
                  <a:prstClr val="black">
                    <a:lumMod val="95000"/>
                    <a:lumOff val="5000"/>
                  </a:prstClr>
                </a:solidFill>
              </a:rPr>
              <a:t>Lic. Andrea Nallim</a:t>
            </a:r>
            <a:endParaRPr lang="en-US" dirty="0">
              <a:solidFill>
                <a:prstClr val="black">
                  <a:lumMod val="95000"/>
                  <a:lumOff val="5000"/>
                </a:prstClr>
              </a:solidFill>
            </a:endParaRPr>
          </a:p>
        </p:txBody>
      </p:sp>
      <p:sp>
        <p:nvSpPr>
          <p:cNvPr id="5" name="Marcador de número de diapositiva 4"/>
          <p:cNvSpPr>
            <a:spLocks noGrp="1"/>
          </p:cNvSpPr>
          <p:nvPr>
            <p:ph type="sldNum" sz="quarter" idx="12"/>
          </p:nvPr>
        </p:nvSpPr>
        <p:spPr/>
        <p:txBody>
          <a:bodyPr/>
          <a:lstStyle/>
          <a:p>
            <a:fld id="{4FAB73BC-B049-4115-A692-8D63A059BFB8}" type="slidenum">
              <a:rPr lang="en-US" smtClean="0">
                <a:solidFill>
                  <a:prstClr val="black">
                    <a:lumMod val="95000"/>
                    <a:lumOff val="5000"/>
                  </a:prstClr>
                </a:solidFill>
              </a:rPr>
              <a:pPr/>
              <a:t>13</a:t>
            </a:fld>
            <a:endParaRPr lang="en-US" dirty="0">
              <a:solidFill>
                <a:prstClr val="black">
                  <a:lumMod val="95000"/>
                  <a:lumOff val="5000"/>
                </a:prstClr>
              </a:solidFill>
            </a:endParaRPr>
          </a:p>
        </p:txBody>
      </p:sp>
    </p:spTree>
    <p:extLst>
      <p:ext uri="{BB962C8B-B14F-4D97-AF65-F5344CB8AC3E}">
        <p14:creationId xmlns:p14="http://schemas.microsoft.com/office/powerpoint/2010/main" val="254658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wipe(down)">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wipe(down)">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wipe(down)">
                                      <p:cBhvr>
                                        <p:cTn id="2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4294967295"/>
          </p:nvPr>
        </p:nvPicPr>
        <p:blipFill>
          <a:blip r:embed="rId2"/>
          <a:stretch>
            <a:fillRect/>
          </a:stretch>
        </p:blipFill>
        <p:spPr>
          <a:xfrm>
            <a:off x="181028" y="260648"/>
            <a:ext cx="8632772" cy="6371927"/>
          </a:xfrm>
          <a:prstGeom prst="rect">
            <a:avLst/>
          </a:prstGeom>
        </p:spPr>
      </p:pic>
    </p:spTree>
    <p:extLst>
      <p:ext uri="{BB962C8B-B14F-4D97-AF65-F5344CB8AC3E}">
        <p14:creationId xmlns:p14="http://schemas.microsoft.com/office/powerpoint/2010/main" val="84494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39552" y="188640"/>
            <a:ext cx="7272808" cy="7294305"/>
          </a:xfrm>
          <a:prstGeom prst="rect">
            <a:avLst/>
          </a:prstGeom>
        </p:spPr>
        <p:txBody>
          <a:bodyPr wrap="square">
            <a:spAutoFit/>
          </a:bodyPr>
          <a:lstStyle/>
          <a:p>
            <a:r>
              <a:rPr lang="es-AR" dirty="0"/>
              <a:t>Propiedades</a:t>
            </a:r>
          </a:p>
          <a:p>
            <a:endParaRPr lang="es-AR" dirty="0"/>
          </a:p>
          <a:p>
            <a:pPr marL="285750" indent="-285750">
              <a:buFont typeface="Arial" panose="020B0604020202020204" pitchFamily="34" charset="0"/>
              <a:buChar char="•"/>
            </a:pPr>
            <a:r>
              <a:rPr lang="es-AR" b="1" dirty="0"/>
              <a:t>Sinergia</a:t>
            </a:r>
            <a:r>
              <a:rPr lang="es-AR" dirty="0"/>
              <a:t>: suma de las partes distintas de un todo. Efecto interactivo de las partes en el funcionamiento del sistema. La suma de las partes trabajando juntas es mayor que la suma de las partes trabajando separadas</a:t>
            </a:r>
          </a:p>
          <a:p>
            <a:pPr marL="285750" indent="-285750">
              <a:buFont typeface="Arial" panose="020B0604020202020204" pitchFamily="34" charset="0"/>
              <a:buChar char="•"/>
            </a:pPr>
            <a:r>
              <a:rPr lang="es-AR" b="1" dirty="0"/>
              <a:t>Caja negra</a:t>
            </a:r>
            <a:r>
              <a:rPr lang="es-AR" dirty="0"/>
              <a:t>: estudiado desde la E/S sin considerar proceso</a:t>
            </a:r>
          </a:p>
          <a:p>
            <a:pPr marL="285750" indent="-285750">
              <a:buFont typeface="Arial" panose="020B0604020202020204" pitchFamily="34" charset="0"/>
              <a:buChar char="•"/>
            </a:pPr>
            <a:r>
              <a:rPr lang="es-AR" b="1" dirty="0"/>
              <a:t>Entropía</a:t>
            </a:r>
            <a:r>
              <a:rPr lang="es-AR" dirty="0"/>
              <a:t>: : El término que se utiliza para designar la ruina o el deterioro de un sistema . </a:t>
            </a:r>
          </a:p>
          <a:p>
            <a:pPr marL="285750" indent="-285750">
              <a:buFont typeface="Arial" panose="020B0604020202020204" pitchFamily="34" charset="0"/>
              <a:buChar char="•"/>
            </a:pPr>
            <a:r>
              <a:rPr lang="es-AR" b="1" dirty="0"/>
              <a:t>Retroalimentación</a:t>
            </a:r>
            <a:r>
              <a:rPr lang="es-AR" dirty="0"/>
              <a:t>: la S vuelve como E</a:t>
            </a:r>
          </a:p>
          <a:p>
            <a:pPr marL="742950" lvl="1" indent="-285750">
              <a:buFont typeface="Arial" panose="020B0604020202020204" pitchFamily="34" charset="0"/>
              <a:buChar char="•"/>
            </a:pPr>
            <a:r>
              <a:rPr lang="es-AR" dirty="0"/>
              <a:t>	Negativa</a:t>
            </a:r>
          </a:p>
          <a:p>
            <a:pPr marL="742950" lvl="1" indent="-285750">
              <a:buFont typeface="Arial" panose="020B0604020202020204" pitchFamily="34" charset="0"/>
              <a:buChar char="•"/>
            </a:pPr>
            <a:r>
              <a:rPr lang="es-AR" dirty="0"/>
              <a:t>Positiva</a:t>
            </a:r>
          </a:p>
          <a:p>
            <a:pPr marL="285750" indent="-285750">
              <a:buFont typeface="Arial" panose="020B0604020202020204" pitchFamily="34" charset="0"/>
              <a:buChar char="•"/>
            </a:pPr>
            <a:r>
              <a:rPr lang="es-AR" b="1" dirty="0"/>
              <a:t>Homeostasis</a:t>
            </a:r>
            <a:r>
              <a:rPr lang="es-AR" dirty="0"/>
              <a:t>: tendencia a permanecer en un cierto grado de equilibrio o a buscarlo cuando se enfrenta a variables críticas. Es obtenida a través de mecanismo de retroalimentación que le permiten al sistema corregir y equilibrar los procesos internos a partir de datos obtenidos sobre su funcionamiento y sobre los cambios en el ambiente.</a:t>
            </a:r>
          </a:p>
          <a:p>
            <a:pPr marL="285750" indent="-285750">
              <a:buFont typeface="Arial" panose="020B0604020202020204" pitchFamily="34" charset="0"/>
              <a:buChar char="•"/>
            </a:pPr>
            <a:r>
              <a:rPr lang="es-AR" b="1" dirty="0"/>
              <a:t>Recursividad: </a:t>
            </a:r>
            <a:r>
              <a:rPr lang="es-AR" dirty="0"/>
              <a:t>Un sistema es subsistema de otro más grande, se aplica a sistemas dentro de sistemas mayores.</a:t>
            </a:r>
          </a:p>
          <a:p>
            <a:pPr marL="285750" indent="-285750">
              <a:buFont typeface="Arial" panose="020B0604020202020204" pitchFamily="34" charset="0"/>
              <a:buChar char="•"/>
            </a:pPr>
            <a:r>
              <a:rPr lang="es-AR" b="1" dirty="0"/>
              <a:t>Caja Negra</a:t>
            </a:r>
            <a:r>
              <a:rPr lang="es-AR" dirty="0"/>
              <a:t>: resulta imprescindible para analizar la realidad, así nos enfocamos en conocer las transformaciones de las entradas en salidas.</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endParaRPr lang="es-AR" dirty="0"/>
          </a:p>
          <a:p>
            <a:endParaRPr lang="es-AR" dirty="0"/>
          </a:p>
          <a:p>
            <a:endParaRPr lang="es-AR" dirty="0"/>
          </a:p>
          <a:p>
            <a:endParaRPr lang="es-AR" dirty="0"/>
          </a:p>
        </p:txBody>
      </p:sp>
    </p:spTree>
    <p:extLst>
      <p:ext uri="{BB962C8B-B14F-4D97-AF65-F5344CB8AC3E}">
        <p14:creationId xmlns:p14="http://schemas.microsoft.com/office/powerpoint/2010/main" val="8465687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inVertic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arn(inVertic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arn(inVertical)">
                                      <p:cBhvr>
                                        <p:cTn id="27" dur="500"/>
                                        <p:tgtEl>
                                          <p:spTgt spid="4">
                                            <p:txEl>
                                              <p:pRg st="5" end="5"/>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barn(inVertical)">
                                      <p:cBhvr>
                                        <p:cTn id="30" dur="500"/>
                                        <p:tgtEl>
                                          <p:spTgt spid="4">
                                            <p:txEl>
                                              <p:pRg st="6" end="6"/>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barn(inVertical)">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barn(inVertical)">
                                      <p:cBhvr>
                                        <p:cTn id="38" dur="5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barn(inVertical)">
                                      <p:cBhvr>
                                        <p:cTn id="43" dur="500"/>
                                        <p:tgtEl>
                                          <p:spTgt spid="4">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Effect transition="in" filter="barn(inVertical)">
                                      <p:cBhvr>
                                        <p:cTn id="48"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
          <p:cNvPicPr>
            <a:picLocks noChangeAspect="1"/>
          </p:cNvPicPr>
          <p:nvPr/>
        </p:nvPicPr>
        <p:blipFill>
          <a:blip r:embed="rId2"/>
          <a:stretch>
            <a:fillRect/>
          </a:stretch>
        </p:blipFill>
        <p:spPr>
          <a:xfrm>
            <a:off x="0" y="9525"/>
            <a:ext cx="9144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2853" y="1200657"/>
            <a:ext cx="5318951" cy="840615"/>
          </a:xfrm>
          <a:prstGeom prst="rect">
            <a:avLst/>
          </a:prstGeom>
        </p:spPr>
        <p:txBody>
          <a:bodyPr vert="horz" wrap="square" lIns="0" tIns="9525" rIns="0" bIns="0" rtlCol="0" anchor="ctr">
            <a:spAutoFit/>
          </a:bodyPr>
          <a:lstStyle/>
          <a:p>
            <a:pPr marL="9525">
              <a:lnSpc>
                <a:spcPct val="100000"/>
              </a:lnSpc>
              <a:spcBef>
                <a:spcPts val="75"/>
              </a:spcBef>
            </a:pPr>
            <a:r>
              <a:rPr sz="2700" spc="56" dirty="0">
                <a:solidFill>
                  <a:srgbClr val="252525"/>
                </a:solidFill>
                <a:latin typeface="Verdana"/>
                <a:cs typeface="Verdana"/>
              </a:rPr>
              <a:t>MAPEO</a:t>
            </a:r>
            <a:r>
              <a:rPr lang="es-AR" sz="2700" spc="56" dirty="0">
                <a:solidFill>
                  <a:srgbClr val="252525"/>
                </a:solidFill>
                <a:latin typeface="Verdana"/>
                <a:cs typeface="Verdana"/>
              </a:rPr>
              <a:t> Organización empresarial</a:t>
            </a:r>
            <a:endParaRPr sz="2700" dirty="0">
              <a:latin typeface="Verdana"/>
              <a:cs typeface="Verdana"/>
            </a:endParaRPr>
          </a:p>
        </p:txBody>
      </p:sp>
      <p:sp>
        <p:nvSpPr>
          <p:cNvPr id="6" name="object 6"/>
          <p:cNvSpPr txBox="1"/>
          <p:nvPr/>
        </p:nvSpPr>
        <p:spPr>
          <a:xfrm>
            <a:off x="6463951" y="3499009"/>
            <a:ext cx="1087279" cy="194316"/>
          </a:xfrm>
          <a:prstGeom prst="rect">
            <a:avLst/>
          </a:prstGeom>
        </p:spPr>
        <p:txBody>
          <a:bodyPr vert="horz" wrap="square" lIns="0" tIns="22384" rIns="0" bIns="0" rtlCol="0">
            <a:spAutoFit/>
          </a:bodyPr>
          <a:lstStyle/>
          <a:p>
            <a:pPr marL="9525" marR="3810" indent="1429" algn="ctr">
              <a:lnSpc>
                <a:spcPct val="92700"/>
              </a:lnSpc>
              <a:spcBef>
                <a:spcPts val="176"/>
              </a:spcBef>
            </a:pPr>
            <a:endParaRPr sz="1200" dirty="0">
              <a:solidFill>
                <a:prstClr val="black"/>
              </a:solidFill>
              <a:latin typeface="Verdana"/>
              <a:cs typeface="Verdana"/>
            </a:endParaRPr>
          </a:p>
        </p:txBody>
      </p:sp>
      <p:grpSp>
        <p:nvGrpSpPr>
          <p:cNvPr id="7" name="object 7"/>
          <p:cNvGrpSpPr/>
          <p:nvPr/>
        </p:nvGrpSpPr>
        <p:grpSpPr>
          <a:xfrm>
            <a:off x="3603879" y="2015108"/>
            <a:ext cx="1482566" cy="1017270"/>
            <a:chOff x="4805171" y="1543811"/>
            <a:chExt cx="1976755" cy="1356360"/>
          </a:xfrm>
        </p:grpSpPr>
        <p:sp>
          <p:nvSpPr>
            <p:cNvPr id="8" name="object 8"/>
            <p:cNvSpPr/>
            <p:nvPr/>
          </p:nvSpPr>
          <p:spPr>
            <a:xfrm>
              <a:off x="4812791" y="1551431"/>
              <a:ext cx="1961514" cy="1341120"/>
            </a:xfrm>
            <a:custGeom>
              <a:avLst/>
              <a:gdLst/>
              <a:ahLst/>
              <a:cxnLst/>
              <a:rect l="l" t="t" r="r" b="b"/>
              <a:pathLst>
                <a:path w="1961515" h="1341120">
                  <a:moveTo>
                    <a:pt x="980694" y="0"/>
                  </a:moveTo>
                  <a:lnTo>
                    <a:pt x="0" y="335279"/>
                  </a:lnTo>
                  <a:lnTo>
                    <a:pt x="0" y="1005839"/>
                  </a:lnTo>
                  <a:lnTo>
                    <a:pt x="980694" y="1341119"/>
                  </a:lnTo>
                  <a:lnTo>
                    <a:pt x="1961388" y="1005839"/>
                  </a:lnTo>
                  <a:lnTo>
                    <a:pt x="1961388" y="335279"/>
                  </a:lnTo>
                  <a:lnTo>
                    <a:pt x="980694" y="0"/>
                  </a:lnTo>
                  <a:close/>
                </a:path>
              </a:pathLst>
            </a:custGeom>
            <a:solidFill>
              <a:srgbClr val="A42F0F"/>
            </a:solidFill>
          </p:spPr>
          <p:txBody>
            <a:bodyPr wrap="square" lIns="0" tIns="0" rIns="0" bIns="0" rtlCol="0"/>
            <a:lstStyle/>
            <a:p>
              <a:endParaRPr sz="1350">
                <a:solidFill>
                  <a:prstClr val="black"/>
                </a:solidFill>
              </a:endParaRPr>
            </a:p>
          </p:txBody>
        </p:sp>
        <p:sp>
          <p:nvSpPr>
            <p:cNvPr id="9" name="object 9"/>
            <p:cNvSpPr/>
            <p:nvPr/>
          </p:nvSpPr>
          <p:spPr>
            <a:xfrm>
              <a:off x="4812791" y="1551431"/>
              <a:ext cx="1961514" cy="1341120"/>
            </a:xfrm>
            <a:custGeom>
              <a:avLst/>
              <a:gdLst/>
              <a:ahLst/>
              <a:cxnLst/>
              <a:rect l="l" t="t" r="r" b="b"/>
              <a:pathLst>
                <a:path w="1961515" h="1341120">
                  <a:moveTo>
                    <a:pt x="980694" y="0"/>
                  </a:moveTo>
                  <a:lnTo>
                    <a:pt x="1961388" y="335279"/>
                  </a:lnTo>
                  <a:lnTo>
                    <a:pt x="1961388" y="1005839"/>
                  </a:lnTo>
                  <a:lnTo>
                    <a:pt x="980694" y="1341119"/>
                  </a:lnTo>
                  <a:lnTo>
                    <a:pt x="0" y="1005839"/>
                  </a:lnTo>
                  <a:lnTo>
                    <a:pt x="0" y="335279"/>
                  </a:lnTo>
                  <a:lnTo>
                    <a:pt x="980694" y="0"/>
                  </a:lnTo>
                  <a:close/>
                </a:path>
              </a:pathLst>
            </a:custGeom>
            <a:ln w="15240">
              <a:solidFill>
                <a:srgbClr val="FFFFFF"/>
              </a:solidFill>
            </a:ln>
          </p:spPr>
          <p:txBody>
            <a:bodyPr wrap="square" lIns="0" tIns="0" rIns="0" bIns="0" rtlCol="0"/>
            <a:lstStyle/>
            <a:p>
              <a:endParaRPr sz="1350">
                <a:solidFill>
                  <a:prstClr val="black"/>
                </a:solidFill>
              </a:endParaRPr>
            </a:p>
          </p:txBody>
        </p:sp>
      </p:grpSp>
      <p:sp>
        <p:nvSpPr>
          <p:cNvPr id="10" name="object 10"/>
          <p:cNvSpPr txBox="1"/>
          <p:nvPr/>
        </p:nvSpPr>
        <p:spPr>
          <a:xfrm>
            <a:off x="3347864" y="2404383"/>
            <a:ext cx="1767347" cy="194123"/>
          </a:xfrm>
          <a:prstGeom prst="rect">
            <a:avLst/>
          </a:prstGeom>
        </p:spPr>
        <p:txBody>
          <a:bodyPr vert="horz" wrap="square" lIns="0" tIns="27146" rIns="0" bIns="0" rtlCol="0">
            <a:spAutoFit/>
          </a:bodyPr>
          <a:lstStyle/>
          <a:p>
            <a:pPr marL="9525" marR="3810" indent="372428">
              <a:lnSpc>
                <a:spcPts val="1320"/>
              </a:lnSpc>
              <a:spcBef>
                <a:spcPts val="214"/>
              </a:spcBef>
            </a:pPr>
            <a:r>
              <a:rPr lang="es-AR" sz="1200" spc="-120" dirty="0">
                <a:solidFill>
                  <a:srgbClr val="FFFFFF"/>
                </a:solidFill>
                <a:latin typeface="Verdana"/>
                <a:cs typeface="Verdana"/>
              </a:rPr>
              <a:t>ADMINISTRACIÓN</a:t>
            </a:r>
            <a:endParaRPr sz="1200" dirty="0">
              <a:solidFill>
                <a:prstClr val="black"/>
              </a:solidFill>
              <a:latin typeface="Verdana"/>
              <a:cs typeface="Verdana"/>
            </a:endParaRPr>
          </a:p>
        </p:txBody>
      </p:sp>
      <p:grpSp>
        <p:nvGrpSpPr>
          <p:cNvPr id="11" name="object 11"/>
          <p:cNvGrpSpPr/>
          <p:nvPr/>
        </p:nvGrpSpPr>
        <p:grpSpPr>
          <a:xfrm>
            <a:off x="4206240" y="2508885"/>
            <a:ext cx="2621280" cy="1207294"/>
            <a:chOff x="5608320" y="2202179"/>
            <a:chExt cx="3495040" cy="1609725"/>
          </a:xfrm>
        </p:grpSpPr>
        <p:sp>
          <p:nvSpPr>
            <p:cNvPr id="12" name="object 12"/>
            <p:cNvSpPr/>
            <p:nvPr/>
          </p:nvSpPr>
          <p:spPr>
            <a:xfrm>
              <a:off x="5615940" y="2209799"/>
              <a:ext cx="3479800" cy="1594485"/>
            </a:xfrm>
            <a:custGeom>
              <a:avLst/>
              <a:gdLst/>
              <a:ahLst/>
              <a:cxnLst/>
              <a:rect l="l" t="t" r="r" b="b"/>
              <a:pathLst>
                <a:path w="3479800" h="1594485">
                  <a:moveTo>
                    <a:pt x="1739645" y="0"/>
                  </a:moveTo>
                  <a:lnTo>
                    <a:pt x="0" y="398525"/>
                  </a:lnTo>
                  <a:lnTo>
                    <a:pt x="0" y="1195577"/>
                  </a:lnTo>
                  <a:lnTo>
                    <a:pt x="1739645" y="1594104"/>
                  </a:lnTo>
                  <a:lnTo>
                    <a:pt x="3479291" y="1195577"/>
                  </a:lnTo>
                  <a:lnTo>
                    <a:pt x="3479291" y="398525"/>
                  </a:lnTo>
                  <a:lnTo>
                    <a:pt x="1739645" y="0"/>
                  </a:lnTo>
                  <a:close/>
                </a:path>
              </a:pathLst>
            </a:custGeom>
            <a:solidFill>
              <a:srgbClr val="92D050"/>
            </a:solidFill>
          </p:spPr>
          <p:txBody>
            <a:bodyPr wrap="square" lIns="0" tIns="0" rIns="0" bIns="0" rtlCol="0"/>
            <a:lstStyle/>
            <a:p>
              <a:endParaRPr sz="1350">
                <a:solidFill>
                  <a:prstClr val="black"/>
                </a:solidFill>
              </a:endParaRPr>
            </a:p>
          </p:txBody>
        </p:sp>
        <p:sp>
          <p:nvSpPr>
            <p:cNvPr id="13" name="object 13"/>
            <p:cNvSpPr/>
            <p:nvPr/>
          </p:nvSpPr>
          <p:spPr>
            <a:xfrm>
              <a:off x="5615940" y="2209799"/>
              <a:ext cx="3479800" cy="1594485"/>
            </a:xfrm>
            <a:custGeom>
              <a:avLst/>
              <a:gdLst/>
              <a:ahLst/>
              <a:cxnLst/>
              <a:rect l="l" t="t" r="r" b="b"/>
              <a:pathLst>
                <a:path w="3479800" h="1594485">
                  <a:moveTo>
                    <a:pt x="1739645" y="0"/>
                  </a:moveTo>
                  <a:lnTo>
                    <a:pt x="3479291" y="398525"/>
                  </a:lnTo>
                  <a:lnTo>
                    <a:pt x="3479291" y="1195577"/>
                  </a:lnTo>
                  <a:lnTo>
                    <a:pt x="1739645" y="1594104"/>
                  </a:lnTo>
                  <a:lnTo>
                    <a:pt x="0" y="1195577"/>
                  </a:lnTo>
                  <a:lnTo>
                    <a:pt x="0" y="398525"/>
                  </a:lnTo>
                  <a:lnTo>
                    <a:pt x="1739645" y="0"/>
                  </a:lnTo>
                  <a:close/>
                </a:path>
              </a:pathLst>
            </a:custGeom>
            <a:ln w="15239">
              <a:solidFill>
                <a:srgbClr val="92D050"/>
              </a:solidFill>
            </a:ln>
          </p:spPr>
          <p:txBody>
            <a:bodyPr wrap="square" lIns="0" tIns="0" rIns="0" bIns="0" rtlCol="0"/>
            <a:lstStyle/>
            <a:p>
              <a:endParaRPr sz="1350">
                <a:solidFill>
                  <a:prstClr val="black"/>
                </a:solidFill>
              </a:endParaRPr>
            </a:p>
          </p:txBody>
        </p:sp>
      </p:grpSp>
      <p:sp>
        <p:nvSpPr>
          <p:cNvPr id="14" name="object 14"/>
          <p:cNvSpPr txBox="1"/>
          <p:nvPr/>
        </p:nvSpPr>
        <p:spPr>
          <a:xfrm>
            <a:off x="4940141" y="2877712"/>
            <a:ext cx="1314450" cy="478721"/>
          </a:xfrm>
          <a:prstGeom prst="rect">
            <a:avLst/>
          </a:prstGeom>
        </p:spPr>
        <p:txBody>
          <a:bodyPr vert="horz" wrap="square" lIns="0" tIns="9525" rIns="0" bIns="0" rtlCol="0">
            <a:spAutoFit/>
          </a:bodyPr>
          <a:lstStyle/>
          <a:p>
            <a:pPr marL="318135" marR="3810" indent="-309086">
              <a:lnSpc>
                <a:spcPct val="126899"/>
              </a:lnSpc>
              <a:spcBef>
                <a:spcPts val="75"/>
              </a:spcBef>
            </a:pPr>
            <a:r>
              <a:rPr lang="es-AR" sz="1200" spc="-19" dirty="0">
                <a:solidFill>
                  <a:srgbClr val="FFFFFF"/>
                </a:solidFill>
                <a:latin typeface="Verdana"/>
                <a:cs typeface="Verdana"/>
              </a:rPr>
              <a:t>ORGANIZACIÓN Y EMPRESA</a:t>
            </a:r>
            <a:endParaRPr sz="1200" dirty="0">
              <a:solidFill>
                <a:prstClr val="black"/>
              </a:solidFill>
              <a:latin typeface="Verdana"/>
              <a:cs typeface="Verdana"/>
            </a:endParaRPr>
          </a:p>
        </p:txBody>
      </p:sp>
      <p:grpSp>
        <p:nvGrpSpPr>
          <p:cNvPr id="16" name="object 16"/>
          <p:cNvGrpSpPr/>
          <p:nvPr/>
        </p:nvGrpSpPr>
        <p:grpSpPr>
          <a:xfrm>
            <a:off x="6197346" y="2281429"/>
            <a:ext cx="1132999" cy="979646"/>
            <a:chOff x="8263128" y="1898904"/>
            <a:chExt cx="1510665" cy="1306195"/>
          </a:xfrm>
        </p:grpSpPr>
        <p:sp>
          <p:nvSpPr>
            <p:cNvPr id="17" name="object 17"/>
            <p:cNvSpPr/>
            <p:nvPr/>
          </p:nvSpPr>
          <p:spPr>
            <a:xfrm>
              <a:off x="8270748" y="1906524"/>
              <a:ext cx="1495425" cy="1290955"/>
            </a:xfrm>
            <a:custGeom>
              <a:avLst/>
              <a:gdLst/>
              <a:ahLst/>
              <a:cxnLst/>
              <a:rect l="l" t="t" r="r" b="b"/>
              <a:pathLst>
                <a:path w="1495425" h="1290955">
                  <a:moveTo>
                    <a:pt x="747522" y="0"/>
                  </a:moveTo>
                  <a:lnTo>
                    <a:pt x="0" y="322706"/>
                  </a:lnTo>
                  <a:lnTo>
                    <a:pt x="0" y="968121"/>
                  </a:lnTo>
                  <a:lnTo>
                    <a:pt x="747522" y="1290827"/>
                  </a:lnTo>
                  <a:lnTo>
                    <a:pt x="1495044" y="968121"/>
                  </a:lnTo>
                  <a:lnTo>
                    <a:pt x="1495044" y="322706"/>
                  </a:lnTo>
                  <a:lnTo>
                    <a:pt x="747522" y="0"/>
                  </a:lnTo>
                  <a:close/>
                </a:path>
              </a:pathLst>
            </a:custGeom>
            <a:solidFill>
              <a:srgbClr val="00AF50"/>
            </a:solidFill>
          </p:spPr>
          <p:txBody>
            <a:bodyPr wrap="square" lIns="0" tIns="0" rIns="0" bIns="0" rtlCol="0"/>
            <a:lstStyle/>
            <a:p>
              <a:endParaRPr sz="1350">
                <a:solidFill>
                  <a:prstClr val="black"/>
                </a:solidFill>
              </a:endParaRPr>
            </a:p>
          </p:txBody>
        </p:sp>
        <p:sp>
          <p:nvSpPr>
            <p:cNvPr id="18" name="object 18"/>
            <p:cNvSpPr/>
            <p:nvPr/>
          </p:nvSpPr>
          <p:spPr>
            <a:xfrm>
              <a:off x="8270748" y="1906524"/>
              <a:ext cx="1495425" cy="1290955"/>
            </a:xfrm>
            <a:custGeom>
              <a:avLst/>
              <a:gdLst/>
              <a:ahLst/>
              <a:cxnLst/>
              <a:rect l="l" t="t" r="r" b="b"/>
              <a:pathLst>
                <a:path w="1495425" h="1290955">
                  <a:moveTo>
                    <a:pt x="747522" y="0"/>
                  </a:moveTo>
                  <a:lnTo>
                    <a:pt x="1495044" y="322706"/>
                  </a:lnTo>
                  <a:lnTo>
                    <a:pt x="1495044" y="968121"/>
                  </a:lnTo>
                  <a:lnTo>
                    <a:pt x="747522" y="1290827"/>
                  </a:lnTo>
                  <a:lnTo>
                    <a:pt x="0" y="968121"/>
                  </a:lnTo>
                  <a:lnTo>
                    <a:pt x="0" y="322706"/>
                  </a:lnTo>
                  <a:lnTo>
                    <a:pt x="747522" y="0"/>
                  </a:lnTo>
                  <a:close/>
                </a:path>
              </a:pathLst>
            </a:custGeom>
            <a:ln w="15240">
              <a:solidFill>
                <a:srgbClr val="FFFFFF"/>
              </a:solidFill>
            </a:ln>
          </p:spPr>
          <p:txBody>
            <a:bodyPr wrap="square" lIns="0" tIns="0" rIns="0" bIns="0" rtlCol="0"/>
            <a:lstStyle/>
            <a:p>
              <a:endParaRPr sz="1350">
                <a:solidFill>
                  <a:prstClr val="black"/>
                </a:solidFill>
              </a:endParaRPr>
            </a:p>
          </p:txBody>
        </p:sp>
      </p:grpSp>
      <p:sp>
        <p:nvSpPr>
          <p:cNvPr id="19" name="object 19"/>
          <p:cNvSpPr txBox="1"/>
          <p:nvPr/>
        </p:nvSpPr>
        <p:spPr>
          <a:xfrm>
            <a:off x="6503956" y="2652997"/>
            <a:ext cx="683514" cy="407804"/>
          </a:xfrm>
          <a:prstGeom prst="rect">
            <a:avLst/>
          </a:prstGeom>
        </p:spPr>
        <p:txBody>
          <a:bodyPr vert="horz" wrap="square" lIns="0" tIns="22860" rIns="0" bIns="0" rtlCol="0">
            <a:spAutoFit/>
          </a:bodyPr>
          <a:lstStyle/>
          <a:p>
            <a:pPr marL="13811" marR="3810" indent="-4763">
              <a:lnSpc>
                <a:spcPts val="990"/>
              </a:lnSpc>
              <a:spcBef>
                <a:spcPts val="180"/>
              </a:spcBef>
            </a:pPr>
            <a:r>
              <a:rPr lang="es-AR" sz="900" spc="-83" dirty="0">
                <a:solidFill>
                  <a:srgbClr val="FFFFFF"/>
                </a:solidFill>
                <a:latin typeface="Verdana"/>
                <a:cs typeface="Verdana"/>
              </a:rPr>
              <a:t>GESTIÓN POR PROCESOS</a:t>
            </a:r>
            <a:endParaRPr sz="900" dirty="0">
              <a:solidFill>
                <a:prstClr val="black"/>
              </a:solidFill>
              <a:latin typeface="Verdana"/>
              <a:cs typeface="Verdana"/>
            </a:endParaRPr>
          </a:p>
        </p:txBody>
      </p:sp>
      <p:grpSp>
        <p:nvGrpSpPr>
          <p:cNvPr id="20" name="object 20"/>
          <p:cNvGrpSpPr/>
          <p:nvPr/>
        </p:nvGrpSpPr>
        <p:grpSpPr>
          <a:xfrm>
            <a:off x="4095369" y="3078099"/>
            <a:ext cx="1179671" cy="1352550"/>
            <a:chOff x="5460491" y="2961132"/>
            <a:chExt cx="1572895" cy="1803400"/>
          </a:xfrm>
        </p:grpSpPr>
        <p:sp>
          <p:nvSpPr>
            <p:cNvPr id="21" name="object 21"/>
            <p:cNvSpPr/>
            <p:nvPr/>
          </p:nvSpPr>
          <p:spPr>
            <a:xfrm>
              <a:off x="5468111" y="2968752"/>
              <a:ext cx="1557655" cy="1788160"/>
            </a:xfrm>
            <a:custGeom>
              <a:avLst/>
              <a:gdLst/>
              <a:ahLst/>
              <a:cxnLst/>
              <a:rect l="l" t="t" r="r" b="b"/>
              <a:pathLst>
                <a:path w="1557654" h="1788160">
                  <a:moveTo>
                    <a:pt x="778763" y="0"/>
                  </a:moveTo>
                  <a:lnTo>
                    <a:pt x="0" y="389127"/>
                  </a:lnTo>
                  <a:lnTo>
                    <a:pt x="0" y="1398524"/>
                  </a:lnTo>
                  <a:lnTo>
                    <a:pt x="778763" y="1787652"/>
                  </a:lnTo>
                  <a:lnTo>
                    <a:pt x="1557528" y="1398524"/>
                  </a:lnTo>
                  <a:lnTo>
                    <a:pt x="1557528" y="389127"/>
                  </a:lnTo>
                  <a:lnTo>
                    <a:pt x="778763" y="0"/>
                  </a:lnTo>
                  <a:close/>
                </a:path>
              </a:pathLst>
            </a:custGeom>
            <a:solidFill>
              <a:srgbClr val="00AFEF"/>
            </a:solidFill>
          </p:spPr>
          <p:txBody>
            <a:bodyPr wrap="square" lIns="0" tIns="0" rIns="0" bIns="0" rtlCol="0"/>
            <a:lstStyle/>
            <a:p>
              <a:endParaRPr sz="1350" dirty="0">
                <a:solidFill>
                  <a:prstClr val="black"/>
                </a:solidFill>
              </a:endParaRPr>
            </a:p>
          </p:txBody>
        </p:sp>
        <p:sp>
          <p:nvSpPr>
            <p:cNvPr id="22" name="object 22"/>
            <p:cNvSpPr/>
            <p:nvPr/>
          </p:nvSpPr>
          <p:spPr>
            <a:xfrm>
              <a:off x="5468111" y="2968752"/>
              <a:ext cx="1557655" cy="1788160"/>
            </a:xfrm>
            <a:custGeom>
              <a:avLst/>
              <a:gdLst/>
              <a:ahLst/>
              <a:cxnLst/>
              <a:rect l="l" t="t" r="r" b="b"/>
              <a:pathLst>
                <a:path w="1557654" h="1788160">
                  <a:moveTo>
                    <a:pt x="778763" y="0"/>
                  </a:moveTo>
                  <a:lnTo>
                    <a:pt x="1557528" y="389127"/>
                  </a:lnTo>
                  <a:lnTo>
                    <a:pt x="1557528" y="1398524"/>
                  </a:lnTo>
                  <a:lnTo>
                    <a:pt x="778763" y="1787652"/>
                  </a:lnTo>
                  <a:lnTo>
                    <a:pt x="0" y="1398524"/>
                  </a:lnTo>
                  <a:lnTo>
                    <a:pt x="0" y="389127"/>
                  </a:lnTo>
                  <a:lnTo>
                    <a:pt x="778763" y="0"/>
                  </a:lnTo>
                  <a:close/>
                </a:path>
              </a:pathLst>
            </a:custGeom>
            <a:ln w="15240">
              <a:solidFill>
                <a:srgbClr val="FFFFFF"/>
              </a:solidFill>
            </a:ln>
          </p:spPr>
          <p:txBody>
            <a:bodyPr wrap="square" lIns="0" tIns="0" rIns="0" bIns="0" rtlCol="0"/>
            <a:lstStyle/>
            <a:p>
              <a:endParaRPr sz="1350">
                <a:solidFill>
                  <a:prstClr val="black"/>
                </a:solidFill>
              </a:endParaRPr>
            </a:p>
          </p:txBody>
        </p:sp>
      </p:grpSp>
      <p:sp>
        <p:nvSpPr>
          <p:cNvPr id="23" name="object 23"/>
          <p:cNvSpPr txBox="1"/>
          <p:nvPr/>
        </p:nvSpPr>
        <p:spPr>
          <a:xfrm>
            <a:off x="4121087" y="3612165"/>
            <a:ext cx="1087850" cy="487634"/>
          </a:xfrm>
          <a:prstGeom prst="rect">
            <a:avLst/>
          </a:prstGeom>
        </p:spPr>
        <p:txBody>
          <a:bodyPr vert="horz" wrap="square" lIns="0" tIns="25718" rIns="0" bIns="0" rtlCol="0">
            <a:spAutoFit/>
          </a:bodyPr>
          <a:lstStyle/>
          <a:p>
            <a:pPr marL="9525" marR="3810" indent="81915">
              <a:lnSpc>
                <a:spcPts val="1245"/>
              </a:lnSpc>
              <a:spcBef>
                <a:spcPts val="203"/>
              </a:spcBef>
            </a:pPr>
            <a:r>
              <a:rPr sz="1125" spc="-210" dirty="0">
                <a:solidFill>
                  <a:srgbClr val="FFFFFF"/>
                </a:solidFill>
                <a:latin typeface="Verdana"/>
                <a:cs typeface="Verdana"/>
              </a:rPr>
              <a:t>I</a:t>
            </a:r>
            <a:r>
              <a:rPr lang="es-AR" sz="1125" spc="-41" dirty="0">
                <a:solidFill>
                  <a:srgbClr val="FFFFFF"/>
                </a:solidFill>
                <a:latin typeface="Verdana"/>
                <a:cs typeface="Verdana"/>
              </a:rPr>
              <a:t>NFORMACIÓN EN LA EMPRESA</a:t>
            </a:r>
            <a:endParaRPr sz="1125" dirty="0">
              <a:solidFill>
                <a:prstClr val="black"/>
              </a:solidFill>
              <a:latin typeface="Verdana"/>
              <a:cs typeface="Verdana"/>
            </a:endParaRPr>
          </a:p>
        </p:txBody>
      </p:sp>
      <p:grpSp>
        <p:nvGrpSpPr>
          <p:cNvPr id="25" name="object 25"/>
          <p:cNvGrpSpPr/>
          <p:nvPr/>
        </p:nvGrpSpPr>
        <p:grpSpPr>
          <a:xfrm>
            <a:off x="5023485" y="3386708"/>
            <a:ext cx="1177290" cy="1352550"/>
            <a:chOff x="6697980" y="3372611"/>
            <a:chExt cx="1569720" cy="1803400"/>
          </a:xfrm>
        </p:grpSpPr>
        <p:sp>
          <p:nvSpPr>
            <p:cNvPr id="26" name="object 26"/>
            <p:cNvSpPr/>
            <p:nvPr/>
          </p:nvSpPr>
          <p:spPr>
            <a:xfrm>
              <a:off x="6705600" y="3380231"/>
              <a:ext cx="1554480" cy="1788160"/>
            </a:xfrm>
            <a:custGeom>
              <a:avLst/>
              <a:gdLst/>
              <a:ahLst/>
              <a:cxnLst/>
              <a:rect l="l" t="t" r="r" b="b"/>
              <a:pathLst>
                <a:path w="1554479" h="1788160">
                  <a:moveTo>
                    <a:pt x="777240" y="0"/>
                  </a:moveTo>
                  <a:lnTo>
                    <a:pt x="0" y="388492"/>
                  </a:lnTo>
                  <a:lnTo>
                    <a:pt x="0" y="1399158"/>
                  </a:lnTo>
                  <a:lnTo>
                    <a:pt x="777240" y="1787651"/>
                  </a:lnTo>
                  <a:lnTo>
                    <a:pt x="1554479" y="1399158"/>
                  </a:lnTo>
                  <a:lnTo>
                    <a:pt x="1554479" y="388492"/>
                  </a:lnTo>
                  <a:lnTo>
                    <a:pt x="777240" y="0"/>
                  </a:lnTo>
                  <a:close/>
                </a:path>
              </a:pathLst>
            </a:custGeom>
            <a:solidFill>
              <a:srgbClr val="FF0000"/>
            </a:solidFill>
          </p:spPr>
          <p:txBody>
            <a:bodyPr wrap="square" lIns="0" tIns="0" rIns="0" bIns="0" rtlCol="0"/>
            <a:lstStyle/>
            <a:p>
              <a:endParaRPr sz="1350">
                <a:solidFill>
                  <a:prstClr val="black"/>
                </a:solidFill>
              </a:endParaRPr>
            </a:p>
          </p:txBody>
        </p:sp>
        <p:sp>
          <p:nvSpPr>
            <p:cNvPr id="27" name="object 27"/>
            <p:cNvSpPr/>
            <p:nvPr/>
          </p:nvSpPr>
          <p:spPr>
            <a:xfrm>
              <a:off x="6705600" y="3380231"/>
              <a:ext cx="1554480" cy="1788160"/>
            </a:xfrm>
            <a:custGeom>
              <a:avLst/>
              <a:gdLst/>
              <a:ahLst/>
              <a:cxnLst/>
              <a:rect l="l" t="t" r="r" b="b"/>
              <a:pathLst>
                <a:path w="1554479" h="1788160">
                  <a:moveTo>
                    <a:pt x="777240" y="0"/>
                  </a:moveTo>
                  <a:lnTo>
                    <a:pt x="1554479" y="388492"/>
                  </a:lnTo>
                  <a:lnTo>
                    <a:pt x="1554479" y="1399158"/>
                  </a:lnTo>
                  <a:lnTo>
                    <a:pt x="777240" y="1787651"/>
                  </a:lnTo>
                  <a:lnTo>
                    <a:pt x="0" y="1399158"/>
                  </a:lnTo>
                  <a:lnTo>
                    <a:pt x="0" y="388492"/>
                  </a:lnTo>
                  <a:lnTo>
                    <a:pt x="777240" y="0"/>
                  </a:lnTo>
                  <a:close/>
                </a:path>
              </a:pathLst>
            </a:custGeom>
            <a:ln w="15240">
              <a:solidFill>
                <a:srgbClr val="FFFFFF"/>
              </a:solidFill>
            </a:ln>
          </p:spPr>
          <p:txBody>
            <a:bodyPr wrap="square" lIns="0" tIns="0" rIns="0" bIns="0" rtlCol="0"/>
            <a:lstStyle/>
            <a:p>
              <a:endParaRPr sz="1350">
                <a:solidFill>
                  <a:prstClr val="black"/>
                </a:solidFill>
              </a:endParaRPr>
            </a:p>
          </p:txBody>
        </p:sp>
      </p:grpSp>
      <p:sp>
        <p:nvSpPr>
          <p:cNvPr id="28" name="object 28"/>
          <p:cNvSpPr txBox="1"/>
          <p:nvPr/>
        </p:nvSpPr>
        <p:spPr>
          <a:xfrm>
            <a:off x="5208937" y="3799136"/>
            <a:ext cx="986123" cy="644888"/>
          </a:xfrm>
          <a:prstGeom prst="rect">
            <a:avLst/>
          </a:prstGeom>
        </p:spPr>
        <p:txBody>
          <a:bodyPr vert="horz" wrap="square" lIns="0" tIns="29051" rIns="0" bIns="0" rtlCol="0">
            <a:spAutoFit/>
          </a:bodyPr>
          <a:lstStyle/>
          <a:p>
            <a:pPr marL="26194" marR="3810" indent="-17145">
              <a:lnSpc>
                <a:spcPts val="1583"/>
              </a:lnSpc>
              <a:spcBef>
                <a:spcPts val="229"/>
              </a:spcBef>
            </a:pPr>
            <a:r>
              <a:rPr lang="es-AR" sz="1425" spc="-23" dirty="0">
                <a:solidFill>
                  <a:srgbClr val="FFFFFF"/>
                </a:solidFill>
                <a:latin typeface="Verdana"/>
                <a:cs typeface="Verdana"/>
              </a:rPr>
              <a:t>TEORÍA DE SISTEMAS</a:t>
            </a:r>
            <a:endParaRPr sz="1425" dirty="0">
              <a:solidFill>
                <a:prstClr val="black"/>
              </a:solidFill>
              <a:latin typeface="Verdana"/>
              <a:cs typeface="Verdana"/>
            </a:endParaRPr>
          </a:p>
        </p:txBody>
      </p:sp>
      <p:sp>
        <p:nvSpPr>
          <p:cNvPr id="29" name="object 29"/>
          <p:cNvSpPr/>
          <p:nvPr/>
        </p:nvSpPr>
        <p:spPr>
          <a:xfrm>
            <a:off x="0" y="1392173"/>
            <a:ext cx="1193959" cy="381000"/>
          </a:xfrm>
          <a:custGeom>
            <a:avLst/>
            <a:gdLst/>
            <a:ahLst/>
            <a:cxnLst/>
            <a:rect l="l" t="t" r="r" b="b"/>
            <a:pathLst>
              <a:path w="1591945" h="508000">
                <a:moveTo>
                  <a:pt x="0" y="0"/>
                </a:moveTo>
                <a:lnTo>
                  <a:pt x="0" y="503935"/>
                </a:lnTo>
                <a:lnTo>
                  <a:pt x="1245527" y="507491"/>
                </a:lnTo>
                <a:lnTo>
                  <a:pt x="1345946" y="507491"/>
                </a:lnTo>
                <a:lnTo>
                  <a:pt x="1350518" y="502665"/>
                </a:lnTo>
                <a:lnTo>
                  <a:pt x="1352042" y="501141"/>
                </a:lnTo>
                <a:lnTo>
                  <a:pt x="1353947" y="499617"/>
                </a:lnTo>
                <a:lnTo>
                  <a:pt x="1355471" y="497966"/>
                </a:lnTo>
                <a:lnTo>
                  <a:pt x="1584706" y="268985"/>
                </a:lnTo>
                <a:lnTo>
                  <a:pt x="1589992" y="261768"/>
                </a:lnTo>
                <a:lnTo>
                  <a:pt x="1591754" y="254587"/>
                </a:lnTo>
                <a:lnTo>
                  <a:pt x="1589992" y="247429"/>
                </a:lnTo>
                <a:lnTo>
                  <a:pt x="1584706" y="240283"/>
                </a:lnTo>
                <a:lnTo>
                  <a:pt x="1355471" y="11302"/>
                </a:lnTo>
                <a:lnTo>
                  <a:pt x="1350518" y="11302"/>
                </a:lnTo>
                <a:lnTo>
                  <a:pt x="1350518" y="6476"/>
                </a:lnTo>
                <a:lnTo>
                  <a:pt x="1345946" y="6476"/>
                </a:lnTo>
                <a:lnTo>
                  <a:pt x="1341120" y="1777"/>
                </a:lnTo>
                <a:lnTo>
                  <a:pt x="1245527" y="1777"/>
                </a:lnTo>
                <a:lnTo>
                  <a:pt x="0" y="0"/>
                </a:lnTo>
                <a:close/>
              </a:path>
            </a:pathLst>
          </a:custGeom>
          <a:solidFill>
            <a:srgbClr val="A42F0F"/>
          </a:solidFill>
        </p:spPr>
        <p:txBody>
          <a:bodyPr wrap="square" lIns="0" tIns="0" rIns="0" bIns="0" rtlCol="0"/>
          <a:lstStyle/>
          <a:p>
            <a:endParaRPr sz="1350">
              <a:solidFill>
                <a:prstClr val="black"/>
              </a:solidFill>
            </a:endParaRPr>
          </a:p>
        </p:txBody>
      </p:sp>
    </p:spTree>
    <p:extLst>
      <p:ext uri="{BB962C8B-B14F-4D97-AF65-F5344CB8AC3E}">
        <p14:creationId xmlns:p14="http://schemas.microsoft.com/office/powerpoint/2010/main" val="9496190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500" fill="hold"/>
                                        <p:tgtEl>
                                          <p:spTgt spid="25"/>
                                        </p:tgtEl>
                                        <p:attrNameLst>
                                          <p:attrName>ppt_x</p:attrName>
                                        </p:attrNameLst>
                                      </p:cBhvr>
                                      <p:tavLst>
                                        <p:tav tm="0">
                                          <p:val>
                                            <p:strVal val="#ppt_x"/>
                                          </p:val>
                                        </p:tav>
                                        <p:tav tm="100000">
                                          <p:val>
                                            <p:strVal val="#ppt_x"/>
                                          </p:val>
                                        </p:tav>
                                      </p:tavLst>
                                    </p:anim>
                                    <p:anim calcmode="lin" valueType="num">
                                      <p:cBhvr additive="base">
                                        <p:cTn id="1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anim calcmode="lin" valueType="num">
                                      <p:cBhvr>
                                        <p:cTn id="41" dur="1000" fill="hold"/>
                                        <p:tgtEl>
                                          <p:spTgt spid="16"/>
                                        </p:tgtEl>
                                        <p:attrNameLst>
                                          <p:attrName>ppt_x</p:attrName>
                                        </p:attrNameLst>
                                      </p:cBhvr>
                                      <p:tavLst>
                                        <p:tav tm="0">
                                          <p:val>
                                            <p:strVal val="#ppt_x"/>
                                          </p:val>
                                        </p:tav>
                                        <p:tav tm="100000">
                                          <p:val>
                                            <p:strVal val="#ppt_x"/>
                                          </p:val>
                                        </p:tav>
                                      </p:tavLst>
                                    </p:anim>
                                    <p:anim calcmode="lin" valueType="num">
                                      <p:cBhvr>
                                        <p:cTn id="4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539552" y="1628800"/>
            <a:ext cx="7921866" cy="4727549"/>
          </a:xfrm>
        </p:spPr>
        <p:txBody>
          <a:bodyPr>
            <a:normAutofit/>
          </a:bodyPr>
          <a:lstStyle/>
          <a:p>
            <a:pPr eaLnBrk="1" hangingPunct="1">
              <a:lnSpc>
                <a:spcPct val="90000"/>
              </a:lnSpc>
            </a:pPr>
            <a:endParaRPr lang="es-ES" sz="1950" dirty="0">
              <a:latin typeface="Bradley Hand ITC" pitchFamily="66" charset="0"/>
            </a:endParaRPr>
          </a:p>
          <a:p>
            <a:pPr eaLnBrk="1" hangingPunct="1">
              <a:lnSpc>
                <a:spcPct val="90000"/>
              </a:lnSpc>
            </a:pPr>
            <a:r>
              <a:rPr lang="es-ES" sz="2400" dirty="0">
                <a:latin typeface="Bradley Hand ITC" pitchFamily="66" charset="0"/>
              </a:rPr>
              <a:t>¿ qué es UNA ORGANIZACIÓN ? </a:t>
            </a:r>
          </a:p>
          <a:p>
            <a:pPr algn="ctr" eaLnBrk="1" hangingPunct="1">
              <a:lnSpc>
                <a:spcPct val="90000"/>
              </a:lnSpc>
              <a:buNone/>
            </a:pPr>
            <a:endParaRPr lang="es-ES" sz="2400" b="1" dirty="0">
              <a:latin typeface="Bradley Hand ITC" pitchFamily="66" charset="0"/>
            </a:endParaRPr>
          </a:p>
          <a:p>
            <a:pPr algn="ctr" eaLnBrk="1" hangingPunct="1">
              <a:lnSpc>
                <a:spcPct val="90000"/>
              </a:lnSpc>
              <a:buNone/>
            </a:pPr>
            <a:r>
              <a:rPr lang="es-AR" sz="2400" b="1" dirty="0">
                <a:latin typeface="Bradley Hand ITC" pitchFamily="66" charset="0"/>
              </a:rPr>
              <a:t>es un sistema social formado por un grupo de personas enfocadas en un objetivo en común a lograr dentro de un tiempo, espacio y cultura determinada. En toda organización se plantean normas, metas y ejes que ayudan a lograr la misión.</a:t>
            </a:r>
            <a:endParaRPr lang="es-ES" sz="2400" b="1" dirty="0">
              <a:latin typeface="Bradley Hand ITC" pitchFamily="66" charset="0"/>
            </a:endParaRPr>
          </a:p>
          <a:p>
            <a:pPr algn="ctr" eaLnBrk="1" hangingPunct="1">
              <a:lnSpc>
                <a:spcPct val="90000"/>
              </a:lnSpc>
              <a:buFont typeface="Wingdings" pitchFamily="2" charset="2"/>
              <a:buNone/>
            </a:pPr>
            <a:endParaRPr lang="es-ES" sz="2400" b="1" dirty="0">
              <a:latin typeface="Bradley Hand ITC" pitchFamily="66" charset="0"/>
            </a:endParaRPr>
          </a:p>
          <a:p>
            <a:pPr algn="ctr" eaLnBrk="1" hangingPunct="1">
              <a:lnSpc>
                <a:spcPct val="90000"/>
              </a:lnSpc>
              <a:buFont typeface="Wingdings" pitchFamily="2" charset="2"/>
              <a:buNone/>
            </a:pPr>
            <a:r>
              <a:rPr lang="es-ES" sz="2400" b="1" dirty="0">
                <a:latin typeface="Bradley Hand ITC" pitchFamily="66" charset="0"/>
              </a:rPr>
              <a:t>¿Qué es la organización ? </a:t>
            </a:r>
          </a:p>
          <a:p>
            <a:pPr algn="ctr" eaLnBrk="1" hangingPunct="1">
              <a:lnSpc>
                <a:spcPct val="90000"/>
              </a:lnSpc>
              <a:buFont typeface="Wingdings" pitchFamily="2" charset="2"/>
              <a:buNone/>
            </a:pPr>
            <a:r>
              <a:rPr lang="es-ES" sz="2400" b="1" dirty="0">
                <a:latin typeface="Bradley Hand ITC" pitchFamily="66" charset="0"/>
              </a:rPr>
              <a:t>Etapa en la Administración en la cuál se fijan las funciones y las relaciones de autoridad y responsabilidad entre las personas.</a:t>
            </a:r>
          </a:p>
        </p:txBody>
      </p:sp>
      <p:sp>
        <p:nvSpPr>
          <p:cNvPr id="24580" name="Rectangle 4"/>
          <p:cNvSpPr>
            <a:spLocks noGrp="1" noChangeArrowheads="1"/>
          </p:cNvSpPr>
          <p:nvPr>
            <p:ph type="title"/>
          </p:nvPr>
        </p:nvSpPr>
        <p:spPr>
          <a:xfrm>
            <a:off x="683568" y="548680"/>
            <a:ext cx="7290055" cy="761239"/>
          </a:xfrm>
          <a:solidFill>
            <a:schemeClr val="accent5">
              <a:lumMod val="40000"/>
              <a:lumOff val="60000"/>
            </a:schemeClr>
          </a:solidFill>
        </p:spPr>
        <p:txBody>
          <a:bodyPr vert="horz" lIns="91440" tIns="45720" rIns="91440" bIns="45720" rtlCol="0" anchor="ctr">
            <a:normAutofit/>
          </a:bodyPr>
          <a:lstStyle/>
          <a:p>
            <a:pPr algn="ctr"/>
            <a:r>
              <a:rPr lang="es-ES" sz="3200" dirty="0">
                <a:latin typeface="Algerian" panose="04020705040A02060702" pitchFamily="82" charset="0"/>
              </a:rPr>
              <a:t>ORGANIZACIÓN EMPRESARIAL 2024</a:t>
            </a:r>
          </a:p>
        </p:txBody>
      </p:sp>
      <p:sp>
        <p:nvSpPr>
          <p:cNvPr id="17413" name="5 Marcador de número de diapositiva"/>
          <p:cNvSpPr>
            <a:spLocks noGrp="1"/>
          </p:cNvSpPr>
          <p:nvPr>
            <p:ph type="sldNum" sz="quarter" idx="11"/>
          </p:nvPr>
        </p:nvSpPr>
        <p:spPr bwMode="auto">
          <a:ln>
            <a:miter lim="800000"/>
            <a:headEnd/>
            <a:tailEnd/>
          </a:ln>
        </p:spPr>
        <p:txBody>
          <a:bodyPr vert="horz" wrap="square" lIns="68580" tIns="34290" rIns="68580" bIns="34290" numCol="1" rtlCol="0" anchor="ctr" anchorCtr="0" compatLnSpc="1">
            <a:prstTxWarp prst="textNoShape">
              <a:avLst/>
            </a:prstTxWarp>
          </a:bodyPr>
          <a:lstStyle/>
          <a:p>
            <a:pPr fontAlgn="base">
              <a:spcBef>
                <a:spcPct val="0"/>
              </a:spcBef>
              <a:spcAft>
                <a:spcPct val="0"/>
              </a:spcAft>
              <a:defRPr/>
            </a:pPr>
            <a:fld id="{AB4FD27B-E7A9-448D-9E87-F366840CCF25}" type="slidenum">
              <a:rPr lang="es-ES" smtClean="0"/>
              <a:pPr fontAlgn="base">
                <a:spcBef>
                  <a:spcPct val="0"/>
                </a:spcBef>
                <a:spcAft>
                  <a:spcPct val="0"/>
                </a:spcAft>
                <a:defRPr/>
              </a:pPr>
              <a:t>3</a:t>
            </a:fld>
            <a:endParaRPr lang="es-ES"/>
          </a:p>
        </p:txBody>
      </p:sp>
    </p:spTree>
    <p:extLst>
      <p:ext uri="{BB962C8B-B14F-4D97-AF65-F5344CB8AC3E}">
        <p14:creationId xmlns:p14="http://schemas.microsoft.com/office/powerpoint/2010/main" val="407272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barn(inVertical)">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5" dur="500"/>
                                        <p:tgtEl>
                                          <p:spTgt spid="2457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18" dur="500"/>
                                        <p:tgtEl>
                                          <p:spTgt spid="24579">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21" dur="500"/>
                                        <p:tgtEl>
                                          <p:spTgt spid="24579">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4579"/>
                                        </p:tgtEl>
                                        <p:attrNameLst>
                                          <p:attrName>style.visibility</p:attrName>
                                        </p:attrNameLst>
                                      </p:cBhvr>
                                      <p:to>
                                        <p:strVal val="visible"/>
                                      </p:to>
                                    </p:set>
                                    <p:anim calcmode="lin" valueType="num">
                                      <p:cBhvr>
                                        <p:cTn id="26" dur="1000" fill="hold"/>
                                        <p:tgtEl>
                                          <p:spTgt spid="24579"/>
                                        </p:tgtEl>
                                        <p:attrNameLst>
                                          <p:attrName>ppt_w</p:attrName>
                                        </p:attrNameLst>
                                      </p:cBhvr>
                                      <p:tavLst>
                                        <p:tav tm="0">
                                          <p:val>
                                            <p:fltVal val="0"/>
                                          </p:val>
                                        </p:tav>
                                        <p:tav tm="100000">
                                          <p:val>
                                            <p:strVal val="#ppt_w"/>
                                          </p:val>
                                        </p:tav>
                                      </p:tavLst>
                                    </p:anim>
                                    <p:anim calcmode="lin" valueType="num">
                                      <p:cBhvr>
                                        <p:cTn id="27" dur="1000" fill="hold"/>
                                        <p:tgtEl>
                                          <p:spTgt spid="24579"/>
                                        </p:tgtEl>
                                        <p:attrNameLst>
                                          <p:attrName>ppt_h</p:attrName>
                                        </p:attrNameLst>
                                      </p:cBhvr>
                                      <p:tavLst>
                                        <p:tav tm="0">
                                          <p:val>
                                            <p:fltVal val="0"/>
                                          </p:val>
                                        </p:tav>
                                        <p:tav tm="100000">
                                          <p:val>
                                            <p:strVal val="#ppt_h"/>
                                          </p:val>
                                        </p:tav>
                                      </p:tavLst>
                                    </p:anim>
                                    <p:animEffect transition="in" filter="fade">
                                      <p:cBhvr>
                                        <p:cTn id="28" dur="1000"/>
                                        <p:tgtEl>
                                          <p:spTgt spid="24579"/>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1" nodeType="clickEffect">
                                  <p:stCondLst>
                                    <p:cond delay="0"/>
                                  </p:stCondLst>
                                  <p:childTnLst>
                                    <p:set>
                                      <p:cBhvr>
                                        <p:cTn id="32" dur="1" fill="hold">
                                          <p:stCondLst>
                                            <p:cond delay="0"/>
                                          </p:stCondLst>
                                        </p:cTn>
                                        <p:tgtEl>
                                          <p:spTgt spid="24579"/>
                                        </p:tgtEl>
                                        <p:attrNameLst>
                                          <p:attrName>style.visibility</p:attrName>
                                        </p:attrNameLst>
                                      </p:cBhvr>
                                      <p:to>
                                        <p:strVal val="visible"/>
                                      </p:to>
                                    </p:set>
                                    <p:animEffect transition="in" filter="wipe(down)">
                                      <p:cBhvr>
                                        <p:cTn id="33" dur="725">
                                          <p:stCondLst>
                                            <p:cond delay="0"/>
                                          </p:stCondLst>
                                        </p:cTn>
                                        <p:tgtEl>
                                          <p:spTgt spid="24579"/>
                                        </p:tgtEl>
                                      </p:cBhvr>
                                    </p:animEffect>
                                    <p:anim calcmode="lin" valueType="num">
                                      <p:cBhvr>
                                        <p:cTn id="34" dur="2278" tmFilter="0,0; 0.14,0.36; 0.43,0.73; 0.71,0.91; 1.0,1.0">
                                          <p:stCondLst>
                                            <p:cond delay="0"/>
                                          </p:stCondLst>
                                        </p:cTn>
                                        <p:tgtEl>
                                          <p:spTgt spid="24579"/>
                                        </p:tgtEl>
                                        <p:attrNameLst>
                                          <p:attrName>ppt_x</p:attrName>
                                        </p:attrNameLst>
                                      </p:cBhvr>
                                      <p:tavLst>
                                        <p:tav tm="0">
                                          <p:val>
                                            <p:strVal val="#ppt_x-0.25"/>
                                          </p:val>
                                        </p:tav>
                                        <p:tav tm="100000">
                                          <p:val>
                                            <p:strVal val="#ppt_x"/>
                                          </p:val>
                                        </p:tav>
                                      </p:tavLst>
                                    </p:anim>
                                    <p:anim calcmode="lin" valueType="num">
                                      <p:cBhvr>
                                        <p:cTn id="35" dur="830" tmFilter="0.0,0.0; 0.25,0.07; 0.50,0.2; 0.75,0.467; 1.0,1.0">
                                          <p:stCondLst>
                                            <p:cond delay="0"/>
                                          </p:stCondLst>
                                        </p:cTn>
                                        <p:tgtEl>
                                          <p:spTgt spid="24579"/>
                                        </p:tgtEl>
                                        <p:attrNameLst>
                                          <p:attrName>ppt_y</p:attrName>
                                        </p:attrNameLst>
                                      </p:cBhvr>
                                      <p:tavLst>
                                        <p:tav tm="0" fmla="#ppt_y-sin(pi*$)/3">
                                          <p:val>
                                            <p:fltVal val="0.5"/>
                                          </p:val>
                                        </p:tav>
                                        <p:tav tm="100000">
                                          <p:val>
                                            <p:fltVal val="1"/>
                                          </p:val>
                                        </p:tav>
                                      </p:tavLst>
                                    </p:anim>
                                    <p:anim calcmode="lin" valueType="num">
                                      <p:cBhvr>
                                        <p:cTn id="36" dur="830" tmFilter="0, 0; 0.125,0.2665; 0.25,0.4; 0.375,0.465; 0.5,0.5;  0.625,0.535; 0.75,0.6; 0.875,0.7335; 1,1">
                                          <p:stCondLst>
                                            <p:cond delay="830"/>
                                          </p:stCondLst>
                                        </p:cTn>
                                        <p:tgtEl>
                                          <p:spTgt spid="24579"/>
                                        </p:tgtEl>
                                        <p:attrNameLst>
                                          <p:attrName>ppt_y</p:attrName>
                                        </p:attrNameLst>
                                      </p:cBhvr>
                                      <p:tavLst>
                                        <p:tav tm="0" fmla="#ppt_y-sin(pi*$)/9">
                                          <p:val>
                                            <p:fltVal val="0"/>
                                          </p:val>
                                        </p:tav>
                                        <p:tav tm="100000">
                                          <p:val>
                                            <p:fltVal val="1"/>
                                          </p:val>
                                        </p:tav>
                                      </p:tavLst>
                                    </p:anim>
                                    <p:anim calcmode="lin" valueType="num">
                                      <p:cBhvr>
                                        <p:cTn id="37" dur="415" tmFilter="0, 0; 0.125,0.2665; 0.25,0.4; 0.375,0.465; 0.5,0.5;  0.625,0.535; 0.75,0.6; 0.875,0.7335; 1,1">
                                          <p:stCondLst>
                                            <p:cond delay="1655"/>
                                          </p:stCondLst>
                                        </p:cTn>
                                        <p:tgtEl>
                                          <p:spTgt spid="24579"/>
                                        </p:tgtEl>
                                        <p:attrNameLst>
                                          <p:attrName>ppt_y</p:attrName>
                                        </p:attrNameLst>
                                      </p:cBhvr>
                                      <p:tavLst>
                                        <p:tav tm="0" fmla="#ppt_y-sin(pi*$)/27">
                                          <p:val>
                                            <p:fltVal val="0"/>
                                          </p:val>
                                        </p:tav>
                                        <p:tav tm="100000">
                                          <p:val>
                                            <p:fltVal val="1"/>
                                          </p:val>
                                        </p:tav>
                                      </p:tavLst>
                                    </p:anim>
                                    <p:anim calcmode="lin" valueType="num">
                                      <p:cBhvr>
                                        <p:cTn id="38" dur="205" tmFilter="0, 0; 0.125,0.2665; 0.25,0.4; 0.375,0.465; 0.5,0.5;  0.625,0.535; 0.75,0.6; 0.875,0.7335; 1,1">
                                          <p:stCondLst>
                                            <p:cond delay="2070"/>
                                          </p:stCondLst>
                                        </p:cTn>
                                        <p:tgtEl>
                                          <p:spTgt spid="24579"/>
                                        </p:tgtEl>
                                        <p:attrNameLst>
                                          <p:attrName>ppt_y</p:attrName>
                                        </p:attrNameLst>
                                      </p:cBhvr>
                                      <p:tavLst>
                                        <p:tav tm="0" fmla="#ppt_y-sin(pi*$)/81">
                                          <p:val>
                                            <p:fltVal val="0"/>
                                          </p:val>
                                        </p:tav>
                                        <p:tav tm="100000">
                                          <p:val>
                                            <p:fltVal val="1"/>
                                          </p:val>
                                        </p:tav>
                                      </p:tavLst>
                                    </p:anim>
                                    <p:animScale>
                                      <p:cBhvr>
                                        <p:cTn id="39" dur="33">
                                          <p:stCondLst>
                                            <p:cond delay="812"/>
                                          </p:stCondLst>
                                        </p:cTn>
                                        <p:tgtEl>
                                          <p:spTgt spid="24579"/>
                                        </p:tgtEl>
                                      </p:cBhvr>
                                      <p:to x="100000" y="60000"/>
                                    </p:animScale>
                                    <p:animScale>
                                      <p:cBhvr>
                                        <p:cTn id="40" dur="207" decel="50000">
                                          <p:stCondLst>
                                            <p:cond delay="845"/>
                                          </p:stCondLst>
                                        </p:cTn>
                                        <p:tgtEl>
                                          <p:spTgt spid="24579"/>
                                        </p:tgtEl>
                                      </p:cBhvr>
                                      <p:to x="100000" y="100000"/>
                                    </p:animScale>
                                    <p:animScale>
                                      <p:cBhvr>
                                        <p:cTn id="41" dur="33">
                                          <p:stCondLst>
                                            <p:cond delay="1640"/>
                                          </p:stCondLst>
                                        </p:cTn>
                                        <p:tgtEl>
                                          <p:spTgt spid="24579"/>
                                        </p:tgtEl>
                                      </p:cBhvr>
                                      <p:to x="100000" y="80000"/>
                                    </p:animScale>
                                    <p:animScale>
                                      <p:cBhvr>
                                        <p:cTn id="42" dur="207" decel="50000">
                                          <p:stCondLst>
                                            <p:cond delay="1673"/>
                                          </p:stCondLst>
                                        </p:cTn>
                                        <p:tgtEl>
                                          <p:spTgt spid="24579"/>
                                        </p:tgtEl>
                                      </p:cBhvr>
                                      <p:to x="100000" y="100000"/>
                                    </p:animScale>
                                    <p:animScale>
                                      <p:cBhvr>
                                        <p:cTn id="43" dur="33">
                                          <p:stCondLst>
                                            <p:cond delay="2052"/>
                                          </p:stCondLst>
                                        </p:cTn>
                                        <p:tgtEl>
                                          <p:spTgt spid="24579"/>
                                        </p:tgtEl>
                                      </p:cBhvr>
                                      <p:to x="100000" y="90000"/>
                                    </p:animScale>
                                    <p:animScale>
                                      <p:cBhvr>
                                        <p:cTn id="44" dur="207" decel="50000">
                                          <p:stCondLst>
                                            <p:cond delay="2085"/>
                                          </p:stCondLst>
                                        </p:cTn>
                                        <p:tgtEl>
                                          <p:spTgt spid="24579"/>
                                        </p:tgtEl>
                                      </p:cBhvr>
                                      <p:to x="100000" y="100000"/>
                                    </p:animScale>
                                    <p:animScale>
                                      <p:cBhvr>
                                        <p:cTn id="45" dur="33">
                                          <p:stCondLst>
                                            <p:cond delay="2260"/>
                                          </p:stCondLst>
                                        </p:cTn>
                                        <p:tgtEl>
                                          <p:spTgt spid="24579"/>
                                        </p:tgtEl>
                                      </p:cBhvr>
                                      <p:to x="100000" y="95000"/>
                                    </p:animScale>
                                    <p:animScale>
                                      <p:cBhvr>
                                        <p:cTn id="46" dur="207" decel="50000">
                                          <p:stCondLst>
                                            <p:cond delay="2293"/>
                                          </p:stCondLst>
                                        </p:cTn>
                                        <p:tgtEl>
                                          <p:spTgt spid="24579"/>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2457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grpId="3" nodeType="clickEffect">
                                  <p:stCondLst>
                                    <p:cond delay="0"/>
                                  </p:stCondLst>
                                  <p:childTnLst>
                                    <p:set>
                                      <p:cBhvr>
                                        <p:cTn id="54" dur="1" fill="hold">
                                          <p:stCondLst>
                                            <p:cond delay="0"/>
                                          </p:stCondLst>
                                        </p:cTn>
                                        <p:tgtEl>
                                          <p:spTgt spid="24579"/>
                                        </p:tgtEl>
                                        <p:attrNameLst>
                                          <p:attrName>style.visibility</p:attrName>
                                        </p:attrNameLst>
                                      </p:cBhvr>
                                      <p:to>
                                        <p:strVal val="visible"/>
                                      </p:to>
                                    </p:set>
                                    <p:animEffect transition="in" filter="wipe(down)">
                                      <p:cBhvr>
                                        <p:cTn id="55" dur="580">
                                          <p:stCondLst>
                                            <p:cond delay="0"/>
                                          </p:stCondLst>
                                        </p:cTn>
                                        <p:tgtEl>
                                          <p:spTgt spid="24579"/>
                                        </p:tgtEl>
                                      </p:cBhvr>
                                    </p:animEffect>
                                    <p:anim calcmode="lin" valueType="num">
                                      <p:cBhvr>
                                        <p:cTn id="56" dur="1822" tmFilter="0,0; 0.14,0.36; 0.43,0.73; 0.71,0.91; 1.0,1.0">
                                          <p:stCondLst>
                                            <p:cond delay="0"/>
                                          </p:stCondLst>
                                        </p:cTn>
                                        <p:tgtEl>
                                          <p:spTgt spid="24579"/>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4579"/>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4579"/>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4579"/>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4579"/>
                                        </p:tgtEl>
                                        <p:attrNameLst>
                                          <p:attrName>ppt_y</p:attrName>
                                        </p:attrNameLst>
                                      </p:cBhvr>
                                      <p:tavLst>
                                        <p:tav tm="0" fmla="#ppt_y-sin(pi*$)/81">
                                          <p:val>
                                            <p:fltVal val="0"/>
                                          </p:val>
                                        </p:tav>
                                        <p:tav tm="100000">
                                          <p:val>
                                            <p:fltVal val="1"/>
                                          </p:val>
                                        </p:tav>
                                      </p:tavLst>
                                    </p:anim>
                                    <p:animScale>
                                      <p:cBhvr>
                                        <p:cTn id="61" dur="26">
                                          <p:stCondLst>
                                            <p:cond delay="650"/>
                                          </p:stCondLst>
                                        </p:cTn>
                                        <p:tgtEl>
                                          <p:spTgt spid="24579"/>
                                        </p:tgtEl>
                                      </p:cBhvr>
                                      <p:to x="100000" y="60000"/>
                                    </p:animScale>
                                    <p:animScale>
                                      <p:cBhvr>
                                        <p:cTn id="62" dur="166" decel="50000">
                                          <p:stCondLst>
                                            <p:cond delay="676"/>
                                          </p:stCondLst>
                                        </p:cTn>
                                        <p:tgtEl>
                                          <p:spTgt spid="24579"/>
                                        </p:tgtEl>
                                      </p:cBhvr>
                                      <p:to x="100000" y="100000"/>
                                    </p:animScale>
                                    <p:animScale>
                                      <p:cBhvr>
                                        <p:cTn id="63" dur="26">
                                          <p:stCondLst>
                                            <p:cond delay="1312"/>
                                          </p:stCondLst>
                                        </p:cTn>
                                        <p:tgtEl>
                                          <p:spTgt spid="24579"/>
                                        </p:tgtEl>
                                      </p:cBhvr>
                                      <p:to x="100000" y="80000"/>
                                    </p:animScale>
                                    <p:animScale>
                                      <p:cBhvr>
                                        <p:cTn id="64" dur="166" decel="50000">
                                          <p:stCondLst>
                                            <p:cond delay="1338"/>
                                          </p:stCondLst>
                                        </p:cTn>
                                        <p:tgtEl>
                                          <p:spTgt spid="24579"/>
                                        </p:tgtEl>
                                      </p:cBhvr>
                                      <p:to x="100000" y="100000"/>
                                    </p:animScale>
                                    <p:animScale>
                                      <p:cBhvr>
                                        <p:cTn id="65" dur="26">
                                          <p:stCondLst>
                                            <p:cond delay="1642"/>
                                          </p:stCondLst>
                                        </p:cTn>
                                        <p:tgtEl>
                                          <p:spTgt spid="24579"/>
                                        </p:tgtEl>
                                      </p:cBhvr>
                                      <p:to x="100000" y="90000"/>
                                    </p:animScale>
                                    <p:animScale>
                                      <p:cBhvr>
                                        <p:cTn id="66" dur="166" decel="50000">
                                          <p:stCondLst>
                                            <p:cond delay="1668"/>
                                          </p:stCondLst>
                                        </p:cTn>
                                        <p:tgtEl>
                                          <p:spTgt spid="24579"/>
                                        </p:tgtEl>
                                      </p:cBhvr>
                                      <p:to x="100000" y="100000"/>
                                    </p:animScale>
                                    <p:animScale>
                                      <p:cBhvr>
                                        <p:cTn id="67" dur="26">
                                          <p:stCondLst>
                                            <p:cond delay="1808"/>
                                          </p:stCondLst>
                                        </p:cTn>
                                        <p:tgtEl>
                                          <p:spTgt spid="24579"/>
                                        </p:tgtEl>
                                      </p:cBhvr>
                                      <p:to x="100000" y="95000"/>
                                    </p:animScale>
                                    <p:animScale>
                                      <p:cBhvr>
                                        <p:cTn id="68" dur="166" decel="50000">
                                          <p:stCondLst>
                                            <p:cond delay="1834"/>
                                          </p:stCondLst>
                                        </p:cTn>
                                        <p:tgtEl>
                                          <p:spTgt spid="2457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79" grpId="1"/>
      <p:bldP spid="24579" grpId="2"/>
      <p:bldP spid="24579" grpId="3"/>
      <p:bldP spid="2458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539552" y="2276872"/>
            <a:ext cx="7921866" cy="3096344"/>
          </a:xfrm>
        </p:spPr>
        <p:txBody>
          <a:bodyPr>
            <a:normAutofit/>
          </a:bodyPr>
          <a:lstStyle/>
          <a:p>
            <a:pPr eaLnBrk="1" hangingPunct="1">
              <a:lnSpc>
                <a:spcPct val="90000"/>
              </a:lnSpc>
            </a:pPr>
            <a:endParaRPr lang="es-ES" sz="1950" dirty="0">
              <a:latin typeface="Bradley Hand ITC" pitchFamily="66" charset="0"/>
            </a:endParaRPr>
          </a:p>
          <a:p>
            <a:pPr eaLnBrk="1" hangingPunct="1">
              <a:lnSpc>
                <a:spcPct val="90000"/>
              </a:lnSpc>
            </a:pPr>
            <a:r>
              <a:rPr lang="es-ES" sz="2400" dirty="0">
                <a:latin typeface="Bradley Hand ITC" pitchFamily="66" charset="0"/>
              </a:rPr>
              <a:t>¿ Cual es su función ? </a:t>
            </a:r>
          </a:p>
          <a:p>
            <a:pPr algn="ctr" eaLnBrk="1" hangingPunct="1">
              <a:lnSpc>
                <a:spcPct val="90000"/>
              </a:lnSpc>
              <a:buFont typeface="Wingdings" pitchFamily="2" charset="2"/>
              <a:buNone/>
            </a:pPr>
            <a:r>
              <a:rPr lang="es-AR" sz="2400" b="1" dirty="0">
                <a:latin typeface="Bradley Hand ITC" pitchFamily="66" charset="0"/>
              </a:rPr>
              <a:t>consiste en dividir y relacionar los trabajos para alcanzar las metas fijadas, establecer estructuras organizacional, delinear las relaciones líneas de enlace que faciliten la coordinación, crear las descripciones de cada puesto, indicando atribuciones, relaciones , responsabilidades y autoridad, y fijar requerimientos o cualidades requeridas del personal para cada puestos</a:t>
            </a:r>
            <a:endParaRPr lang="es-ES" sz="2400" b="1" dirty="0">
              <a:latin typeface="Bradley Hand ITC" pitchFamily="66" charset="0"/>
            </a:endParaRPr>
          </a:p>
        </p:txBody>
      </p:sp>
      <p:sp>
        <p:nvSpPr>
          <p:cNvPr id="24580" name="Rectangle 4"/>
          <p:cNvSpPr>
            <a:spLocks noGrp="1" noChangeArrowheads="1"/>
          </p:cNvSpPr>
          <p:nvPr>
            <p:ph type="title"/>
          </p:nvPr>
        </p:nvSpPr>
        <p:spPr>
          <a:xfrm>
            <a:off x="683568" y="548680"/>
            <a:ext cx="7290055" cy="761239"/>
          </a:xfrm>
          <a:solidFill>
            <a:schemeClr val="accent5">
              <a:lumMod val="40000"/>
              <a:lumOff val="60000"/>
            </a:schemeClr>
          </a:solidFill>
        </p:spPr>
        <p:txBody>
          <a:bodyPr vert="horz" lIns="91440" tIns="45720" rIns="91440" bIns="45720" rtlCol="0" anchor="ctr">
            <a:normAutofit/>
          </a:bodyPr>
          <a:lstStyle/>
          <a:p>
            <a:pPr algn="ctr"/>
            <a:r>
              <a:rPr lang="es-ES" sz="3200" dirty="0">
                <a:latin typeface="Algerian" panose="04020705040A02060702" pitchFamily="82" charset="0"/>
              </a:rPr>
              <a:t>Para que organizamos?</a:t>
            </a:r>
          </a:p>
        </p:txBody>
      </p:sp>
      <p:sp>
        <p:nvSpPr>
          <p:cNvPr id="17413" name="5 Marcador de número de diapositiva"/>
          <p:cNvSpPr>
            <a:spLocks noGrp="1"/>
          </p:cNvSpPr>
          <p:nvPr>
            <p:ph type="sldNum" sz="quarter" idx="11"/>
          </p:nvPr>
        </p:nvSpPr>
        <p:spPr bwMode="auto">
          <a:ln>
            <a:miter lim="800000"/>
            <a:headEnd/>
            <a:tailEnd/>
          </a:ln>
        </p:spPr>
        <p:txBody>
          <a:bodyPr vert="horz" wrap="square" lIns="68580" tIns="34290" rIns="68580" bIns="34290" numCol="1" rtlCol="0" anchor="ctr" anchorCtr="0" compatLnSpc="1">
            <a:prstTxWarp prst="textNoShape">
              <a:avLst/>
            </a:prstTxWarp>
          </a:bodyPr>
          <a:lstStyle/>
          <a:p>
            <a:pPr fontAlgn="base">
              <a:spcBef>
                <a:spcPct val="0"/>
              </a:spcBef>
              <a:spcAft>
                <a:spcPct val="0"/>
              </a:spcAft>
              <a:defRPr/>
            </a:pPr>
            <a:fld id="{AB4FD27B-E7A9-448D-9E87-F366840CCF25}" type="slidenum">
              <a:rPr lang="es-ES" smtClean="0"/>
              <a:pPr fontAlgn="base">
                <a:spcBef>
                  <a:spcPct val="0"/>
                </a:spcBef>
                <a:spcAft>
                  <a:spcPct val="0"/>
                </a:spcAft>
                <a:defRPr/>
              </a:pPr>
              <a:t>4</a:t>
            </a:fld>
            <a:endParaRPr lang="es-ES"/>
          </a:p>
        </p:txBody>
      </p:sp>
    </p:spTree>
    <p:extLst>
      <p:ext uri="{BB962C8B-B14F-4D97-AF65-F5344CB8AC3E}">
        <p14:creationId xmlns:p14="http://schemas.microsoft.com/office/powerpoint/2010/main" val="139251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7" dur="500"/>
                                        <p:tgtEl>
                                          <p:spTgt spid="245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0" dur="500"/>
                                        <p:tgtEl>
                                          <p:spTgt spid="2457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24579"/>
                                        </p:tgtEl>
                                        <p:attrNameLst>
                                          <p:attrName>style.visibility</p:attrName>
                                        </p:attrNameLst>
                                      </p:cBhvr>
                                      <p:to>
                                        <p:strVal val="visible"/>
                                      </p:to>
                                    </p:set>
                                    <p:anim calcmode="lin" valueType="num">
                                      <p:cBhvr>
                                        <p:cTn id="15" dur="1000" fill="hold"/>
                                        <p:tgtEl>
                                          <p:spTgt spid="24579"/>
                                        </p:tgtEl>
                                        <p:attrNameLst>
                                          <p:attrName>ppt_w</p:attrName>
                                        </p:attrNameLst>
                                      </p:cBhvr>
                                      <p:tavLst>
                                        <p:tav tm="0">
                                          <p:val>
                                            <p:fltVal val="0"/>
                                          </p:val>
                                        </p:tav>
                                        <p:tav tm="100000">
                                          <p:val>
                                            <p:strVal val="#ppt_w"/>
                                          </p:val>
                                        </p:tav>
                                      </p:tavLst>
                                    </p:anim>
                                    <p:anim calcmode="lin" valueType="num">
                                      <p:cBhvr>
                                        <p:cTn id="16" dur="1000" fill="hold"/>
                                        <p:tgtEl>
                                          <p:spTgt spid="24579"/>
                                        </p:tgtEl>
                                        <p:attrNameLst>
                                          <p:attrName>ppt_h</p:attrName>
                                        </p:attrNameLst>
                                      </p:cBhvr>
                                      <p:tavLst>
                                        <p:tav tm="0">
                                          <p:val>
                                            <p:fltVal val="0"/>
                                          </p:val>
                                        </p:tav>
                                        <p:tav tm="100000">
                                          <p:val>
                                            <p:strVal val="#ppt_h"/>
                                          </p:val>
                                        </p:tav>
                                      </p:tavLst>
                                    </p:anim>
                                    <p:animEffect transition="in" filter="fade">
                                      <p:cBhvr>
                                        <p:cTn id="17" dur="1000"/>
                                        <p:tgtEl>
                                          <p:spTgt spid="24579"/>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1" nodeType="clickEffect">
                                  <p:stCondLst>
                                    <p:cond delay="0"/>
                                  </p:stCondLst>
                                  <p:childTnLst>
                                    <p:set>
                                      <p:cBhvr>
                                        <p:cTn id="21" dur="1" fill="hold">
                                          <p:stCondLst>
                                            <p:cond delay="0"/>
                                          </p:stCondLst>
                                        </p:cTn>
                                        <p:tgtEl>
                                          <p:spTgt spid="24579"/>
                                        </p:tgtEl>
                                        <p:attrNameLst>
                                          <p:attrName>style.visibility</p:attrName>
                                        </p:attrNameLst>
                                      </p:cBhvr>
                                      <p:to>
                                        <p:strVal val="visible"/>
                                      </p:to>
                                    </p:set>
                                    <p:animEffect transition="in" filter="wipe(down)">
                                      <p:cBhvr>
                                        <p:cTn id="22" dur="725">
                                          <p:stCondLst>
                                            <p:cond delay="0"/>
                                          </p:stCondLst>
                                        </p:cTn>
                                        <p:tgtEl>
                                          <p:spTgt spid="24579"/>
                                        </p:tgtEl>
                                      </p:cBhvr>
                                    </p:animEffect>
                                    <p:anim calcmode="lin" valueType="num">
                                      <p:cBhvr>
                                        <p:cTn id="23" dur="2278" tmFilter="0,0; 0.14,0.36; 0.43,0.73; 0.71,0.91; 1.0,1.0">
                                          <p:stCondLst>
                                            <p:cond delay="0"/>
                                          </p:stCondLst>
                                        </p:cTn>
                                        <p:tgtEl>
                                          <p:spTgt spid="24579"/>
                                        </p:tgtEl>
                                        <p:attrNameLst>
                                          <p:attrName>ppt_x</p:attrName>
                                        </p:attrNameLst>
                                      </p:cBhvr>
                                      <p:tavLst>
                                        <p:tav tm="0">
                                          <p:val>
                                            <p:strVal val="#ppt_x-0.25"/>
                                          </p:val>
                                        </p:tav>
                                        <p:tav tm="100000">
                                          <p:val>
                                            <p:strVal val="#ppt_x"/>
                                          </p:val>
                                        </p:tav>
                                      </p:tavLst>
                                    </p:anim>
                                    <p:anim calcmode="lin" valueType="num">
                                      <p:cBhvr>
                                        <p:cTn id="24" dur="830" tmFilter="0.0,0.0; 0.25,0.07; 0.50,0.2; 0.75,0.467; 1.0,1.0">
                                          <p:stCondLst>
                                            <p:cond delay="0"/>
                                          </p:stCondLst>
                                        </p:cTn>
                                        <p:tgtEl>
                                          <p:spTgt spid="24579"/>
                                        </p:tgtEl>
                                        <p:attrNameLst>
                                          <p:attrName>ppt_y</p:attrName>
                                        </p:attrNameLst>
                                      </p:cBhvr>
                                      <p:tavLst>
                                        <p:tav tm="0" fmla="#ppt_y-sin(pi*$)/3">
                                          <p:val>
                                            <p:fltVal val="0.5"/>
                                          </p:val>
                                        </p:tav>
                                        <p:tav tm="100000">
                                          <p:val>
                                            <p:fltVal val="1"/>
                                          </p:val>
                                        </p:tav>
                                      </p:tavLst>
                                    </p:anim>
                                    <p:anim calcmode="lin" valueType="num">
                                      <p:cBhvr>
                                        <p:cTn id="25" dur="830" tmFilter="0, 0; 0.125,0.2665; 0.25,0.4; 0.375,0.465; 0.5,0.5;  0.625,0.535; 0.75,0.6; 0.875,0.7335; 1,1">
                                          <p:stCondLst>
                                            <p:cond delay="830"/>
                                          </p:stCondLst>
                                        </p:cTn>
                                        <p:tgtEl>
                                          <p:spTgt spid="24579"/>
                                        </p:tgtEl>
                                        <p:attrNameLst>
                                          <p:attrName>ppt_y</p:attrName>
                                        </p:attrNameLst>
                                      </p:cBhvr>
                                      <p:tavLst>
                                        <p:tav tm="0" fmla="#ppt_y-sin(pi*$)/9">
                                          <p:val>
                                            <p:fltVal val="0"/>
                                          </p:val>
                                        </p:tav>
                                        <p:tav tm="100000">
                                          <p:val>
                                            <p:fltVal val="1"/>
                                          </p:val>
                                        </p:tav>
                                      </p:tavLst>
                                    </p:anim>
                                    <p:anim calcmode="lin" valueType="num">
                                      <p:cBhvr>
                                        <p:cTn id="26" dur="415" tmFilter="0, 0; 0.125,0.2665; 0.25,0.4; 0.375,0.465; 0.5,0.5;  0.625,0.535; 0.75,0.6; 0.875,0.7335; 1,1">
                                          <p:stCondLst>
                                            <p:cond delay="1655"/>
                                          </p:stCondLst>
                                        </p:cTn>
                                        <p:tgtEl>
                                          <p:spTgt spid="24579"/>
                                        </p:tgtEl>
                                        <p:attrNameLst>
                                          <p:attrName>ppt_y</p:attrName>
                                        </p:attrNameLst>
                                      </p:cBhvr>
                                      <p:tavLst>
                                        <p:tav tm="0" fmla="#ppt_y-sin(pi*$)/27">
                                          <p:val>
                                            <p:fltVal val="0"/>
                                          </p:val>
                                        </p:tav>
                                        <p:tav tm="100000">
                                          <p:val>
                                            <p:fltVal val="1"/>
                                          </p:val>
                                        </p:tav>
                                      </p:tavLst>
                                    </p:anim>
                                    <p:anim calcmode="lin" valueType="num">
                                      <p:cBhvr>
                                        <p:cTn id="27" dur="205" tmFilter="0, 0; 0.125,0.2665; 0.25,0.4; 0.375,0.465; 0.5,0.5;  0.625,0.535; 0.75,0.6; 0.875,0.7335; 1,1">
                                          <p:stCondLst>
                                            <p:cond delay="2070"/>
                                          </p:stCondLst>
                                        </p:cTn>
                                        <p:tgtEl>
                                          <p:spTgt spid="24579"/>
                                        </p:tgtEl>
                                        <p:attrNameLst>
                                          <p:attrName>ppt_y</p:attrName>
                                        </p:attrNameLst>
                                      </p:cBhvr>
                                      <p:tavLst>
                                        <p:tav tm="0" fmla="#ppt_y-sin(pi*$)/81">
                                          <p:val>
                                            <p:fltVal val="0"/>
                                          </p:val>
                                        </p:tav>
                                        <p:tav tm="100000">
                                          <p:val>
                                            <p:fltVal val="1"/>
                                          </p:val>
                                        </p:tav>
                                      </p:tavLst>
                                    </p:anim>
                                    <p:animScale>
                                      <p:cBhvr>
                                        <p:cTn id="28" dur="33">
                                          <p:stCondLst>
                                            <p:cond delay="812"/>
                                          </p:stCondLst>
                                        </p:cTn>
                                        <p:tgtEl>
                                          <p:spTgt spid="24579"/>
                                        </p:tgtEl>
                                      </p:cBhvr>
                                      <p:to x="100000" y="60000"/>
                                    </p:animScale>
                                    <p:animScale>
                                      <p:cBhvr>
                                        <p:cTn id="29" dur="207" decel="50000">
                                          <p:stCondLst>
                                            <p:cond delay="845"/>
                                          </p:stCondLst>
                                        </p:cTn>
                                        <p:tgtEl>
                                          <p:spTgt spid="24579"/>
                                        </p:tgtEl>
                                      </p:cBhvr>
                                      <p:to x="100000" y="100000"/>
                                    </p:animScale>
                                    <p:animScale>
                                      <p:cBhvr>
                                        <p:cTn id="30" dur="33">
                                          <p:stCondLst>
                                            <p:cond delay="1640"/>
                                          </p:stCondLst>
                                        </p:cTn>
                                        <p:tgtEl>
                                          <p:spTgt spid="24579"/>
                                        </p:tgtEl>
                                      </p:cBhvr>
                                      <p:to x="100000" y="80000"/>
                                    </p:animScale>
                                    <p:animScale>
                                      <p:cBhvr>
                                        <p:cTn id="31" dur="207" decel="50000">
                                          <p:stCondLst>
                                            <p:cond delay="1673"/>
                                          </p:stCondLst>
                                        </p:cTn>
                                        <p:tgtEl>
                                          <p:spTgt spid="24579"/>
                                        </p:tgtEl>
                                      </p:cBhvr>
                                      <p:to x="100000" y="100000"/>
                                    </p:animScale>
                                    <p:animScale>
                                      <p:cBhvr>
                                        <p:cTn id="32" dur="33">
                                          <p:stCondLst>
                                            <p:cond delay="2052"/>
                                          </p:stCondLst>
                                        </p:cTn>
                                        <p:tgtEl>
                                          <p:spTgt spid="24579"/>
                                        </p:tgtEl>
                                      </p:cBhvr>
                                      <p:to x="100000" y="90000"/>
                                    </p:animScale>
                                    <p:animScale>
                                      <p:cBhvr>
                                        <p:cTn id="33" dur="207" decel="50000">
                                          <p:stCondLst>
                                            <p:cond delay="2085"/>
                                          </p:stCondLst>
                                        </p:cTn>
                                        <p:tgtEl>
                                          <p:spTgt spid="24579"/>
                                        </p:tgtEl>
                                      </p:cBhvr>
                                      <p:to x="100000" y="100000"/>
                                    </p:animScale>
                                    <p:animScale>
                                      <p:cBhvr>
                                        <p:cTn id="34" dur="33">
                                          <p:stCondLst>
                                            <p:cond delay="2260"/>
                                          </p:stCondLst>
                                        </p:cTn>
                                        <p:tgtEl>
                                          <p:spTgt spid="24579"/>
                                        </p:tgtEl>
                                      </p:cBhvr>
                                      <p:to x="100000" y="95000"/>
                                    </p:animScale>
                                    <p:animScale>
                                      <p:cBhvr>
                                        <p:cTn id="35" dur="207" decel="50000">
                                          <p:stCondLst>
                                            <p:cond delay="2293"/>
                                          </p:stCondLst>
                                        </p:cTn>
                                        <p:tgtEl>
                                          <p:spTgt spid="24579"/>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2" nodeType="clickEffect">
                                  <p:stCondLst>
                                    <p:cond delay="0"/>
                                  </p:stCondLst>
                                  <p:childTnLst>
                                    <p:set>
                                      <p:cBhvr>
                                        <p:cTn id="39" dur="1" fill="hold">
                                          <p:stCondLst>
                                            <p:cond delay="0"/>
                                          </p:stCondLst>
                                        </p:cTn>
                                        <p:tgtEl>
                                          <p:spTgt spid="2457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grpId="3" nodeType="clickEffect">
                                  <p:stCondLst>
                                    <p:cond delay="0"/>
                                  </p:stCondLst>
                                  <p:childTnLst>
                                    <p:set>
                                      <p:cBhvr>
                                        <p:cTn id="43" dur="1" fill="hold">
                                          <p:stCondLst>
                                            <p:cond delay="0"/>
                                          </p:stCondLst>
                                        </p:cTn>
                                        <p:tgtEl>
                                          <p:spTgt spid="24579"/>
                                        </p:tgtEl>
                                        <p:attrNameLst>
                                          <p:attrName>style.visibility</p:attrName>
                                        </p:attrNameLst>
                                      </p:cBhvr>
                                      <p:to>
                                        <p:strVal val="visible"/>
                                      </p:to>
                                    </p:set>
                                    <p:animEffect transition="in" filter="wipe(down)">
                                      <p:cBhvr>
                                        <p:cTn id="44" dur="580">
                                          <p:stCondLst>
                                            <p:cond delay="0"/>
                                          </p:stCondLst>
                                        </p:cTn>
                                        <p:tgtEl>
                                          <p:spTgt spid="24579"/>
                                        </p:tgtEl>
                                      </p:cBhvr>
                                    </p:animEffect>
                                    <p:anim calcmode="lin" valueType="num">
                                      <p:cBhvr>
                                        <p:cTn id="45" dur="1822" tmFilter="0,0; 0.14,0.36; 0.43,0.73; 0.71,0.91; 1.0,1.0">
                                          <p:stCondLst>
                                            <p:cond delay="0"/>
                                          </p:stCondLst>
                                        </p:cTn>
                                        <p:tgtEl>
                                          <p:spTgt spid="24579"/>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24579"/>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24579"/>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24579"/>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24579"/>
                                        </p:tgtEl>
                                        <p:attrNameLst>
                                          <p:attrName>ppt_y</p:attrName>
                                        </p:attrNameLst>
                                      </p:cBhvr>
                                      <p:tavLst>
                                        <p:tav tm="0" fmla="#ppt_y-sin(pi*$)/81">
                                          <p:val>
                                            <p:fltVal val="0"/>
                                          </p:val>
                                        </p:tav>
                                        <p:tav tm="100000">
                                          <p:val>
                                            <p:fltVal val="1"/>
                                          </p:val>
                                        </p:tav>
                                      </p:tavLst>
                                    </p:anim>
                                    <p:animScale>
                                      <p:cBhvr>
                                        <p:cTn id="50" dur="26">
                                          <p:stCondLst>
                                            <p:cond delay="650"/>
                                          </p:stCondLst>
                                        </p:cTn>
                                        <p:tgtEl>
                                          <p:spTgt spid="24579"/>
                                        </p:tgtEl>
                                      </p:cBhvr>
                                      <p:to x="100000" y="60000"/>
                                    </p:animScale>
                                    <p:animScale>
                                      <p:cBhvr>
                                        <p:cTn id="51" dur="166" decel="50000">
                                          <p:stCondLst>
                                            <p:cond delay="676"/>
                                          </p:stCondLst>
                                        </p:cTn>
                                        <p:tgtEl>
                                          <p:spTgt spid="24579"/>
                                        </p:tgtEl>
                                      </p:cBhvr>
                                      <p:to x="100000" y="100000"/>
                                    </p:animScale>
                                    <p:animScale>
                                      <p:cBhvr>
                                        <p:cTn id="52" dur="26">
                                          <p:stCondLst>
                                            <p:cond delay="1312"/>
                                          </p:stCondLst>
                                        </p:cTn>
                                        <p:tgtEl>
                                          <p:spTgt spid="24579"/>
                                        </p:tgtEl>
                                      </p:cBhvr>
                                      <p:to x="100000" y="80000"/>
                                    </p:animScale>
                                    <p:animScale>
                                      <p:cBhvr>
                                        <p:cTn id="53" dur="166" decel="50000">
                                          <p:stCondLst>
                                            <p:cond delay="1338"/>
                                          </p:stCondLst>
                                        </p:cTn>
                                        <p:tgtEl>
                                          <p:spTgt spid="24579"/>
                                        </p:tgtEl>
                                      </p:cBhvr>
                                      <p:to x="100000" y="100000"/>
                                    </p:animScale>
                                    <p:animScale>
                                      <p:cBhvr>
                                        <p:cTn id="54" dur="26">
                                          <p:stCondLst>
                                            <p:cond delay="1642"/>
                                          </p:stCondLst>
                                        </p:cTn>
                                        <p:tgtEl>
                                          <p:spTgt spid="24579"/>
                                        </p:tgtEl>
                                      </p:cBhvr>
                                      <p:to x="100000" y="90000"/>
                                    </p:animScale>
                                    <p:animScale>
                                      <p:cBhvr>
                                        <p:cTn id="55" dur="166" decel="50000">
                                          <p:stCondLst>
                                            <p:cond delay="1668"/>
                                          </p:stCondLst>
                                        </p:cTn>
                                        <p:tgtEl>
                                          <p:spTgt spid="24579"/>
                                        </p:tgtEl>
                                      </p:cBhvr>
                                      <p:to x="100000" y="100000"/>
                                    </p:animScale>
                                    <p:animScale>
                                      <p:cBhvr>
                                        <p:cTn id="56" dur="26">
                                          <p:stCondLst>
                                            <p:cond delay="1808"/>
                                          </p:stCondLst>
                                        </p:cTn>
                                        <p:tgtEl>
                                          <p:spTgt spid="24579"/>
                                        </p:tgtEl>
                                      </p:cBhvr>
                                      <p:to x="100000" y="95000"/>
                                    </p:animScale>
                                    <p:animScale>
                                      <p:cBhvr>
                                        <p:cTn id="57" dur="166" decel="50000">
                                          <p:stCondLst>
                                            <p:cond delay="1834"/>
                                          </p:stCondLst>
                                        </p:cTn>
                                        <p:tgtEl>
                                          <p:spTgt spid="2457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79" grpId="1"/>
      <p:bldP spid="24579" grpId="2"/>
      <p:bldP spid="24579" grpId="3"/>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5">
              <a:lumMod val="40000"/>
              <a:lumOff val="60000"/>
            </a:schemeClr>
          </a:solidFill>
        </p:spPr>
        <p:txBody>
          <a:bodyPr vert="horz" lIns="91440" tIns="45720" rIns="91440" bIns="45720" rtlCol="0" anchor="ctr">
            <a:normAutofit/>
          </a:bodyPr>
          <a:lstStyle/>
          <a:p>
            <a:pPr algn="ctr"/>
            <a:r>
              <a:rPr lang="es-AR" sz="3200" dirty="0">
                <a:latin typeface="Algerian" panose="04020705040A02060702" pitchFamily="82" charset="0"/>
              </a:rPr>
              <a:t>Teoría de sistema</a:t>
            </a:r>
          </a:p>
        </p:txBody>
      </p:sp>
      <p:sp>
        <p:nvSpPr>
          <p:cNvPr id="3" name="Marcador de contenido 2"/>
          <p:cNvSpPr>
            <a:spLocks noGrp="1"/>
          </p:cNvSpPr>
          <p:nvPr>
            <p:ph idx="1"/>
          </p:nvPr>
        </p:nvSpPr>
        <p:spPr/>
        <p:txBody>
          <a:bodyPr>
            <a:normAutofit/>
          </a:bodyPr>
          <a:lstStyle/>
          <a:p>
            <a:pPr algn="ctr"/>
            <a:r>
              <a:rPr lang="es-ES" sz="3600" dirty="0"/>
              <a:t> </a:t>
            </a:r>
          </a:p>
          <a:p>
            <a:pPr algn="ctr">
              <a:buFont typeface="Wingdings" panose="05000000000000000000" pitchFamily="2" charset="2"/>
              <a:buChar char="q"/>
            </a:pPr>
            <a:endParaRPr lang="es-ES" dirty="0"/>
          </a:p>
        </p:txBody>
      </p:sp>
      <p:sp>
        <p:nvSpPr>
          <p:cNvPr id="4" name="Marcador de pie de página 3"/>
          <p:cNvSpPr>
            <a:spLocks noGrp="1"/>
          </p:cNvSpPr>
          <p:nvPr>
            <p:ph type="ftr" sz="quarter" idx="11"/>
          </p:nvPr>
        </p:nvSpPr>
        <p:spPr/>
        <p:txBody>
          <a:bodyPr/>
          <a:lstStyle/>
          <a:p>
            <a:endParaRPr lang="en-US" dirty="0"/>
          </a:p>
        </p:txBody>
      </p:sp>
      <p:sp>
        <p:nvSpPr>
          <p:cNvPr id="5" name="Marcador de número de diapositiva 4"/>
          <p:cNvSpPr>
            <a:spLocks noGrp="1"/>
          </p:cNvSpPr>
          <p:nvPr>
            <p:ph type="sldNum" sz="quarter" idx="12"/>
          </p:nvPr>
        </p:nvSpPr>
        <p:spPr/>
        <p:txBody>
          <a:bodyPr/>
          <a:lstStyle/>
          <a:p>
            <a:endParaRPr lang="en-US" dirty="0"/>
          </a:p>
        </p:txBody>
      </p:sp>
      <p:pic>
        <p:nvPicPr>
          <p:cNvPr id="7" name="Imagen 6"/>
          <p:cNvPicPr>
            <a:picLocks noChangeAspect="1"/>
          </p:cNvPicPr>
          <p:nvPr/>
        </p:nvPicPr>
        <p:blipFill>
          <a:blip r:embed="rId2"/>
          <a:stretch>
            <a:fillRect/>
          </a:stretch>
        </p:blipFill>
        <p:spPr>
          <a:xfrm>
            <a:off x="573264" y="2921170"/>
            <a:ext cx="7580591" cy="2236022"/>
          </a:xfrm>
          <a:prstGeom prst="rect">
            <a:avLst/>
          </a:prstGeom>
        </p:spPr>
      </p:pic>
    </p:spTree>
    <p:extLst>
      <p:ext uri="{BB962C8B-B14F-4D97-AF65-F5344CB8AC3E}">
        <p14:creationId xmlns:p14="http://schemas.microsoft.com/office/powerpoint/2010/main" val="8897929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n-US">
                <a:solidFill>
                  <a:prstClr val="black">
                    <a:lumMod val="95000"/>
                    <a:lumOff val="5000"/>
                  </a:prstClr>
                </a:solidFill>
              </a:rPr>
              <a:t>Lic. Andrea Nallim</a:t>
            </a:r>
            <a:endParaRPr lang="en-US" dirty="0">
              <a:solidFill>
                <a:prstClr val="black">
                  <a:lumMod val="95000"/>
                  <a:lumOff val="5000"/>
                </a:prstClr>
              </a:solidFill>
            </a:endParaRPr>
          </a:p>
        </p:txBody>
      </p:sp>
      <p:sp>
        <p:nvSpPr>
          <p:cNvPr id="3" name="Marcador de número de diapositiva 2"/>
          <p:cNvSpPr>
            <a:spLocks noGrp="1"/>
          </p:cNvSpPr>
          <p:nvPr>
            <p:ph type="sldNum" sz="quarter" idx="12"/>
          </p:nvPr>
        </p:nvSpPr>
        <p:spPr/>
        <p:txBody>
          <a:bodyPr/>
          <a:lstStyle/>
          <a:p>
            <a:fld id="{4FAB73BC-B049-4115-A692-8D63A059BFB8}" type="slidenum">
              <a:rPr lang="en-US" smtClean="0">
                <a:solidFill>
                  <a:prstClr val="black">
                    <a:lumMod val="95000"/>
                    <a:lumOff val="5000"/>
                  </a:prstClr>
                </a:solidFill>
              </a:rPr>
              <a:pPr/>
              <a:t>6</a:t>
            </a:fld>
            <a:endParaRPr lang="en-US" dirty="0">
              <a:solidFill>
                <a:prstClr val="black">
                  <a:lumMod val="95000"/>
                  <a:lumOff val="5000"/>
                </a:prstClr>
              </a:solidFill>
            </a:endParaRPr>
          </a:p>
        </p:txBody>
      </p:sp>
      <p:pic>
        <p:nvPicPr>
          <p:cNvPr id="5" name="Imagen 4"/>
          <p:cNvPicPr>
            <a:picLocks noChangeAspect="1"/>
          </p:cNvPicPr>
          <p:nvPr/>
        </p:nvPicPr>
        <p:blipFill>
          <a:blip r:embed="rId2"/>
          <a:stretch>
            <a:fillRect/>
          </a:stretch>
        </p:blipFill>
        <p:spPr>
          <a:xfrm>
            <a:off x="441062" y="620688"/>
            <a:ext cx="8592351" cy="5472608"/>
          </a:xfrm>
          <a:prstGeom prst="rect">
            <a:avLst/>
          </a:prstGeom>
        </p:spPr>
      </p:pic>
    </p:spTree>
    <p:extLst>
      <p:ext uri="{BB962C8B-B14F-4D97-AF65-F5344CB8AC3E}">
        <p14:creationId xmlns:p14="http://schemas.microsoft.com/office/powerpoint/2010/main" val="81615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Elementos de un sistema.</a:t>
            </a:r>
          </a:p>
        </p:txBody>
      </p:sp>
      <p:sp>
        <p:nvSpPr>
          <p:cNvPr id="3" name="Marcador de contenido 2"/>
          <p:cNvSpPr>
            <a:spLocks noGrp="1"/>
          </p:cNvSpPr>
          <p:nvPr>
            <p:ph idx="1"/>
          </p:nvPr>
        </p:nvSpPr>
        <p:spPr>
          <a:xfrm>
            <a:off x="457200" y="1406952"/>
            <a:ext cx="8229600" cy="5001419"/>
          </a:xfrm>
        </p:spPr>
        <p:txBody>
          <a:bodyPr>
            <a:normAutofit lnSpcReduction="10000"/>
          </a:bodyPr>
          <a:lstStyle/>
          <a:p>
            <a:endParaRPr lang="es-AR" dirty="0"/>
          </a:p>
          <a:p>
            <a:pPr marL="285750" indent="-285750">
              <a:buFont typeface="Arial" panose="020B0604020202020204" pitchFamily="34" charset="0"/>
              <a:buChar char="•"/>
            </a:pPr>
            <a:r>
              <a:rPr lang="es-AR" b="1" dirty="0"/>
              <a:t>Entorno </a:t>
            </a:r>
            <a:r>
              <a:rPr lang="es-AR" dirty="0"/>
              <a:t>o medio circundante de un sistema: </a:t>
            </a:r>
          </a:p>
          <a:p>
            <a:pPr marL="285750" indent="-285750">
              <a:buFont typeface="Arial" panose="020B0604020202020204" pitchFamily="34" charset="0"/>
              <a:buChar char="•"/>
            </a:pPr>
            <a:r>
              <a:rPr lang="es-AR" b="1" dirty="0"/>
              <a:t>Límites</a:t>
            </a:r>
            <a:r>
              <a:rPr lang="es-AR" dirty="0"/>
              <a:t> o fronteras da un sistema:  demarcan o separan el entorno respecto del sistema. todo lo que esté fuera de ellos constituye el ambiente.</a:t>
            </a:r>
          </a:p>
          <a:p>
            <a:pPr marL="285750" indent="-285750">
              <a:buFont typeface="Arial" panose="020B0604020202020204" pitchFamily="34" charset="0"/>
              <a:buChar char="•"/>
            </a:pPr>
            <a:r>
              <a:rPr lang="es-AR" dirty="0"/>
              <a:t>En un </a:t>
            </a:r>
            <a:r>
              <a:rPr lang="es-AR" b="1" dirty="0"/>
              <a:t>sistema físico </a:t>
            </a:r>
            <a:r>
              <a:rPr lang="es-AR" dirty="0"/>
              <a:t>el límite es una demarcación natural determinada por la estructura básica del sistema y por los objetivos y fines del mismo.</a:t>
            </a:r>
          </a:p>
          <a:p>
            <a:pPr marL="285750" indent="-285750">
              <a:buFont typeface="Arial" panose="020B0604020202020204" pitchFamily="34" charset="0"/>
              <a:buChar char="•"/>
            </a:pPr>
            <a:r>
              <a:rPr lang="es-AR" dirty="0"/>
              <a:t>En un </a:t>
            </a:r>
            <a:r>
              <a:rPr lang="es-AR" b="1" dirty="0"/>
              <a:t>sistema abstracto </a:t>
            </a:r>
            <a:r>
              <a:rPr lang="es-AR" dirty="0"/>
              <a:t>los límites son determinados por el nivel de percepción del observador, la intención y el objetivo al determinar la línea y las nociones del observador acerca del funcionamiento interno del sistema.</a:t>
            </a:r>
          </a:p>
          <a:p>
            <a:pPr marL="285750" indent="-285750">
              <a:buFont typeface="Arial" panose="020B0604020202020204" pitchFamily="34" charset="0"/>
              <a:buChar char="•"/>
            </a:pPr>
            <a:r>
              <a:rPr lang="es-AR" dirty="0"/>
              <a:t>Una </a:t>
            </a:r>
            <a:r>
              <a:rPr lang="es-AR" b="1" dirty="0"/>
              <a:t>entrada</a:t>
            </a:r>
            <a:r>
              <a:rPr lang="es-AR" dirty="0"/>
              <a:t> es cualquier cosa que ingresa al sistema proveniente del entorno, </a:t>
            </a:r>
          </a:p>
          <a:p>
            <a:pPr marL="285750" indent="-285750">
              <a:buFont typeface="Arial" panose="020B0604020202020204" pitchFamily="34" charset="0"/>
              <a:buChar char="•"/>
            </a:pPr>
            <a:r>
              <a:rPr lang="es-AR" dirty="0"/>
              <a:t>Una </a:t>
            </a:r>
            <a:r>
              <a:rPr lang="es-AR" b="1" dirty="0"/>
              <a:t>salida</a:t>
            </a:r>
            <a:r>
              <a:rPr lang="es-AR" dirty="0"/>
              <a:t> es cualquier cosa que egresa del sistema, cruzando los límites hacia el medio circundante.</a:t>
            </a:r>
          </a:p>
          <a:p>
            <a:pPr marL="285750" indent="-285750">
              <a:buFont typeface="Arial" panose="020B0604020202020204" pitchFamily="34" charset="0"/>
              <a:buChar char="•"/>
            </a:pPr>
            <a:endParaRPr lang="es-AR" dirty="0"/>
          </a:p>
          <a:p>
            <a:endParaRPr lang="es-AR" dirty="0"/>
          </a:p>
          <a:p>
            <a:r>
              <a:rPr lang="es-AR" dirty="0"/>
              <a:t>Los límites controlan cuidadosamente la entrada y la salida, regulando el flujo desde y hacia el sistema, y protegiéndolo de agentes destructivos o perjudiciales existentes en el ambiente. En esencia, los límites son los filtros. </a:t>
            </a:r>
          </a:p>
          <a:p>
            <a:endParaRPr lang="es-AR" dirty="0"/>
          </a:p>
          <a:p>
            <a:endParaRPr lang="es-AR" dirty="0"/>
          </a:p>
        </p:txBody>
      </p:sp>
    </p:spTree>
    <p:extLst>
      <p:ext uri="{BB962C8B-B14F-4D97-AF65-F5344CB8AC3E}">
        <p14:creationId xmlns:p14="http://schemas.microsoft.com/office/powerpoint/2010/main" val="827973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AR" dirty="0">
                <a:latin typeface="AR DELANEY" panose="02000000000000000000" pitchFamily="2" charset="0"/>
              </a:rPr>
              <a:t>Sistema abierto y cerrado</a:t>
            </a:r>
          </a:p>
        </p:txBody>
      </p:sp>
      <p:sp>
        <p:nvSpPr>
          <p:cNvPr id="5" name="Marcador de contenido 4"/>
          <p:cNvSpPr>
            <a:spLocks noGrp="1"/>
          </p:cNvSpPr>
          <p:nvPr>
            <p:ph sz="half" idx="1"/>
          </p:nvPr>
        </p:nvSpPr>
        <p:spPr>
          <a:xfrm>
            <a:off x="623654" y="1901791"/>
            <a:ext cx="3417418" cy="3672408"/>
          </a:xfrm>
        </p:spPr>
        <p:txBody>
          <a:bodyPr>
            <a:normAutofit lnSpcReduction="10000"/>
          </a:bodyPr>
          <a:lstStyle/>
          <a:p>
            <a:r>
              <a:rPr lang="es-AR" b="1" dirty="0"/>
              <a:t>Abierto:</a:t>
            </a:r>
          </a:p>
          <a:p>
            <a:r>
              <a:rPr lang="es-AR" b="1" dirty="0"/>
              <a:t> Presentan relaciones de intercambio con el ambiente a través de entradas (insumos) y salidas ( productos). Intercambian materia y energía regularmente con el ambiente.</a:t>
            </a:r>
          </a:p>
          <a:p>
            <a:r>
              <a:rPr lang="es-AR" b="1" dirty="0"/>
              <a:t>-Permanecen en constante interacción dual con el ambiente: influencian y son influenciados por el ambiente.</a:t>
            </a:r>
          </a:p>
          <a:p>
            <a:r>
              <a:rPr lang="es-AR" b="1" dirty="0"/>
              <a:t>-Tienen capacidad de crecimiento, cambio, adaptación bajo ciertas condiciones ambientales.</a:t>
            </a:r>
          </a:p>
          <a:p>
            <a:r>
              <a:rPr lang="es-AR" b="1" dirty="0"/>
              <a:t>-Pueden competir con otros sistemas.</a:t>
            </a:r>
          </a:p>
          <a:p>
            <a:endParaRPr lang="es-AR" dirty="0"/>
          </a:p>
          <a:p>
            <a:endParaRPr lang="es-AR" dirty="0"/>
          </a:p>
        </p:txBody>
      </p:sp>
      <p:sp>
        <p:nvSpPr>
          <p:cNvPr id="6" name="Marcador de contenido 5"/>
          <p:cNvSpPr>
            <a:spLocks noGrp="1"/>
          </p:cNvSpPr>
          <p:nvPr>
            <p:ph sz="half" idx="2"/>
          </p:nvPr>
        </p:nvSpPr>
        <p:spPr>
          <a:xfrm>
            <a:off x="4418785" y="1916832"/>
            <a:ext cx="3249560" cy="3456384"/>
          </a:xfrm>
        </p:spPr>
        <p:txBody>
          <a:bodyPr>
            <a:normAutofit lnSpcReduction="10000"/>
          </a:bodyPr>
          <a:lstStyle/>
          <a:p>
            <a:r>
              <a:rPr lang="es-AR" dirty="0"/>
              <a:t> </a:t>
            </a:r>
            <a:r>
              <a:rPr lang="es-AR" b="1" dirty="0"/>
              <a:t>Cerrado: </a:t>
            </a:r>
          </a:p>
          <a:p>
            <a:r>
              <a:rPr lang="es-AR" b="1" dirty="0"/>
              <a:t>Es auto-contenido y no interactúa con el medio circundante. Tiende hacia la entropía, no hay entradas desde el entorno para fomentar la adaptación (sin entradas de mantenimiento no hay ajustes, y la tendencia del sistema es hacia la ruina o el deterioro)</a:t>
            </a:r>
          </a:p>
          <a:p>
            <a:endParaRPr lang="es-AR" dirty="0"/>
          </a:p>
        </p:txBody>
      </p:sp>
      <p:sp>
        <p:nvSpPr>
          <p:cNvPr id="2" name="Marcador de pie de página 1"/>
          <p:cNvSpPr>
            <a:spLocks noGrp="1"/>
          </p:cNvSpPr>
          <p:nvPr>
            <p:ph type="ftr" sz="quarter" idx="11"/>
          </p:nvPr>
        </p:nvSpPr>
        <p:spPr/>
        <p:txBody>
          <a:bodyPr/>
          <a:lstStyle/>
          <a:p>
            <a:r>
              <a:rPr lang="en-US">
                <a:solidFill>
                  <a:prstClr val="black">
                    <a:lumMod val="95000"/>
                    <a:lumOff val="5000"/>
                  </a:prstClr>
                </a:solidFill>
              </a:rPr>
              <a:t>Lic. Andrea Nallim</a:t>
            </a:r>
            <a:endParaRPr lang="en-US" dirty="0">
              <a:solidFill>
                <a:prstClr val="black">
                  <a:lumMod val="95000"/>
                  <a:lumOff val="5000"/>
                </a:prstClr>
              </a:solidFill>
            </a:endParaRPr>
          </a:p>
        </p:txBody>
      </p:sp>
      <p:sp>
        <p:nvSpPr>
          <p:cNvPr id="3" name="Marcador de número de diapositiva 2"/>
          <p:cNvSpPr>
            <a:spLocks noGrp="1"/>
          </p:cNvSpPr>
          <p:nvPr>
            <p:ph type="sldNum" sz="quarter" idx="12"/>
          </p:nvPr>
        </p:nvSpPr>
        <p:spPr/>
        <p:txBody>
          <a:bodyPr/>
          <a:lstStyle/>
          <a:p>
            <a:fld id="{4FAB73BC-B049-4115-A692-8D63A059BFB8}" type="slidenum">
              <a:rPr lang="en-US" smtClean="0">
                <a:solidFill>
                  <a:prstClr val="black">
                    <a:lumMod val="95000"/>
                    <a:lumOff val="5000"/>
                  </a:prstClr>
                </a:solidFill>
              </a:rPr>
              <a:pPr/>
              <a:t>8</a:t>
            </a:fld>
            <a:endParaRPr lang="en-US" dirty="0">
              <a:solidFill>
                <a:prstClr val="black">
                  <a:lumMod val="95000"/>
                  <a:lumOff val="5000"/>
                </a:prstClr>
              </a:solidFill>
            </a:endParaRPr>
          </a:p>
        </p:txBody>
      </p:sp>
    </p:spTree>
    <p:extLst>
      <p:ext uri="{BB962C8B-B14F-4D97-AF65-F5344CB8AC3E}">
        <p14:creationId xmlns:p14="http://schemas.microsoft.com/office/powerpoint/2010/main" val="403067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n-US">
                <a:solidFill>
                  <a:prstClr val="black">
                    <a:lumMod val="95000"/>
                    <a:lumOff val="5000"/>
                  </a:prstClr>
                </a:solidFill>
              </a:rPr>
              <a:t>Lic. Andrea Nallim</a:t>
            </a:r>
            <a:endParaRPr lang="en-US" dirty="0">
              <a:solidFill>
                <a:prstClr val="black">
                  <a:lumMod val="95000"/>
                  <a:lumOff val="5000"/>
                </a:prstClr>
              </a:solidFill>
            </a:endParaRPr>
          </a:p>
        </p:txBody>
      </p:sp>
      <p:sp>
        <p:nvSpPr>
          <p:cNvPr id="3" name="Marcador de número de diapositiva 2"/>
          <p:cNvSpPr>
            <a:spLocks noGrp="1"/>
          </p:cNvSpPr>
          <p:nvPr>
            <p:ph type="sldNum" sz="quarter" idx="12"/>
          </p:nvPr>
        </p:nvSpPr>
        <p:spPr/>
        <p:txBody>
          <a:bodyPr/>
          <a:lstStyle/>
          <a:p>
            <a:fld id="{4FAB73BC-B049-4115-A692-8D63A059BFB8}" type="slidenum">
              <a:rPr lang="en-US" smtClean="0">
                <a:solidFill>
                  <a:prstClr val="black">
                    <a:lumMod val="95000"/>
                    <a:lumOff val="5000"/>
                  </a:prstClr>
                </a:solidFill>
              </a:rPr>
              <a:pPr/>
              <a:t>9</a:t>
            </a:fld>
            <a:endParaRPr lang="en-US" dirty="0">
              <a:solidFill>
                <a:prstClr val="black">
                  <a:lumMod val="95000"/>
                  <a:lumOff val="5000"/>
                </a:prstClr>
              </a:solidFill>
            </a:endParaRPr>
          </a:p>
        </p:txBody>
      </p:sp>
      <p:pic>
        <p:nvPicPr>
          <p:cNvPr id="4" name="Imagen 3"/>
          <p:cNvPicPr>
            <a:picLocks noChangeAspect="1"/>
          </p:cNvPicPr>
          <p:nvPr/>
        </p:nvPicPr>
        <p:blipFill>
          <a:blip r:embed="rId2"/>
          <a:stretch>
            <a:fillRect/>
          </a:stretch>
        </p:blipFill>
        <p:spPr>
          <a:xfrm>
            <a:off x="65738" y="1340768"/>
            <a:ext cx="9078262" cy="4536504"/>
          </a:xfrm>
          <a:prstGeom prst="rect">
            <a:avLst/>
          </a:prstGeom>
        </p:spPr>
      </p:pic>
    </p:spTree>
    <p:extLst>
      <p:ext uri="{BB962C8B-B14F-4D97-AF65-F5344CB8AC3E}">
        <p14:creationId xmlns:p14="http://schemas.microsoft.com/office/powerpoint/2010/main" val="167820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3.xml><?xml version="1.0" encoding="utf-8"?>
<a:theme xmlns:a="http://schemas.openxmlformats.org/drawingml/2006/main" name="1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1256</TotalTime>
  <Words>961</Words>
  <Application>Microsoft Office PowerPoint</Application>
  <PresentationFormat>Presentación en pantalla (4:3)</PresentationFormat>
  <Paragraphs>87</Paragraphs>
  <Slides>16</Slides>
  <Notes>0</Notes>
  <HiddenSlides>0</HiddenSlides>
  <MMClips>0</MMClips>
  <ScaleCrop>false</ScaleCrop>
  <HeadingPairs>
    <vt:vector size="6" baseType="variant">
      <vt:variant>
        <vt:lpstr>Fuentes usadas</vt:lpstr>
      </vt:variant>
      <vt:variant>
        <vt:i4>12</vt:i4>
      </vt:variant>
      <vt:variant>
        <vt:lpstr>Tema</vt:lpstr>
      </vt:variant>
      <vt:variant>
        <vt:i4>3</vt:i4>
      </vt:variant>
      <vt:variant>
        <vt:lpstr>Títulos de diapositiva</vt:lpstr>
      </vt:variant>
      <vt:variant>
        <vt:i4>16</vt:i4>
      </vt:variant>
    </vt:vector>
  </HeadingPairs>
  <TitlesOfParts>
    <vt:vector size="31" baseType="lpstr">
      <vt:lpstr>Algerian</vt:lpstr>
      <vt:lpstr>AR BONNIE</vt:lpstr>
      <vt:lpstr>AR DARLING</vt:lpstr>
      <vt:lpstr>AR DELANEY</vt:lpstr>
      <vt:lpstr>Arial</vt:lpstr>
      <vt:lpstr>Bradley Hand ITC</vt:lpstr>
      <vt:lpstr>Calibri</vt:lpstr>
      <vt:lpstr>Tw Cen MT</vt:lpstr>
      <vt:lpstr>Tw Cen MT Condensed</vt:lpstr>
      <vt:lpstr>Verdana</vt:lpstr>
      <vt:lpstr>Wingdings</vt:lpstr>
      <vt:lpstr>Wingdings 3</vt:lpstr>
      <vt:lpstr>Tema de Office</vt:lpstr>
      <vt:lpstr>Integral</vt:lpstr>
      <vt:lpstr>1_Integral</vt:lpstr>
      <vt:lpstr>ORGANIZACIÓN EMPRESARIAL 2024</vt:lpstr>
      <vt:lpstr>MAPEO Organización empresarial</vt:lpstr>
      <vt:lpstr>ORGANIZACIÓN EMPRESARIAL 2024</vt:lpstr>
      <vt:lpstr>Para que organizamos?</vt:lpstr>
      <vt:lpstr>Teoría de sistema</vt:lpstr>
      <vt:lpstr>Presentación de PowerPoint</vt:lpstr>
      <vt:lpstr>Elementos de un sistema.</vt:lpstr>
      <vt:lpstr>Sistema abierto y cerrado</vt:lpstr>
      <vt:lpstr>Presentación de PowerPoint</vt:lpstr>
      <vt:lpstr>FUNCIONAMIENTO DEL SISTEMA…</vt:lpstr>
      <vt:lpstr>LIMITES¿Qué pertenece al sistema y qué no? </vt:lpstr>
      <vt:lpstr>Enfoque sistémico</vt:lpstr>
      <vt:lpstr>Representación del sistema como caja negra: </vt:lpstr>
      <vt:lpstr>Presentación de PowerPoint</vt:lpstr>
      <vt:lpstr>Presentación de PowerPoint</vt:lpstr>
      <vt:lpstr>Presentación de PowerPoint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creator>Unknown Creator</dc:creator>
  <cp:lastModifiedBy>CRISTIAN KRAHULIK</cp:lastModifiedBy>
  <cp:revision>25</cp:revision>
  <dcterms:created xsi:type="dcterms:W3CDTF">2016-06-06T14:11:54Z</dcterms:created>
  <dcterms:modified xsi:type="dcterms:W3CDTF">2024-10-02T20:51:26Z</dcterms:modified>
</cp:coreProperties>
</file>