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7" r:id="rId1"/>
  </p:sld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66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9423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46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6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6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1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0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8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9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3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7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89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4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59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337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Administración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smtClean="0"/>
              <a:t>Unidad </a:t>
            </a:r>
            <a:r>
              <a:rPr lang="es-AR" dirty="0" smtClean="0"/>
              <a:t>5 </a:t>
            </a:r>
            <a:r>
              <a:rPr lang="es-AR" dirty="0" smtClean="0"/>
              <a:t>– programación. </a:t>
            </a:r>
            <a:r>
              <a:rPr lang="es-AR" dirty="0" err="1" smtClean="0"/>
              <a:t>utn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71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313645" y="862884"/>
            <a:ext cx="8190963" cy="499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0" defTabSz="914400">
              <a:spcBef>
                <a:spcPts val="100"/>
              </a:spcBef>
            </a:pPr>
            <a:r>
              <a:rPr lang="es-AR" sz="1400" b="1" kern="0" spc="-1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BPMNotation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" marR="9525" lvl="0" indent="-9525" algn="just" defTabSz="914400">
              <a:lnSpc>
                <a:spcPct val="111400"/>
              </a:lnSpc>
              <a:spcBef>
                <a:spcPts val="750"/>
              </a:spcBef>
            </a:pP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AR" sz="1400" kern="0" spc="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AR" sz="1400" kern="0" spc="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notación</a:t>
            </a:r>
            <a:r>
              <a:rPr lang="es-AR" sz="1400" kern="0" spc="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es-AR" sz="1400" kern="0" spc="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estandarizada</a:t>
            </a:r>
            <a:r>
              <a:rPr lang="es-AR" sz="1400" kern="0" spc="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AR" sz="1400" kern="0" spc="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permite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negocio,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formato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trabajo.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" marR="5080" lvl="0" indent="-9525" algn="just" defTabSz="914400">
              <a:lnSpc>
                <a:spcPct val="111400"/>
              </a:lnSpc>
              <a:spcBef>
                <a:spcPts val="825"/>
              </a:spcBef>
            </a:pP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principal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proporcionar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notación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estándar</a:t>
            </a:r>
            <a:r>
              <a:rPr lang="es-AR" sz="1400" kern="0" spc="254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fácilmente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legible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entendible</a:t>
            </a:r>
            <a:r>
              <a:rPr lang="es-AR" sz="1400" kern="0" spc="3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3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involucrados</a:t>
            </a:r>
            <a:r>
              <a:rPr lang="es-AR" sz="1400" kern="0" spc="3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s-AR" sz="1400" kern="0" spc="229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i="1" kern="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stakeholders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lang="es-AR" sz="1400" kern="0" spc="2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s-AR" sz="1400" kern="0" spc="2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estos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están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analistas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(quienes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definen</a:t>
            </a:r>
            <a:r>
              <a:rPr lang="es-AR" sz="1400" kern="0" spc="1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redefinen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procesos),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desarrolladores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técnicos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(responsables</a:t>
            </a:r>
            <a:r>
              <a:rPr lang="es-AR" sz="1400" kern="0" spc="1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</a:t>
            </a:r>
            <a:r>
              <a:rPr lang="es-AR" sz="1400" kern="0" spc="114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procesos)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gerentes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8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administradores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s-AR" sz="1400" kern="0" spc="8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(quienes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monitorizan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gestionan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procesos).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AR" sz="1400" kern="0" spc="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síntesis,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tiene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AR" sz="1400" kern="0" spc="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finalidad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servir</a:t>
            </a:r>
            <a:r>
              <a:rPr lang="es-AR" sz="1400" kern="0" spc="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lenguaje</a:t>
            </a:r>
            <a:r>
              <a:rPr lang="es-AR" sz="1400" kern="0" spc="16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común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AR" sz="1400" kern="0" spc="16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cerrar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</a:t>
            </a:r>
            <a:r>
              <a:rPr lang="es-AR" sz="1400" kern="0" spc="16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brecha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16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comunicación</a:t>
            </a:r>
            <a:r>
              <a:rPr lang="es-AR" sz="1400" kern="0" spc="16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frecuentemente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AR" sz="1400" kern="0" spc="9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procesos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implementación,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facilitará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mejor comprensión</a:t>
            </a:r>
            <a:r>
              <a:rPr lang="es-AR" sz="1400" kern="0" spc="-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</a:t>
            </a:r>
            <a:r>
              <a:rPr lang="es-AR" sz="1400" kern="0" spc="-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AR" sz="1400" kern="0" spc="-1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realiza.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225" marR="6350" lvl="0" indent="-9525" algn="just" defTabSz="914400">
              <a:lnSpc>
                <a:spcPct val="111400"/>
              </a:lnSpc>
              <a:spcBef>
                <a:spcPts val="840"/>
              </a:spcBef>
            </a:pP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17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modelado</a:t>
            </a:r>
            <a:r>
              <a:rPr lang="es-AR" sz="1400" kern="0" spc="17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s-AR" sz="1400" kern="0" spc="17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BPMN</a:t>
            </a:r>
            <a:r>
              <a:rPr lang="es-AR" sz="1400" kern="0" spc="17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mediante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</a:t>
            </a:r>
            <a:r>
              <a:rPr lang="es-AR" sz="1400" kern="0" spc="1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conjunto</a:t>
            </a:r>
            <a:r>
              <a:rPr lang="es-AR" sz="1400" kern="0" spc="10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muy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pequeño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gráficos.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busca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AR" sz="1400" kern="0" spc="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</a:t>
            </a:r>
            <a:r>
              <a:rPr lang="es-AR" sz="1400" kern="0" spc="3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desarrolladores</a:t>
            </a:r>
            <a:r>
              <a:rPr lang="es-AR" sz="1400" kern="0" spc="3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técnicos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lang="es-AR" sz="1400" kern="0" spc="254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entender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s-AR" sz="1400" kern="0" spc="254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proceso.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lang="es-AR" sz="1400" kern="0" spc="2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cuatro</a:t>
            </a:r>
            <a:r>
              <a:rPr lang="es-AR" sz="1400" kern="0" spc="254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categorías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básicas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elementos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2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son: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914400">
              <a:spcBef>
                <a:spcPts val="325"/>
              </a:spcBef>
            </a:pP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715" lvl="0" indent="-227965" defTabSz="914400">
              <a:buSzPct val="90909"/>
              <a:buFont typeface="Tahoma"/>
              <a:buChar char="•"/>
              <a:tabLst>
                <a:tab pos="259715" algn="l"/>
              </a:tabLst>
            </a:pP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s-AR" sz="1400" b="1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b="1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Eventos,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Actividades,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Rombos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i="1" kern="0" spc="-1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gateways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715" lvl="0" indent="-227965" defTabSz="914400">
              <a:spcBef>
                <a:spcPts val="395"/>
              </a:spcBef>
              <a:buSzPct val="90909"/>
              <a:buFont typeface="Tahoma"/>
              <a:buChar char="•"/>
              <a:tabLst>
                <a:tab pos="259715" algn="l"/>
              </a:tabLst>
            </a:pP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s-AR" sz="1400" b="1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b="1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Secuencia,</a:t>
            </a:r>
            <a:r>
              <a:rPr lang="es-AR" sz="1400" kern="0" spc="-4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Mensaje,</a:t>
            </a:r>
            <a:r>
              <a:rPr lang="es-AR" sz="1400" kern="0" spc="-4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Asociación;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715" lvl="0" indent="-227965" defTabSz="914400">
              <a:spcBef>
                <a:spcPts val="395"/>
              </a:spcBef>
              <a:buSzPct val="90909"/>
              <a:buFont typeface="Tahoma"/>
              <a:buChar char="•"/>
              <a:tabLst>
                <a:tab pos="259715" algn="l"/>
              </a:tabLst>
            </a:pP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Carriles</a:t>
            </a:r>
            <a:r>
              <a:rPr lang="es-AR" sz="1400" b="1" kern="0" spc="-4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b="1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nado</a:t>
            </a:r>
            <a:r>
              <a:rPr lang="es-AR" sz="1400" b="1" kern="0" spc="-2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AR" sz="1400" i="1" kern="0" spc="-1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swimlanes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AR" sz="1400" kern="0" spc="-4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Piscina,</a:t>
            </a:r>
            <a:r>
              <a:rPr lang="es-AR" sz="1400" kern="0" spc="-3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Carril;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9715" lvl="0" indent="-227965" defTabSz="914400">
              <a:spcBef>
                <a:spcPts val="395"/>
              </a:spcBef>
              <a:buSzPct val="90909"/>
              <a:buFont typeface="Tahoma"/>
              <a:buChar char="•"/>
              <a:tabLst>
                <a:tab pos="259715" algn="l"/>
              </a:tabLst>
            </a:pPr>
            <a:r>
              <a:rPr lang="es-AR" sz="1400" b="1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Artefactos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Objetos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Datos,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Grupo,</a:t>
            </a:r>
            <a:r>
              <a:rPr lang="es-AR" sz="1400" kern="0" spc="-55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kern="0" spc="-1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Anotación.</a:t>
            </a:r>
            <a:endParaRPr lang="es-AR" sz="1400" kern="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41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" y="605308"/>
            <a:ext cx="10067198" cy="61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28799" y="1725768"/>
            <a:ext cx="84871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/>
              <a:t> </a:t>
            </a:r>
            <a:endParaRPr lang="es-AR" sz="2800" dirty="0"/>
          </a:p>
        </p:txBody>
      </p:sp>
      <p:sp>
        <p:nvSpPr>
          <p:cNvPr id="3" name="Rectángulo 2"/>
          <p:cNvSpPr/>
          <p:nvPr/>
        </p:nvSpPr>
        <p:spPr>
          <a:xfrm>
            <a:off x="1313645" y="1124625"/>
            <a:ext cx="92985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2189407" y="2649098"/>
            <a:ext cx="76758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4000" dirty="0" smtClean="0">
                <a:latin typeface="Algerian" panose="04020705040A02060702" pitchFamily="82" charset="0"/>
              </a:rPr>
              <a:t>BPM : Business </a:t>
            </a:r>
            <a:r>
              <a:rPr lang="es-AR" sz="4000" dirty="0" err="1">
                <a:latin typeface="Algerian" panose="04020705040A02060702" pitchFamily="82" charset="0"/>
              </a:rPr>
              <a:t>Process</a:t>
            </a:r>
            <a:r>
              <a:rPr lang="es-AR" sz="4000" dirty="0">
                <a:latin typeface="Algerian" panose="04020705040A02060702" pitchFamily="82" charset="0"/>
              </a:rPr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420928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BPM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Se emplea como puente entre la capa de negocio y la capa de TI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smtClean="0"/>
              <a:t> </a:t>
            </a:r>
            <a:r>
              <a:rPr lang="es-AR" dirty="0"/>
              <a:t>Se trata de una disciplina orientada a lograr:</a:t>
            </a:r>
          </a:p>
          <a:p>
            <a:r>
              <a:rPr lang="es-AR" dirty="0"/>
              <a:t> • agilidad en las organizaciones adaptándose a los cambios</a:t>
            </a:r>
          </a:p>
          <a:p>
            <a:r>
              <a:rPr lang="es-AR" dirty="0"/>
              <a:t> • eficacia para alcanzar los objetivos</a:t>
            </a:r>
          </a:p>
          <a:p>
            <a:r>
              <a:rPr lang="es-AR" dirty="0"/>
              <a:t> • eficiencia para hacerlo con el menor uso de recursos</a:t>
            </a:r>
          </a:p>
        </p:txBody>
      </p:sp>
    </p:spTree>
    <p:extLst>
      <p:ext uri="{BB962C8B-B14F-4D97-AF65-F5344CB8AC3E}">
        <p14:creationId xmlns:p14="http://schemas.microsoft.com/office/powerpoint/2010/main" val="243628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63" y="592428"/>
            <a:ext cx="10712210" cy="553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318196" y="452439"/>
            <a:ext cx="5640947" cy="693782"/>
          </a:xfrm>
        </p:spPr>
        <p:txBody>
          <a:bodyPr/>
          <a:lstStyle/>
          <a:p>
            <a:r>
              <a:rPr lang="es-AR" dirty="0" smtClean="0"/>
              <a:t>DEFINICIÓN .</a:t>
            </a:r>
            <a:endParaRPr lang="es-AR" dirty="0"/>
          </a:p>
        </p:txBody>
      </p:sp>
      <p:sp>
        <p:nvSpPr>
          <p:cNvPr id="4" name="Rectángulo 3"/>
          <p:cNvSpPr/>
          <p:nvPr/>
        </p:nvSpPr>
        <p:spPr>
          <a:xfrm>
            <a:off x="862885" y="1648496"/>
            <a:ext cx="110629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BPM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s-A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enfoque sistemático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para identificar, levantar, documentar, diseñar, ejecutar, medir y controlar tanto los procesos manuales como automatizados, con la finalidad de lograr a través de sus resultados en forma consistente los </a:t>
            </a:r>
            <a:r>
              <a:rPr lang="es-A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 de negocio que se encuentran alineados con la </a:t>
            </a:r>
            <a:r>
              <a:rPr lang="es-A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estrategia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de la organización</a:t>
            </a:r>
            <a:r>
              <a:rPr lang="es-AR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BPM abarca el apoyo creciente de TI con el objetivo de mejorar, innovar y gestionar los procesos de principio a fin, que determinan los resultados de negocio, </a:t>
            </a:r>
            <a:r>
              <a:rPr lang="es-AR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crean valor </a:t>
            </a:r>
            <a:r>
              <a:rPr lang="es-AR" sz="2800" dirty="0">
                <a:latin typeface="Arial" panose="020B0604020202020204" pitchFamily="34" charset="0"/>
                <a:cs typeface="Arial" panose="020B0604020202020204" pitchFamily="34" charset="0"/>
              </a:rPr>
              <a:t>para el cliente y posibilitan el logro de los objetivos de negocio con mayor agilidad.</a:t>
            </a:r>
          </a:p>
        </p:txBody>
      </p:sp>
    </p:spTree>
    <p:extLst>
      <p:ext uri="{BB962C8B-B14F-4D97-AF65-F5344CB8AC3E}">
        <p14:creationId xmlns:p14="http://schemas.microsoft.com/office/powerpoint/2010/main" val="366644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948" y="1420194"/>
            <a:ext cx="9324305" cy="48591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39942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/>
              <a:t>Requiere un cambio cultural:</a:t>
            </a:r>
          </a:p>
          <a:p>
            <a:r>
              <a:rPr lang="es-AR" dirty="0"/>
              <a:t>Liderazgo claro de los gerentes</a:t>
            </a:r>
          </a:p>
          <a:p>
            <a:r>
              <a:rPr lang="es-AR" dirty="0"/>
              <a:t>Trabajo en equipo y transparencia en el desempeño</a:t>
            </a:r>
          </a:p>
          <a:p>
            <a:r>
              <a:rPr lang="es-AR" dirty="0"/>
              <a:t>Orientación al cliente</a:t>
            </a:r>
          </a:p>
          <a:p>
            <a:r>
              <a:rPr lang="es-AR" dirty="0"/>
              <a:t>Responsabilidad sobre los procesos</a:t>
            </a:r>
          </a:p>
          <a:p>
            <a:r>
              <a:rPr lang="es-AR" dirty="0"/>
              <a:t>Innovación y mejora continua de los procesos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607" y="619528"/>
            <a:ext cx="8798872" cy="5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017431" y="889844"/>
            <a:ext cx="98523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La gestión punta a punta de los procesos de negocio y la orquestación controlada de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 actividades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a lo largo de múltiples funciones de negocio son la esencia de BPM y lo que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 diferencia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la gestión funcional tradicional.</a:t>
            </a: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Se denomina gestión POR procesos y no DE procesos ya que esta palabra muestra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 interrelación 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de procesos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• Procesos estratégicos o de dirección: direcciona la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• Procesos operativos: desarrollan la misión de la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• Procesos de apoyo o soporte: recursos (disponibilidad y adecuación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• Procesos de evaluación: seguimiento y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control.</a:t>
            </a:r>
          </a:p>
          <a:p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 Estos procesos se representan en un mapa de procesos en un ciclo de </a:t>
            </a: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mejoramiento continuo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91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82" y="862885"/>
            <a:ext cx="9024115" cy="528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2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2" y="735117"/>
            <a:ext cx="7418230" cy="5864087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8478592" y="2097499"/>
            <a:ext cx="3189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Arquitectura empresarial</a:t>
            </a:r>
          </a:p>
          <a:p>
            <a:r>
              <a:rPr lang="es-AR" dirty="0"/>
              <a:t>MIT Center </a:t>
            </a:r>
            <a:r>
              <a:rPr lang="es-AR" dirty="0" err="1"/>
              <a:t>for</a:t>
            </a:r>
            <a:r>
              <a:rPr lang="es-AR" dirty="0"/>
              <a:t> </a:t>
            </a:r>
            <a:r>
              <a:rPr lang="es-AR" dirty="0" err="1"/>
              <a:t>Information</a:t>
            </a:r>
            <a:r>
              <a:rPr lang="es-AR" dirty="0"/>
              <a:t> </a:t>
            </a:r>
            <a:r>
              <a:rPr lang="es-AR" dirty="0" err="1"/>
              <a:t>Systems</a:t>
            </a:r>
            <a:r>
              <a:rPr lang="es-AR" dirty="0"/>
              <a:t> </a:t>
            </a:r>
            <a:r>
              <a:rPr lang="es-AR" dirty="0" err="1"/>
              <a:t>Research</a:t>
            </a:r>
            <a:r>
              <a:rPr lang="es-AR" dirty="0"/>
              <a:t> (2007):</a:t>
            </a:r>
          </a:p>
          <a:p>
            <a:r>
              <a:rPr lang="es-AR" dirty="0"/>
              <a:t>“La arquitectura empresarial es la organización lógica para los procesos de negocio y la infraestructura de TI de manera que refleje la integración y los requerimientos de estandarización del modelo operativo de la compañía.”</a:t>
            </a:r>
          </a:p>
        </p:txBody>
      </p:sp>
    </p:spTree>
    <p:extLst>
      <p:ext uri="{BB962C8B-B14F-4D97-AF65-F5344CB8AC3E}">
        <p14:creationId xmlns:p14="http://schemas.microsoft.com/office/powerpoint/2010/main" val="40347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612</Words>
  <Application>Microsoft Office PowerPoint</Application>
  <PresentationFormat>Panorámica</PresentationFormat>
  <Paragraphs>46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Algerian</vt:lpstr>
      <vt:lpstr>Arial</vt:lpstr>
      <vt:lpstr>Century Gothic</vt:lpstr>
      <vt:lpstr>Tahoma</vt:lpstr>
      <vt:lpstr>Wingdings 3</vt:lpstr>
      <vt:lpstr>Ion</vt:lpstr>
      <vt:lpstr>Administración </vt:lpstr>
      <vt:lpstr>Presentación de PowerPoint</vt:lpstr>
      <vt:lpstr>BPM</vt:lpstr>
      <vt:lpstr>Presentación de PowerPoint</vt:lpstr>
      <vt:lpstr>DEFINICIÓN 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Organización y empresa</dc:title>
  <dc:creator>Laila Masnu</dc:creator>
  <cp:lastModifiedBy>Laila Masnu</cp:lastModifiedBy>
  <cp:revision>19</cp:revision>
  <dcterms:created xsi:type="dcterms:W3CDTF">2024-09-01T13:34:16Z</dcterms:created>
  <dcterms:modified xsi:type="dcterms:W3CDTF">2024-11-04T01:33:15Z</dcterms:modified>
</cp:coreProperties>
</file>