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56" r:id="rId3"/>
    <p:sldId id="258" r:id="rId4"/>
    <p:sldId id="259" r:id="rId5"/>
    <p:sldId id="257" r:id="rId6"/>
    <p:sldId id="281" r:id="rId7"/>
    <p:sldId id="269" r:id="rId8"/>
    <p:sldId id="270" r:id="rId9"/>
    <p:sldId id="274" r:id="rId10"/>
    <p:sldId id="275" r:id="rId11"/>
    <p:sldId id="276" r:id="rId12"/>
    <p:sldId id="277" r:id="rId13"/>
    <p:sldId id="280" r:id="rId14"/>
    <p:sldId id="27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924DC-DB2A-4C75-98E0-B88BEAD38A8A}" v="113" dt="2025-04-15T13:30:5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28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E9DB4-C763-40B0-ACE4-6329A0C0CE53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28D4-095E-43AB-AB70-8ECEA07243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9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FC4174F-5198-CC26-CDA3-C7150C55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14EC6126-2616-1537-635D-DE58603FE3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>
            <a:extLst>
              <a:ext uri="{FF2B5EF4-FFF2-40B4-BE49-F238E27FC236}">
                <a16:creationId xmlns:a16="http://schemas.microsoft.com/office/drawing/2014/main" id="{A41F7D92-DE8F-1140-80BE-7E8A40F42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052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43583C2-9F70-6B45-4BCB-2C0C6ACE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239B95AB-AAFD-8929-4909-45CD07D89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>
            <a:extLst>
              <a:ext uri="{FF2B5EF4-FFF2-40B4-BE49-F238E27FC236}">
                <a16:creationId xmlns:a16="http://schemas.microsoft.com/office/drawing/2014/main" id="{524C3135-53C1-F896-8E8F-4CD0CA60B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116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D8987-861C-0F37-CB0D-AB8DF6061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94A82-0615-9227-743A-BFCA51BA2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769F9-32FA-BDAE-7375-B28547FA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3A531-446B-0D1E-963C-28501B66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50966-59BE-4DC5-9925-2E83CCAA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184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B5376-638F-1B62-2670-9037B132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3AAD34-54E9-89A6-32A2-C81D32FC9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F3AA2-9ABD-0D89-A227-A778F13E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EB298-6B37-E125-4BA2-05A707B8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605F8-C4BB-1C90-85B3-38A9259A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1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522B31-C94B-5880-5FF6-372EEB17A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334108-D1C2-080D-B1B5-6965FD6C9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142A6-1449-31F9-1E05-C3EC9AE7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E49123-78C7-59B9-4B91-FB6D20CB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1A03B-F7F4-6A1A-A882-E3377083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560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6BB69-56E0-B69C-E7DC-53BD83EF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0C542-86F1-F553-481F-C6FF5197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F3F9C-64BF-74CD-3F89-E45F207C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028A4-7BEB-22EB-BF84-D624910E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EF07B-C718-BCAE-69B2-CE5A3B17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59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F872A-87C2-02B1-F2B9-8494DF51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3B6C1-7C80-01FF-D94D-9104D1E6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12534-669C-AAAF-D99B-1037623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CF79A-BB62-6B6C-B04E-701E0D36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865B2-2F19-56BE-EBC4-4ED3030D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060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2BC8-AF59-88AA-F7BE-9BF3566D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294AA-E59F-E5DE-498D-2FF2B973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1A14BA-6128-A4E0-3F99-24D8D21E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B4BAF9-48AA-F79F-45EA-EDA82518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53EC82-9F1B-9F97-9317-425BE07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A1A3F-214B-AC34-9B4E-31A357A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056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74033-1625-14BC-712D-A1D79D2E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E2E5B-01E1-6A53-F9FC-96C09217B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576302-5903-F3C2-2460-AC83F1C82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34825D-206A-36B7-FC57-33C287F6E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761909-DEBF-455D-C6DA-1F390B06C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03AC4-80A3-1918-91AB-74108B7A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479F87-DFC3-D5C6-1B9F-AF73CFCB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834BC0-A7FB-35BA-D88E-4DE96AD7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64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C4904-C9F4-9862-85B5-7C34FA91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E26AC4-E660-7C85-C658-2C37F409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1652CA-1307-97ED-17EF-A3CF3DC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FCE7CF-FDFE-9912-C346-5725A4F1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46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E35FE-4FC7-2D45-428D-A42BBAE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F9E88E-2479-F12D-74FC-B0C6E0D5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AC10E6-AF7A-AE8D-CCB0-32D9E2DD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81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A4F99-D868-D4C3-9B02-7E73E2B4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89C47-D3B2-191C-C6A6-581666509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5D248D-D637-3ABF-F8DE-8E3842E1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7746DA-E573-F40C-6CA0-F1473ED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411C8-B3C8-84E0-A555-9D44FB4E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1BCC82-3C81-438D-CBB6-1B99FD7D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848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41F34-484D-FA96-657C-4DF86689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568A03-AC1F-76A5-DE93-0D32983FC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9A4989-2E8B-ECEE-B96D-D7A4826A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601853-4199-EB8F-579D-F8223E20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56CA0F-E960-E774-3015-B76E61B1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ECE76-4ACC-E3D8-8789-E6CFD72C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70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4F140E-7473-CF67-5C2F-82D6E53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5EC7E7-B2C0-3961-26C0-BBECECF1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6F9E5-AE93-37F1-2046-C1E343845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3BFC-5953-423F-94F6-42ED1D9A2BFB}" type="datetimeFigureOut">
              <a:rPr lang="es-AR" smtClean="0"/>
              <a:t>15/4/2025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CCBB9-1D8B-3CBA-A9F7-A895A33E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9E716-60BE-5FE5-38E4-CFFE1238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5FB4-A9A8-431C-93AA-3C7480B72A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22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mysql.com/doc/refman/9.0/en/flow-control-function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60F5C5A-AB78-0D76-0817-603EF09AF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>
            <a:extLst>
              <a:ext uri="{FF2B5EF4-FFF2-40B4-BE49-F238E27FC236}">
                <a16:creationId xmlns:a16="http://schemas.microsoft.com/office/drawing/2014/main" id="{AE0AC403-CDBE-8A5C-8993-7B3A2B22CA3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2">
            <a:extLst>
              <a:ext uri="{FF2B5EF4-FFF2-40B4-BE49-F238E27FC236}">
                <a16:creationId xmlns:a16="http://schemas.microsoft.com/office/drawing/2014/main" id="{FE57DA80-D990-D7DB-B5EA-FF29B39DF9CA}"/>
              </a:ext>
            </a:extLst>
          </p:cNvPr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12">
            <a:extLst>
              <a:ext uri="{FF2B5EF4-FFF2-40B4-BE49-F238E27FC236}">
                <a16:creationId xmlns:a16="http://schemas.microsoft.com/office/drawing/2014/main" id="{55A4B92E-9C89-B99D-E993-8F5DCC98CC9F}"/>
              </a:ext>
            </a:extLst>
          </p:cNvPr>
          <p:cNvSpPr txBox="1"/>
          <p:nvPr/>
        </p:nvSpPr>
        <p:spPr>
          <a:xfrm>
            <a:off x="4215696" y="2057399"/>
            <a:ext cx="6766078" cy="20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262626"/>
              </a:buClr>
              <a:buSzPts val="5400"/>
            </a:pPr>
            <a:r>
              <a:rPr lang="es-AR" sz="3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Ejemplos de usos de funciones TIME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64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CF0B56-CA09-A7D1-4C1E-CFBAFCACC6A3}"/>
              </a:ext>
            </a:extLst>
          </p:cNvPr>
          <p:cNvSpPr txBox="1"/>
          <p:nvPr/>
        </p:nvSpPr>
        <p:spPr>
          <a:xfrm>
            <a:off x="3200400" y="1282015"/>
            <a:ext cx="4232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 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s-AR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solamente podemos obtener dos salidas, cuando la condición resulta verdadera y cuando es falsa, si queremos más opciones podemos usar 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"case". 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Vamos a extender el 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"case" 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anterior para mostrar distintos mensajes: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C8B63A-3671-6644-FF3B-80BE5273CA03}"/>
              </a:ext>
            </a:extLst>
          </p:cNvPr>
          <p:cNvSpPr txBox="1"/>
          <p:nvPr/>
        </p:nvSpPr>
        <p:spPr>
          <a:xfrm>
            <a:off x="3584176" y="4976694"/>
            <a:ext cx="3465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Realice las pruebas con la base de datos </a:t>
            </a:r>
            <a:r>
              <a:rPr lang="es-AR" b="1" dirty="0" err="1"/>
              <a:t>facturacion</a:t>
            </a:r>
            <a:r>
              <a:rPr lang="es-AR" b="1" dirty="0"/>
              <a:t> </a:t>
            </a:r>
            <a:r>
              <a:rPr lang="es-AR" dirty="0"/>
              <a:t>en su servidor local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2C1F9-02B5-A84B-E324-FE79AE4E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08" y="1126493"/>
            <a:ext cx="4086795" cy="25054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50F398-00A4-005D-4EAD-5D73D96D6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14" y="3982603"/>
            <a:ext cx="2591738" cy="1988182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55ACE01-8A83-92F0-0FAA-C6895DFCB307}"/>
              </a:ext>
            </a:extLst>
          </p:cNvPr>
          <p:cNvCxnSpPr/>
          <p:nvPr/>
        </p:nvCxnSpPr>
        <p:spPr>
          <a:xfrm>
            <a:off x="7546785" y="1039022"/>
            <a:ext cx="0" cy="4931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99;p3">
            <a:extLst>
              <a:ext uri="{FF2B5EF4-FFF2-40B4-BE49-F238E27FC236}">
                <a16:creationId xmlns:a16="http://schemas.microsoft.com/office/drawing/2014/main" id="{4E9DA132-F3C3-EB2F-A25A-AC4D383E5CF0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0;p3">
            <a:extLst>
              <a:ext uri="{FF2B5EF4-FFF2-40B4-BE49-F238E27FC236}">
                <a16:creationId xmlns:a16="http://schemas.microsoft.com/office/drawing/2014/main" id="{C07E1CD4-857A-83B4-9889-71A80710D75F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417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55525E-2E7D-6172-1E24-844F37AF72D9}"/>
              </a:ext>
            </a:extLst>
          </p:cNvPr>
          <p:cNvSpPr txBox="1"/>
          <p:nvPr/>
        </p:nvSpPr>
        <p:spPr>
          <a:xfrm>
            <a:off x="3364891" y="1646066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Incluso podemos agregar una cláusula "</a:t>
            </a:r>
            <a:r>
              <a:rPr lang="es-AR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y ordenar la salida por la columna "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cantidad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E74FCE-E027-83BF-52B2-8C2FFD6E1559}"/>
              </a:ext>
            </a:extLst>
          </p:cNvPr>
          <p:cNvSpPr txBox="1"/>
          <p:nvPr/>
        </p:nvSpPr>
        <p:spPr>
          <a:xfrm>
            <a:off x="3364891" y="4706353"/>
            <a:ext cx="3812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diferencia con 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s-AR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es que el </a:t>
            </a:r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"case" 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toma valores puntuales, no expresiones. La siguiente sentencia provocará un error: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DC1D61-8BA4-4B8A-3EFC-B93F569F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758" y="1137818"/>
            <a:ext cx="4086795" cy="2505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039A77-E73D-9C7D-02BA-07F0CA1F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58" y="4053806"/>
            <a:ext cx="3621583" cy="250542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698B7C4-BAED-D085-04A1-C39E08460EAB}"/>
              </a:ext>
            </a:extLst>
          </p:cNvPr>
          <p:cNvSpPr/>
          <p:nvPr/>
        </p:nvSpPr>
        <p:spPr>
          <a:xfrm>
            <a:off x="8210121" y="5026326"/>
            <a:ext cx="1025236" cy="339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9953FCB-6C81-535C-7AC3-C14630083117}"/>
              </a:ext>
            </a:extLst>
          </p:cNvPr>
          <p:cNvCxnSpPr>
            <a:cxnSpLocks/>
          </p:cNvCxnSpPr>
          <p:nvPr/>
        </p:nvCxnSpPr>
        <p:spPr>
          <a:xfrm>
            <a:off x="7317966" y="1137818"/>
            <a:ext cx="0" cy="54214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99;p3">
            <a:extLst>
              <a:ext uri="{FF2B5EF4-FFF2-40B4-BE49-F238E27FC236}">
                <a16:creationId xmlns:a16="http://schemas.microsoft.com/office/drawing/2014/main" id="{81842135-97AE-F8FC-7B47-A606624FF208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0;p3">
            <a:extLst>
              <a:ext uri="{FF2B5EF4-FFF2-40B4-BE49-F238E27FC236}">
                <a16:creationId xmlns:a16="http://schemas.microsoft.com/office/drawing/2014/main" id="{36395C23-67B7-F200-B872-9C1DCDD01936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6861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8D15B7-142D-4518-0C40-1BA1A63449C8}"/>
              </a:ext>
            </a:extLst>
          </p:cNvPr>
          <p:cNvSpPr txBox="1"/>
          <p:nvPr/>
        </p:nvSpPr>
        <p:spPr>
          <a:xfrm>
            <a:off x="3112003" y="1585402"/>
            <a:ext cx="4396698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Pero existe otra sintaxis de "</a:t>
            </a:r>
            <a:r>
              <a:rPr lang="es-AR" b="1" dirty="0"/>
              <a:t>case</a:t>
            </a:r>
            <a:r>
              <a:rPr lang="es-AR" dirty="0"/>
              <a:t>" que permite condiciones:</a:t>
            </a:r>
          </a:p>
          <a:p>
            <a:endParaRPr lang="es-AR" dirty="0"/>
          </a:p>
          <a:p>
            <a:r>
              <a:rPr lang="es-AR" dirty="0"/>
              <a:t> case</a:t>
            </a:r>
          </a:p>
          <a:p>
            <a:r>
              <a:rPr lang="es-AR" dirty="0"/>
              <a:t>  </a:t>
            </a:r>
            <a:r>
              <a:rPr lang="es-AR" dirty="0" err="1"/>
              <a:t>when</a:t>
            </a:r>
            <a:r>
              <a:rPr lang="es-AR" dirty="0"/>
              <a:t>  </a:t>
            </a:r>
            <a:r>
              <a:rPr lang="es-AR" dirty="0" err="1"/>
              <a:t>then</a:t>
            </a:r>
            <a:r>
              <a:rPr lang="es-AR" dirty="0"/>
              <a:t> </a:t>
            </a:r>
          </a:p>
          <a:p>
            <a:r>
              <a:rPr lang="es-AR" dirty="0"/>
              <a:t>  ...</a:t>
            </a:r>
          </a:p>
          <a:p>
            <a:r>
              <a:rPr lang="es-AR" dirty="0"/>
              <a:t>  </a:t>
            </a:r>
            <a:r>
              <a:rPr lang="es-AR" dirty="0" err="1"/>
              <a:t>else</a:t>
            </a:r>
            <a:r>
              <a:rPr lang="es-AR" dirty="0"/>
              <a:t> </a:t>
            </a:r>
          </a:p>
          <a:p>
            <a:r>
              <a:rPr lang="es-AR" dirty="0"/>
              <a:t> </a:t>
            </a:r>
            <a:r>
              <a:rPr lang="es-AR" dirty="0" err="1"/>
              <a:t>end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AC574B-DDE7-58EF-6CDD-1ECB14471D86}"/>
              </a:ext>
            </a:extLst>
          </p:cNvPr>
          <p:cNvSpPr txBox="1"/>
          <p:nvPr/>
        </p:nvSpPr>
        <p:spPr>
          <a:xfrm>
            <a:off x="3388168" y="4605716"/>
            <a:ext cx="392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Realice las pruebas con la base de datos </a:t>
            </a:r>
            <a:r>
              <a:rPr lang="es-AR" b="1" i="1" dirty="0" err="1"/>
              <a:t>facturacion</a:t>
            </a:r>
            <a:r>
              <a:rPr lang="es-AR" b="1" i="1" dirty="0"/>
              <a:t> </a:t>
            </a:r>
            <a:r>
              <a:rPr lang="es-AR" i="1" dirty="0"/>
              <a:t>en su servidor local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3C4BA1-DF9C-3DF1-EF86-4774489C4210}"/>
              </a:ext>
            </a:extLst>
          </p:cNvPr>
          <p:cNvSpPr txBox="1"/>
          <p:nvPr/>
        </p:nvSpPr>
        <p:spPr>
          <a:xfrm>
            <a:off x="3395945" y="5541810"/>
            <a:ext cx="411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ampliar sobre mas funciones de control de flujo ver </a:t>
            </a:r>
            <a:r>
              <a:rPr lang="es-AR" dirty="0">
                <a:hlinkClick r:id="rId2"/>
              </a:rPr>
              <a:t>documentación oficial</a:t>
            </a:r>
            <a:r>
              <a:rPr lang="es-AR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588BE7-3150-8D52-58DE-5F452B21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85" y="1526674"/>
            <a:ext cx="3570556" cy="238436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6E5421-751F-3647-4E42-03EFE161C22D}"/>
              </a:ext>
            </a:extLst>
          </p:cNvPr>
          <p:cNvSpPr/>
          <p:nvPr/>
        </p:nvSpPr>
        <p:spPr>
          <a:xfrm>
            <a:off x="8482379" y="2254167"/>
            <a:ext cx="2023672" cy="29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8B00BE-0647-7DDF-DF7E-25F854BBB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297" y="4146568"/>
            <a:ext cx="3482272" cy="2031325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B4B7F31-7F1C-8D75-7708-5B8DB432891C}"/>
              </a:ext>
            </a:extLst>
          </p:cNvPr>
          <p:cNvCxnSpPr/>
          <p:nvPr/>
        </p:nvCxnSpPr>
        <p:spPr>
          <a:xfrm>
            <a:off x="7893165" y="1256378"/>
            <a:ext cx="0" cy="4931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99;p3">
            <a:extLst>
              <a:ext uri="{FF2B5EF4-FFF2-40B4-BE49-F238E27FC236}">
                <a16:creationId xmlns:a16="http://schemas.microsoft.com/office/drawing/2014/main" id="{A34F7B1B-F214-BEA9-70BB-2A3BE797BBDA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0;p3">
            <a:extLst>
              <a:ext uri="{FF2B5EF4-FFF2-40B4-BE49-F238E27FC236}">
                <a16:creationId xmlns:a16="http://schemas.microsoft.com/office/drawing/2014/main" id="{23444246-5AD3-655A-6254-CA3A730468D0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046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B8E6155-0CB4-9DA2-7990-930CB450FCCA}"/>
              </a:ext>
            </a:extLst>
          </p:cNvPr>
          <p:cNvSpPr txBox="1"/>
          <p:nvPr/>
        </p:nvSpPr>
        <p:spPr>
          <a:xfrm>
            <a:off x="3168869" y="1655380"/>
            <a:ext cx="8456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000" dirty="0"/>
              <a:t>Mostrar los apellidos y nombres  de los  vendedores, y sus comisiones. En el caso de que, la comisión sea menor a 0.50 mostrar un aumento del 10%, caso contrario mostrar la comisión.</a:t>
            </a:r>
          </a:p>
          <a:p>
            <a:pPr marL="457200" indent="-457200">
              <a:buFont typeface="+mj-lt"/>
              <a:buAutoNum type="arabicPeriod"/>
            </a:pPr>
            <a:endParaRPr lang="es-AR" sz="2000" dirty="0"/>
          </a:p>
          <a:p>
            <a:pPr marL="457200" indent="-457200">
              <a:buFont typeface="+mj-lt"/>
              <a:buAutoNum type="arabicPeriod"/>
            </a:pPr>
            <a:endParaRPr lang="es-AR" sz="2000" dirty="0"/>
          </a:p>
          <a:p>
            <a:pPr marL="457200" indent="-457200">
              <a:buFont typeface="+mj-lt"/>
              <a:buAutoNum type="arabicPeriod"/>
            </a:pPr>
            <a:r>
              <a:rPr lang="es-AR" sz="2000" dirty="0"/>
              <a:t>Obtener las comisiones de todos los vendedores, en el caso de que  la comisión sea de 50.000 mostrar “observar” en el caso de que  la comisión sea 10.000 aumentar 5%</a:t>
            </a:r>
          </a:p>
          <a:p>
            <a:endParaRPr lang="es-AR" sz="2000" dirty="0"/>
          </a:p>
        </p:txBody>
      </p:sp>
      <p:sp>
        <p:nvSpPr>
          <p:cNvPr id="3" name="Google Shape;99;p3">
            <a:extLst>
              <a:ext uri="{FF2B5EF4-FFF2-40B4-BE49-F238E27FC236}">
                <a16:creationId xmlns:a16="http://schemas.microsoft.com/office/drawing/2014/main" id="{78DB1430-DAF1-7750-D28D-BE15D7DD3E5A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19423724-D819-CA0C-7F07-E1E1F41102D5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6039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7C29817-A29D-1C70-44E7-56C5B352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>
            <a:extLst>
              <a:ext uri="{FF2B5EF4-FFF2-40B4-BE49-F238E27FC236}">
                <a16:creationId xmlns:a16="http://schemas.microsoft.com/office/drawing/2014/main" id="{3F158291-E30D-F346-2A48-10F73B99DF5E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2">
            <a:extLst>
              <a:ext uri="{FF2B5EF4-FFF2-40B4-BE49-F238E27FC236}">
                <a16:creationId xmlns:a16="http://schemas.microsoft.com/office/drawing/2014/main" id="{353B4E48-BEB3-4F6F-5966-96586A0A6653}"/>
              </a:ext>
            </a:extLst>
          </p:cNvPr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12">
            <a:extLst>
              <a:ext uri="{FF2B5EF4-FFF2-40B4-BE49-F238E27FC236}">
                <a16:creationId xmlns:a16="http://schemas.microsoft.com/office/drawing/2014/main" id="{E37C16C6-3CDD-826A-C82D-547271DC891E}"/>
              </a:ext>
            </a:extLst>
          </p:cNvPr>
          <p:cNvSpPr txBox="1"/>
          <p:nvPr/>
        </p:nvSpPr>
        <p:spPr>
          <a:xfrm>
            <a:off x="4215696" y="2057399"/>
            <a:ext cx="6766078" cy="20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262626"/>
              </a:buClr>
              <a:buSzPts val="5400"/>
            </a:pPr>
            <a:r>
              <a:rPr lang="es-AR" sz="3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GRACIAS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35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C9A1F88-1A21-337B-BB72-C58EC02D22AE}"/>
              </a:ext>
            </a:extLst>
          </p:cNvPr>
          <p:cNvSpPr txBox="1"/>
          <p:nvPr/>
        </p:nvSpPr>
        <p:spPr>
          <a:xfrm>
            <a:off x="3699171" y="4094018"/>
            <a:ext cx="6871855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s-A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Mostrar los legajos y hora de entrada y salida en formato de HH:MM</a:t>
            </a:r>
            <a:endParaRPr lang="es-A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legajo, TIME_FORMAT(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horaentrada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'%H:%i'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TIME_FORMAT(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horasalida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'%H:%i'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A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hs_trabajadas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4FDC96-40E5-6740-A330-4D80D96B6CD7}"/>
              </a:ext>
            </a:extLst>
          </p:cNvPr>
          <p:cNvSpPr txBox="1"/>
          <p:nvPr/>
        </p:nvSpPr>
        <p:spPr>
          <a:xfrm>
            <a:off x="3699170" y="1346447"/>
            <a:ext cx="6871855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s-A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Obtener la cantidad de horas trabajadas por día para cada empleado</a:t>
            </a: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legajo,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TIME_FORMAT(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horasalida-horaentrada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'%H:%i'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A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hs_trabajadas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70809D-D2F6-1265-55B0-6C4D0AD680CC}"/>
              </a:ext>
            </a:extLst>
          </p:cNvPr>
          <p:cNvSpPr txBox="1"/>
          <p:nvPr/>
        </p:nvSpPr>
        <p:spPr>
          <a:xfrm>
            <a:off x="3158837" y="455658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 de datos tipo TIME</a:t>
            </a:r>
          </a:p>
        </p:txBody>
      </p:sp>
      <p:sp>
        <p:nvSpPr>
          <p:cNvPr id="2" name="Google Shape;99;p3">
            <a:extLst>
              <a:ext uri="{FF2B5EF4-FFF2-40B4-BE49-F238E27FC236}">
                <a16:creationId xmlns:a16="http://schemas.microsoft.com/office/drawing/2014/main" id="{BF8ECF29-F517-C145-41DE-8394A9AED720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0;p3">
            <a:extLst>
              <a:ext uri="{FF2B5EF4-FFF2-40B4-BE49-F238E27FC236}">
                <a16:creationId xmlns:a16="http://schemas.microsoft.com/office/drawing/2014/main" id="{CCABC521-2054-FE57-5465-D0D6C59EDEE2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Lenguaje SQL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0147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707C59E-5631-6F35-C25A-DEA76321DBE3}"/>
              </a:ext>
            </a:extLst>
          </p:cNvPr>
          <p:cNvSpPr txBox="1"/>
          <p:nvPr/>
        </p:nvSpPr>
        <p:spPr>
          <a:xfrm>
            <a:off x="4219919" y="404566"/>
            <a:ext cx="749386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s-A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Obtener la cantidad total de horas trabajadas por cada empleado</a:t>
            </a:r>
            <a:endParaRPr lang="es-A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legajo, SUM(TIME_FORMAT(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horasalida-horaentrada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'%H:%i'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A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hs_trabajadas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legajo;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9F5829-4732-9809-CB7B-9BBDFA6BAEB5}"/>
              </a:ext>
            </a:extLst>
          </p:cNvPr>
          <p:cNvSpPr txBox="1"/>
          <p:nvPr/>
        </p:nvSpPr>
        <p:spPr>
          <a:xfrm>
            <a:off x="4219919" y="3459402"/>
            <a:ext cx="749386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s-A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Deseamos saber la cantidad de horas trabajadas por LEGAJO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legajo,  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(sum(TIMEDIFF(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horasalida,horaentrada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hs_trabajadas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legajo;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Google Shape;99;p3">
            <a:extLst>
              <a:ext uri="{FF2B5EF4-FFF2-40B4-BE49-F238E27FC236}">
                <a16:creationId xmlns:a16="http://schemas.microsoft.com/office/drawing/2014/main" id="{4269C729-C443-5C9D-A123-E7A14EEFFDC1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0;p3">
            <a:extLst>
              <a:ext uri="{FF2B5EF4-FFF2-40B4-BE49-F238E27FC236}">
                <a16:creationId xmlns:a16="http://schemas.microsoft.com/office/drawing/2014/main" id="{4945CADC-62F2-4E11-1147-D8E8F7E48F25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Lenguaje SQL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6386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CF171F-4BC2-AA5F-5D55-F313A2B0192A}"/>
              </a:ext>
            </a:extLst>
          </p:cNvPr>
          <p:cNvSpPr txBox="1"/>
          <p:nvPr/>
        </p:nvSpPr>
        <p:spPr>
          <a:xfrm>
            <a:off x="3712880" y="843677"/>
            <a:ext cx="7573181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s-A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legajo,  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sum(TIMEDIFF(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horasalida,horaentrada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"Suma 1"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SEC_TO_TIME(SUM(TIME_TO_SEC(SUBTIME(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horasalida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horaentrada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))))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"suma 2"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hs_trabajadas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legajo;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EC9039-8CD8-F15C-C3B8-41EBE8239AF4}"/>
              </a:ext>
            </a:extLst>
          </p:cNvPr>
          <p:cNvSpPr txBox="1"/>
          <p:nvPr/>
        </p:nvSpPr>
        <p:spPr>
          <a:xfrm>
            <a:off x="2919496" y="4140677"/>
            <a:ext cx="9005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SELECT SUBTIME("10:24:21", "5");</a:t>
            </a:r>
          </a:p>
          <a:p>
            <a:endParaRPr lang="es-AR" dirty="0"/>
          </a:p>
          <a:p>
            <a:r>
              <a:rPr lang="es-A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Convertir un valor de tiempo en segundos:</a:t>
            </a:r>
            <a:endParaRPr lang="es-AR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TIME_TO_SEC(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"19:30:10"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Devolver un valor de tiempo basado en un valor de segundos especificado:</a:t>
            </a:r>
            <a:endParaRPr lang="es-AR" i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SEC_TO_TIME(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s-AR" dirty="0"/>
          </a:p>
        </p:txBody>
      </p:sp>
      <p:sp>
        <p:nvSpPr>
          <p:cNvPr id="2" name="Google Shape;99;p3">
            <a:extLst>
              <a:ext uri="{FF2B5EF4-FFF2-40B4-BE49-F238E27FC236}">
                <a16:creationId xmlns:a16="http://schemas.microsoft.com/office/drawing/2014/main" id="{1A7B4368-2540-4F87-D8D4-18CEE28D72CA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0;p3">
            <a:extLst>
              <a:ext uri="{FF2B5EF4-FFF2-40B4-BE49-F238E27FC236}">
                <a16:creationId xmlns:a16="http://schemas.microsoft.com/office/drawing/2014/main" id="{1EE97043-63AB-5FB1-8BFF-1937D74CB9B8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Lenguaje SQL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824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2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12"/>
          <p:cNvSpPr txBox="1"/>
          <p:nvPr/>
        </p:nvSpPr>
        <p:spPr>
          <a:xfrm>
            <a:off x="4215696" y="2029101"/>
            <a:ext cx="6766078" cy="20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s-AR" sz="5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4477740" y="4061935"/>
            <a:ext cx="503669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Función de control de flujo IF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Función de control de flujo CASE</a:t>
            </a:r>
            <a:endParaRPr lang="es-AR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3">
            <a:extLst>
              <a:ext uri="{FF2B5EF4-FFF2-40B4-BE49-F238E27FC236}">
                <a16:creationId xmlns:a16="http://schemas.microsoft.com/office/drawing/2014/main" id="{26D255B7-831F-F516-F776-DB9C9627547F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0;p3">
            <a:extLst>
              <a:ext uri="{FF2B5EF4-FFF2-40B4-BE49-F238E27FC236}">
                <a16:creationId xmlns:a16="http://schemas.microsoft.com/office/drawing/2014/main" id="{29036423-C69C-F760-821A-53211CBB2E68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4D7E5D-38D3-4766-E9A6-24692DAE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96" y="737423"/>
            <a:ext cx="7875210" cy="18366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b="1" i="0" dirty="0">
                <a:effectLst/>
                <a:latin typeface="+mn-lt"/>
              </a:rPr>
              <a:t>"if" </a:t>
            </a:r>
            <a:r>
              <a:rPr lang="en-US" b="0" i="0" dirty="0">
                <a:effectLst/>
                <a:latin typeface="+mn-lt"/>
              </a:rPr>
              <a:t>es </a:t>
            </a:r>
            <a:r>
              <a:rPr lang="en-US" b="0" i="0" dirty="0" err="1">
                <a:effectLst/>
                <a:latin typeface="+mn-lt"/>
              </a:rPr>
              <a:t>una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función</a:t>
            </a:r>
            <a:r>
              <a:rPr lang="en-US" b="0" i="0" dirty="0">
                <a:effectLst/>
                <a:latin typeface="+mn-lt"/>
              </a:rPr>
              <a:t> a la </a:t>
            </a:r>
            <a:r>
              <a:rPr lang="en-US" b="0" i="0" dirty="0" err="1">
                <a:effectLst/>
                <a:latin typeface="+mn-lt"/>
              </a:rPr>
              <a:t>cual</a:t>
            </a:r>
            <a:r>
              <a:rPr lang="en-US" b="0" i="0" dirty="0">
                <a:effectLst/>
                <a:latin typeface="+mn-lt"/>
              </a:rPr>
              <a:t> se le </a:t>
            </a:r>
            <a:r>
              <a:rPr lang="en-US" b="0" i="0" dirty="0" err="1">
                <a:effectLst/>
                <a:latin typeface="+mn-lt"/>
              </a:rPr>
              <a:t>envían</a:t>
            </a:r>
            <a:r>
              <a:rPr lang="en-US" b="0" i="0" dirty="0">
                <a:effectLst/>
                <a:latin typeface="+mn-lt"/>
              </a:rPr>
              <a:t> 3 </a:t>
            </a:r>
            <a:r>
              <a:rPr lang="en-US" b="0" i="0" dirty="0" err="1">
                <a:effectLst/>
                <a:latin typeface="+mn-lt"/>
              </a:rPr>
              <a:t>argumentos</a:t>
            </a:r>
            <a:r>
              <a:rPr lang="en-US" b="0" i="0" dirty="0">
                <a:effectLst/>
                <a:latin typeface="+mn-lt"/>
              </a:rPr>
              <a:t>: </a:t>
            </a:r>
            <a:r>
              <a:rPr lang="en-US" b="0" i="0" dirty="0" err="1">
                <a:effectLst/>
                <a:latin typeface="+mn-lt"/>
              </a:rPr>
              <a:t>el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segundo</a:t>
            </a:r>
            <a:r>
              <a:rPr lang="en-US" b="0" i="0" dirty="0">
                <a:effectLst/>
                <a:latin typeface="+mn-lt"/>
              </a:rPr>
              <a:t> y </a:t>
            </a:r>
            <a:r>
              <a:rPr lang="en-US" b="0" i="0" dirty="0" err="1">
                <a:effectLst/>
                <a:latin typeface="+mn-lt"/>
              </a:rPr>
              <a:t>tercer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argumento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corresponden</a:t>
            </a:r>
            <a:r>
              <a:rPr lang="en-US" b="0" i="0" dirty="0">
                <a:effectLst/>
                <a:latin typeface="+mn-lt"/>
              </a:rPr>
              <a:t> a </a:t>
            </a:r>
            <a:r>
              <a:rPr lang="en-US" b="0" i="0" dirty="0" err="1">
                <a:effectLst/>
                <a:latin typeface="+mn-lt"/>
              </a:rPr>
              <a:t>los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valores</a:t>
            </a:r>
            <a:r>
              <a:rPr lang="en-US" b="0" i="0" dirty="0">
                <a:effectLst/>
                <a:latin typeface="+mn-lt"/>
              </a:rPr>
              <a:t> que </a:t>
            </a:r>
            <a:r>
              <a:rPr lang="en-US" b="0" i="0" dirty="0" err="1">
                <a:effectLst/>
                <a:latin typeface="+mn-lt"/>
              </a:rPr>
              <a:t>retornará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en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caso</a:t>
            </a:r>
            <a:r>
              <a:rPr lang="en-US" b="0" i="0" dirty="0">
                <a:effectLst/>
                <a:latin typeface="+mn-lt"/>
              </a:rPr>
              <a:t> de que </a:t>
            </a:r>
            <a:r>
              <a:rPr lang="en-US" b="0" i="0" dirty="0" err="1">
                <a:effectLst/>
                <a:latin typeface="+mn-lt"/>
              </a:rPr>
              <a:t>el</a:t>
            </a:r>
            <a:r>
              <a:rPr lang="en-US" b="0" i="0" dirty="0">
                <a:effectLst/>
                <a:latin typeface="+mn-lt"/>
              </a:rPr>
              <a:t> primer </a:t>
            </a:r>
            <a:r>
              <a:rPr lang="en-US" b="0" i="0" dirty="0" err="1">
                <a:effectLst/>
                <a:latin typeface="+mn-lt"/>
              </a:rPr>
              <a:t>argumento</a:t>
            </a:r>
            <a:r>
              <a:rPr lang="en-US" b="0" i="0" dirty="0">
                <a:effectLst/>
                <a:latin typeface="+mn-lt"/>
              </a:rPr>
              <a:t> (</a:t>
            </a:r>
            <a:r>
              <a:rPr lang="en-US" b="0" i="0" dirty="0" err="1">
                <a:effectLst/>
                <a:latin typeface="+mn-lt"/>
              </a:rPr>
              <a:t>una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expresión</a:t>
            </a:r>
            <a:r>
              <a:rPr lang="en-US" b="0" i="0" dirty="0">
                <a:effectLst/>
                <a:latin typeface="+mn-lt"/>
              </a:rPr>
              <a:t> de </a:t>
            </a:r>
            <a:r>
              <a:rPr lang="en-US" b="0" i="0" dirty="0" err="1">
                <a:effectLst/>
                <a:latin typeface="+mn-lt"/>
              </a:rPr>
              <a:t>comparación</a:t>
            </a:r>
            <a:r>
              <a:rPr lang="en-US" b="0" i="0" dirty="0">
                <a:effectLst/>
                <a:latin typeface="+mn-lt"/>
              </a:rPr>
              <a:t>) sea </a:t>
            </a:r>
            <a:r>
              <a:rPr lang="en-US" b="1" i="0" dirty="0">
                <a:effectLst/>
                <a:latin typeface="+mn-lt"/>
              </a:rPr>
              <a:t>"</a:t>
            </a:r>
            <a:r>
              <a:rPr lang="en-US" b="1" i="0" dirty="0" err="1">
                <a:effectLst/>
                <a:latin typeface="+mn-lt"/>
              </a:rPr>
              <a:t>verdadero</a:t>
            </a:r>
            <a:r>
              <a:rPr lang="en-US" b="1" i="0" dirty="0">
                <a:effectLst/>
                <a:latin typeface="+mn-lt"/>
              </a:rPr>
              <a:t>" o "</a:t>
            </a:r>
            <a:r>
              <a:rPr lang="en-US" b="1" i="0" dirty="0" err="1">
                <a:effectLst/>
                <a:latin typeface="+mn-lt"/>
              </a:rPr>
              <a:t>falso</a:t>
            </a:r>
            <a:r>
              <a:rPr lang="en-US" b="1" i="0" dirty="0">
                <a:effectLst/>
                <a:latin typeface="+mn-lt"/>
              </a:rPr>
              <a:t>"; </a:t>
            </a:r>
            <a:r>
              <a:rPr lang="en-US" b="0" i="0" dirty="0">
                <a:effectLst/>
                <a:latin typeface="+mn-lt"/>
              </a:rPr>
              <a:t>es </a:t>
            </a:r>
            <a:r>
              <a:rPr lang="en-US" b="0" i="0" dirty="0" err="1">
                <a:effectLst/>
                <a:latin typeface="+mn-lt"/>
              </a:rPr>
              <a:t>decir</a:t>
            </a:r>
            <a:r>
              <a:rPr lang="en-US" b="0" i="0" dirty="0">
                <a:effectLst/>
                <a:latin typeface="+mn-lt"/>
              </a:rPr>
              <a:t>, </a:t>
            </a:r>
            <a:r>
              <a:rPr lang="en-US" b="0" i="0" dirty="0" err="1">
                <a:effectLst/>
                <a:latin typeface="+mn-lt"/>
              </a:rPr>
              <a:t>si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el</a:t>
            </a:r>
            <a:r>
              <a:rPr lang="en-US" b="0" i="0" dirty="0">
                <a:effectLst/>
                <a:latin typeface="+mn-lt"/>
              </a:rPr>
              <a:t> primer </a:t>
            </a:r>
            <a:r>
              <a:rPr lang="en-US" b="0" i="0" dirty="0" err="1">
                <a:effectLst/>
                <a:latin typeface="+mn-lt"/>
              </a:rPr>
              <a:t>argumento</a:t>
            </a:r>
            <a:r>
              <a:rPr lang="en-US" b="0" i="0" dirty="0">
                <a:effectLst/>
                <a:latin typeface="+mn-lt"/>
              </a:rPr>
              <a:t> es </a:t>
            </a:r>
            <a:r>
              <a:rPr lang="en-US" b="0" i="0" dirty="0" err="1">
                <a:effectLst/>
                <a:latin typeface="+mn-lt"/>
              </a:rPr>
              <a:t>verdadero</a:t>
            </a:r>
            <a:r>
              <a:rPr lang="en-US" b="0" i="0" dirty="0">
                <a:effectLst/>
                <a:latin typeface="+mn-lt"/>
              </a:rPr>
              <a:t>, </a:t>
            </a:r>
            <a:r>
              <a:rPr lang="en-US" b="0" i="0" dirty="0" err="1">
                <a:effectLst/>
                <a:latin typeface="+mn-lt"/>
              </a:rPr>
              <a:t>retorna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el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segundo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argumento</a:t>
            </a:r>
            <a:r>
              <a:rPr lang="en-US" b="0" i="0" dirty="0">
                <a:effectLst/>
                <a:latin typeface="+mn-lt"/>
              </a:rPr>
              <a:t>, </a:t>
            </a:r>
            <a:r>
              <a:rPr lang="en-US" b="0" i="0" dirty="0" err="1">
                <a:effectLst/>
                <a:latin typeface="+mn-lt"/>
              </a:rPr>
              <a:t>sino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retorna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el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tercero</a:t>
            </a:r>
            <a:r>
              <a:rPr lang="en-US" b="0" i="0" dirty="0">
                <a:effectLst/>
                <a:latin typeface="+mn-lt"/>
              </a:rPr>
              <a:t>.</a:t>
            </a:r>
            <a:endParaRPr kumimoji="0" lang="en-US" altLang="es-A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s-A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El </a:t>
            </a:r>
            <a:r>
              <a:rPr kumimoji="0" lang="en-US" altLang="es-AR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operador</a:t>
            </a:r>
            <a:r>
              <a:rPr kumimoji="0" lang="en-US" altLang="es-A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s-AR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devuelve</a:t>
            </a:r>
            <a:r>
              <a:rPr kumimoji="0" lang="en-US" altLang="es-A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TRUE </a:t>
            </a:r>
            <a:r>
              <a:rPr kumimoji="0" lang="en-US" altLang="es-AR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si</a:t>
            </a:r>
            <a:r>
              <a:rPr kumimoji="0" lang="en-US" altLang="es-A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la </a:t>
            </a:r>
            <a:r>
              <a:rPr kumimoji="0" lang="en-US" altLang="es-AR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subconsulta</a:t>
            </a:r>
            <a:r>
              <a:rPr kumimoji="0" lang="en-US" altLang="es-A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s-AR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devuelve</a:t>
            </a:r>
            <a:r>
              <a:rPr kumimoji="0" lang="en-US" altLang="es-A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uno o </a:t>
            </a:r>
            <a:r>
              <a:rPr kumimoji="0" lang="en-US" altLang="es-AR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más</a:t>
            </a:r>
            <a:r>
              <a:rPr kumimoji="0" lang="en-US" altLang="es-A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s-AR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registros</a:t>
            </a:r>
            <a:endParaRPr kumimoji="0" lang="en-US" altLang="es-A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2BA8D8-658A-F44F-04F3-40CD94564E97}"/>
              </a:ext>
            </a:extLst>
          </p:cNvPr>
          <p:cNvSpPr txBox="1"/>
          <p:nvPr/>
        </p:nvSpPr>
        <p:spPr>
          <a:xfrm>
            <a:off x="3593152" y="3296401"/>
            <a:ext cx="345671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AR" b="1" dirty="0"/>
              <a:t>Ejemplo:</a:t>
            </a:r>
          </a:p>
          <a:p>
            <a:pPr>
              <a:spcAft>
                <a:spcPts val="600"/>
              </a:spcAft>
            </a:pPr>
            <a:r>
              <a:rPr lang="es-AR" dirty="0"/>
              <a:t> </a:t>
            </a:r>
            <a:r>
              <a:rPr lang="es-AR" dirty="0" err="1"/>
              <a:t>Select</a:t>
            </a:r>
            <a:r>
              <a:rPr lang="es-AR" dirty="0"/>
              <a:t> </a:t>
            </a:r>
            <a:r>
              <a:rPr lang="es-AR" dirty="0" err="1"/>
              <a:t>codart</a:t>
            </a:r>
            <a:r>
              <a:rPr lang="es-AR" dirty="0"/>
              <a:t>,</a:t>
            </a:r>
          </a:p>
          <a:p>
            <a:pPr>
              <a:spcAft>
                <a:spcPts val="600"/>
              </a:spcAft>
            </a:pPr>
            <a:r>
              <a:rPr lang="es-AR" dirty="0"/>
              <a:t>  </a:t>
            </a:r>
            <a:r>
              <a:rPr lang="es-AR" dirty="0" err="1"/>
              <a:t>if</a:t>
            </a:r>
            <a:r>
              <a:rPr lang="es-AR" dirty="0"/>
              <a:t> (precio &gt; 50,'caro','economico')</a:t>
            </a:r>
          </a:p>
          <a:p>
            <a:pPr>
              <a:spcAft>
                <a:spcPts val="600"/>
              </a:spcAft>
            </a:pPr>
            <a:r>
              <a:rPr lang="es-AR" dirty="0"/>
              <a:t> 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articulos</a:t>
            </a:r>
            <a:r>
              <a:rPr lang="es-AR" dirty="0"/>
              <a:t>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203529-0A56-6C6D-497A-78069D58097C}"/>
              </a:ext>
            </a:extLst>
          </p:cNvPr>
          <p:cNvSpPr txBox="1"/>
          <p:nvPr/>
        </p:nvSpPr>
        <p:spPr>
          <a:xfrm>
            <a:off x="2919496" y="5291709"/>
            <a:ext cx="572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AR" dirty="0"/>
              <a:t>Si el precio del libro es mayor a 50 (primer argumento del "</a:t>
            </a:r>
            <a:r>
              <a:rPr lang="es-AR" dirty="0" err="1"/>
              <a:t>if</a:t>
            </a:r>
            <a:r>
              <a:rPr lang="es-AR" dirty="0"/>
              <a:t>"), coloca "caro" (segundo argumento del "</a:t>
            </a:r>
            <a:r>
              <a:rPr lang="es-AR" dirty="0" err="1"/>
              <a:t>if</a:t>
            </a:r>
            <a:r>
              <a:rPr lang="es-AR" dirty="0"/>
              <a:t>"), en caso contrario coloca "</a:t>
            </a:r>
            <a:r>
              <a:rPr lang="es-AR" dirty="0" err="1"/>
              <a:t>economico</a:t>
            </a:r>
            <a:r>
              <a:rPr lang="es-AR" dirty="0"/>
              <a:t>" (tercer argumento del "</a:t>
            </a:r>
            <a:r>
              <a:rPr lang="es-AR" dirty="0" err="1"/>
              <a:t>if</a:t>
            </a:r>
            <a:r>
              <a:rPr lang="es-AR" dirty="0"/>
              <a:t>").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D9F7FC-DC32-B034-6918-77481F5E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078" y="2840220"/>
            <a:ext cx="2700028" cy="320763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A15DD-4647-A795-4BCD-D77428D0DFC3}"/>
              </a:ext>
            </a:extLst>
          </p:cNvPr>
          <p:cNvSpPr txBox="1"/>
          <p:nvPr/>
        </p:nvSpPr>
        <p:spPr>
          <a:xfrm>
            <a:off x="2489566" y="191606"/>
            <a:ext cx="220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Uso de IF()</a:t>
            </a:r>
          </a:p>
        </p:txBody>
      </p:sp>
    </p:spTree>
    <p:extLst>
      <p:ext uri="{BB962C8B-B14F-4D97-AF65-F5344CB8AC3E}">
        <p14:creationId xmlns:p14="http://schemas.microsoft.com/office/powerpoint/2010/main" val="381648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B282C05-F945-D410-B2F8-6BABD3581387}"/>
              </a:ext>
            </a:extLst>
          </p:cNvPr>
          <p:cNvSpPr txBox="1"/>
          <p:nvPr/>
        </p:nvSpPr>
        <p:spPr>
          <a:xfrm>
            <a:off x="2909336" y="566677"/>
            <a:ext cx="387444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Otros ejemplos.</a:t>
            </a:r>
          </a:p>
          <a:p>
            <a:endParaRPr lang="es-AR" dirty="0"/>
          </a:p>
          <a:p>
            <a:r>
              <a:rPr lang="es-AR" dirty="0"/>
              <a:t>Queremos mostrar los nombres de los vendedores y la cantidad de ventas de cada uno de ellos; para ello especificamos el nombre del campo a mostrar (“</a:t>
            </a:r>
            <a:r>
              <a:rPr lang="es-AR" b="1" dirty="0"/>
              <a:t>apellido</a:t>
            </a:r>
            <a:r>
              <a:rPr lang="es-AR" dirty="0"/>
              <a:t>"), contamos las facturas con “</a:t>
            </a:r>
            <a:r>
              <a:rPr lang="es-AR" b="1" dirty="0" err="1"/>
              <a:t>codvend</a:t>
            </a:r>
            <a:r>
              <a:rPr lang="es-AR" dirty="0"/>
              <a:t>" conocido con la función "</a:t>
            </a:r>
            <a:r>
              <a:rPr lang="es-AR" b="1" dirty="0" err="1"/>
              <a:t>count</a:t>
            </a:r>
            <a:r>
              <a:rPr lang="es-AR" b="1" dirty="0"/>
              <a:t>()</a:t>
            </a:r>
            <a:r>
              <a:rPr lang="es-AR" dirty="0"/>
              <a:t>" y agrupamos por nombre de vendedor: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El resultado nos muestra cada vendedor y la cantidad de ventas de cada uno de ellos. Si solamente queremos mostrar los vendedores que tienen más de una venta, es decir, la cantidad mayor a 1, podemos usar esta sentencia:</a:t>
            </a:r>
          </a:p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B4AB72-9AA8-F100-A9D6-E0F6579B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77" y="1191061"/>
            <a:ext cx="4858428" cy="146705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A3199D4-09C0-3679-6816-550742F3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40" y="3981593"/>
            <a:ext cx="4763165" cy="1428949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53948BA-5192-4FAA-D4A9-4C8C55C10E6A}"/>
              </a:ext>
            </a:extLst>
          </p:cNvPr>
          <p:cNvCxnSpPr/>
          <p:nvPr/>
        </p:nvCxnSpPr>
        <p:spPr>
          <a:xfrm>
            <a:off x="7020258" y="963118"/>
            <a:ext cx="0" cy="4931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99;p3">
            <a:extLst>
              <a:ext uri="{FF2B5EF4-FFF2-40B4-BE49-F238E27FC236}">
                <a16:creationId xmlns:a16="http://schemas.microsoft.com/office/drawing/2014/main" id="{B3EE4BCC-6FE5-6BF3-B1D9-523723DFE774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0;p3">
            <a:extLst>
              <a:ext uri="{FF2B5EF4-FFF2-40B4-BE49-F238E27FC236}">
                <a16:creationId xmlns:a16="http://schemas.microsoft.com/office/drawing/2014/main" id="{8197BCA9-BF53-81AE-80F7-400B6441F14A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1283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8C6D36-1A2D-3FED-FF2D-1A73AC65D80F}"/>
              </a:ext>
            </a:extLst>
          </p:cNvPr>
          <p:cNvSpPr txBox="1"/>
          <p:nvPr/>
        </p:nvSpPr>
        <p:spPr>
          <a:xfrm>
            <a:off x="3012714" y="1374442"/>
            <a:ext cx="2982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Pero si no queremos la cantidad exacta sino solamente saber si cada vendedor tiene más de una venta, podemos usar "</a:t>
            </a:r>
            <a:r>
              <a:rPr lang="es-AR" dirty="0" err="1"/>
              <a:t>if</a:t>
            </a:r>
            <a:r>
              <a:rPr lang="es-AR" dirty="0"/>
              <a:t>":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Si la cantidad de ventas de cada vendedor es mayor a 1 (primer argumento del "</a:t>
            </a:r>
            <a:r>
              <a:rPr lang="es-AR" dirty="0" err="1"/>
              <a:t>if</a:t>
            </a:r>
            <a:r>
              <a:rPr lang="es-AR" dirty="0"/>
              <a:t>"), coloca "Más de 1" (segundo argumento del "</a:t>
            </a:r>
            <a:r>
              <a:rPr lang="es-AR" dirty="0" err="1"/>
              <a:t>if</a:t>
            </a:r>
            <a:r>
              <a:rPr lang="es-AR" dirty="0"/>
              <a:t>"), en caso contrario coloca "1" (tercer argumento del "</a:t>
            </a:r>
            <a:r>
              <a:rPr lang="es-AR" dirty="0" err="1"/>
              <a:t>if</a:t>
            </a:r>
            <a:r>
              <a:rPr lang="es-AR" dirty="0"/>
              <a:t>").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F6F6BA-F3B3-8083-C011-1C25F16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18" y="3750482"/>
            <a:ext cx="2772615" cy="214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7E452C-4152-E9D4-6DCB-A55A0DA6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37" y="1359897"/>
            <a:ext cx="5736059" cy="1747622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6D9DCB8-0B6C-7863-1B91-AC17148ECA3E}"/>
              </a:ext>
            </a:extLst>
          </p:cNvPr>
          <p:cNvCxnSpPr/>
          <p:nvPr/>
        </p:nvCxnSpPr>
        <p:spPr>
          <a:xfrm>
            <a:off x="5898571" y="1170719"/>
            <a:ext cx="0" cy="4931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99;p3">
            <a:extLst>
              <a:ext uri="{FF2B5EF4-FFF2-40B4-BE49-F238E27FC236}">
                <a16:creationId xmlns:a16="http://schemas.microsoft.com/office/drawing/2014/main" id="{2CC44F32-5191-34A2-9EC1-7AD36A656962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28A1B519-E478-6403-0C9A-B99E4D0BE5A8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2165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635BDF2-2217-2999-CF8D-FDFF825C8D55}"/>
              </a:ext>
            </a:extLst>
          </p:cNvPr>
          <p:cNvSpPr txBox="1"/>
          <p:nvPr/>
        </p:nvSpPr>
        <p:spPr>
          <a:xfrm>
            <a:off x="3013489" y="409105"/>
            <a:ext cx="5347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Funciones de control de flujo (case)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15BE4A-20E2-ADD4-D0C1-21A31D59FF39}"/>
              </a:ext>
            </a:extLst>
          </p:cNvPr>
          <p:cNvSpPr txBox="1"/>
          <p:nvPr/>
        </p:nvSpPr>
        <p:spPr>
          <a:xfrm>
            <a:off x="3275406" y="1209324"/>
            <a:ext cx="724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+mj-lt"/>
              </a:rPr>
              <a:t>La función "case" es similar a la función "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+mj-lt"/>
              </a:rPr>
              <a:t>if</a:t>
            </a:r>
            <a:r>
              <a:rPr lang="es-AR" b="0" i="0" dirty="0">
                <a:solidFill>
                  <a:srgbClr val="000000"/>
                </a:solidFill>
                <a:effectLst/>
                <a:latin typeface="+mj-lt"/>
              </a:rPr>
              <a:t>", sólo que se pueden establecer varias condiciones a cumplir.</a:t>
            </a:r>
            <a:endParaRPr lang="es-AR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835375-D20C-4F85-47E0-82F330A210D8}"/>
              </a:ext>
            </a:extLst>
          </p:cNvPr>
          <p:cNvSpPr txBox="1"/>
          <p:nvPr/>
        </p:nvSpPr>
        <p:spPr>
          <a:xfrm>
            <a:off x="3361943" y="1948945"/>
            <a:ext cx="2734057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la </a:t>
            </a:r>
            <a:r>
              <a:rPr lang="en-US" b="1" dirty="0" err="1"/>
              <a:t>sintaxis</a:t>
            </a:r>
            <a:r>
              <a:rPr lang="en-US" b="1" dirty="0"/>
              <a:t> es:</a:t>
            </a:r>
          </a:p>
          <a:p>
            <a:endParaRPr lang="en-US" dirty="0"/>
          </a:p>
          <a:p>
            <a:r>
              <a:rPr lang="en-US" dirty="0"/>
              <a:t> case  </a:t>
            </a:r>
          </a:p>
          <a:p>
            <a:r>
              <a:rPr lang="en-US" dirty="0"/>
              <a:t>  when  then 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else  end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obviar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"else":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B7A4DE-A960-6EEB-A860-9DF2B2E8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53" y="4727440"/>
            <a:ext cx="2734057" cy="17242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3B9611-6D33-5EDA-E7D5-5D4E0EBD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81" y="2566867"/>
            <a:ext cx="3396623" cy="195454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B9F033E-86C0-BCF3-12B9-1A2BC880B39A}"/>
              </a:ext>
            </a:extLst>
          </p:cNvPr>
          <p:cNvSpPr txBox="1"/>
          <p:nvPr/>
        </p:nvSpPr>
        <p:spPr>
          <a:xfrm>
            <a:off x="7670846" y="5002345"/>
            <a:ext cx="401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este caso la columna cantidad. Arroja NULL, porque el </a:t>
            </a:r>
            <a:r>
              <a:rPr lang="es-AR" dirty="0" err="1"/>
              <a:t>count</a:t>
            </a:r>
            <a:r>
              <a:rPr lang="es-AR" dirty="0"/>
              <a:t>(*) no arroja el valor 1 para ningún vendedor.</a:t>
            </a:r>
          </a:p>
        </p:txBody>
      </p:sp>
      <p:sp>
        <p:nvSpPr>
          <p:cNvPr id="2" name="Flecha: hacia arriba 1">
            <a:extLst>
              <a:ext uri="{FF2B5EF4-FFF2-40B4-BE49-F238E27FC236}">
                <a16:creationId xmlns:a16="http://schemas.microsoft.com/office/drawing/2014/main" id="{0086EE58-DC9B-9C7D-44D0-38D5113C66BB}"/>
              </a:ext>
            </a:extLst>
          </p:cNvPr>
          <p:cNvSpPr/>
          <p:nvPr/>
        </p:nvSpPr>
        <p:spPr>
          <a:xfrm>
            <a:off x="9365677" y="4521415"/>
            <a:ext cx="360218" cy="3830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99;p3">
            <a:extLst>
              <a:ext uri="{FF2B5EF4-FFF2-40B4-BE49-F238E27FC236}">
                <a16:creationId xmlns:a16="http://schemas.microsoft.com/office/drawing/2014/main" id="{6EC837F4-9166-2C11-6A8B-2E5FBEA4B939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0;p3">
            <a:extLst>
              <a:ext uri="{FF2B5EF4-FFF2-40B4-BE49-F238E27FC236}">
                <a16:creationId xmlns:a16="http://schemas.microsoft.com/office/drawing/2014/main" id="{17180AEC-2E78-B381-BD93-E13EBCE90956}"/>
              </a:ext>
            </a:extLst>
          </p:cNvPr>
          <p:cNvSpPr/>
          <p:nvPr/>
        </p:nvSpPr>
        <p:spPr>
          <a:xfrm>
            <a:off x="905939" y="2074362"/>
            <a:ext cx="2013557" cy="206631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s-AR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65900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17103</TotalTime>
  <Words>916</Words>
  <Application>Microsoft Office PowerPoint</Application>
  <PresentationFormat>Panorámica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Consolas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Neira</dc:creator>
  <cp:lastModifiedBy>Sergio Neira</cp:lastModifiedBy>
  <cp:revision>4</cp:revision>
  <dcterms:created xsi:type="dcterms:W3CDTF">2023-09-20T10:42:15Z</dcterms:created>
  <dcterms:modified xsi:type="dcterms:W3CDTF">2025-04-15T13:32:09Z</dcterms:modified>
</cp:coreProperties>
</file>