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80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0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91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6488113"/>
            <a:ext cx="2952328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Fabián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Andrés Giraldo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TextBox 6"/>
          <p:cNvSpPr txBox="1"/>
          <p:nvPr userDrawn="1"/>
        </p:nvSpPr>
        <p:spPr>
          <a:xfrm>
            <a:off x="4578359" y="6488112"/>
            <a:ext cx="4386129" cy="369887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Aprendizaje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 de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Estrategias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 de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Decisión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 en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Juegos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 no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Cooperativos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TextBox 6"/>
          <p:cNvSpPr txBox="1"/>
          <p:nvPr userDrawn="1"/>
        </p:nvSpPr>
        <p:spPr>
          <a:xfrm>
            <a:off x="0" y="6488113"/>
            <a:ext cx="2160240" cy="369887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www.alife.unal.edu.co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32" y="4356695"/>
            <a:ext cx="2318032" cy="215105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530190"/>
            <a:ext cx="1410308" cy="1864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6488113"/>
            <a:ext cx="3096344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Fabián</a:t>
            </a:r>
            <a:r>
              <a:rPr lang="en-US" sz="1200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 Andrés Giraldo</a:t>
            </a:r>
            <a:endParaRPr lang="en-US" sz="12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TextBox 6"/>
          <p:cNvSpPr txBox="1"/>
          <p:nvPr userDrawn="1"/>
        </p:nvSpPr>
        <p:spPr>
          <a:xfrm>
            <a:off x="4578359" y="6488112"/>
            <a:ext cx="4026089" cy="369887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err="1" smtClean="0">
                <a:solidFill>
                  <a:schemeClr val="bg1"/>
                </a:solidFill>
                <a:latin typeface="+mj-lt"/>
                <a:ea typeface="+mn-ea"/>
                <a:cs typeface="Arial" charset="0"/>
              </a:rPr>
              <a:t>Aprendizaje</a:t>
            </a:r>
            <a:r>
              <a:rPr lang="en-US" sz="1200" kern="1200" dirty="0" smtClean="0">
                <a:solidFill>
                  <a:schemeClr val="bg1"/>
                </a:solidFill>
                <a:latin typeface="+mj-lt"/>
                <a:ea typeface="+mn-ea"/>
                <a:cs typeface="Arial" charset="0"/>
              </a:rPr>
              <a:t> de </a:t>
            </a:r>
            <a:r>
              <a:rPr lang="en-US" sz="1200" kern="1200" dirty="0" err="1" smtClean="0">
                <a:solidFill>
                  <a:schemeClr val="bg1"/>
                </a:solidFill>
                <a:latin typeface="+mj-lt"/>
                <a:ea typeface="+mn-ea"/>
                <a:cs typeface="Arial" charset="0"/>
              </a:rPr>
              <a:t>Estrategias</a:t>
            </a:r>
            <a:r>
              <a:rPr lang="en-US" sz="1200" kern="1200" dirty="0" smtClean="0">
                <a:solidFill>
                  <a:schemeClr val="bg1"/>
                </a:solidFill>
                <a:latin typeface="+mj-lt"/>
                <a:ea typeface="+mn-ea"/>
                <a:cs typeface="Arial" charset="0"/>
              </a:rPr>
              <a:t> de </a:t>
            </a:r>
            <a:r>
              <a:rPr lang="en-US" sz="1200" kern="1200" dirty="0" err="1" smtClean="0">
                <a:solidFill>
                  <a:schemeClr val="bg1"/>
                </a:solidFill>
                <a:latin typeface="+mj-lt"/>
                <a:ea typeface="+mn-ea"/>
                <a:cs typeface="Arial" charset="0"/>
              </a:rPr>
              <a:t>Decisión</a:t>
            </a:r>
            <a:r>
              <a:rPr lang="en-US" sz="1200" kern="1200" dirty="0" smtClean="0">
                <a:solidFill>
                  <a:schemeClr val="bg1"/>
                </a:solidFill>
                <a:latin typeface="+mj-lt"/>
                <a:ea typeface="+mn-ea"/>
                <a:cs typeface="Arial" charset="0"/>
              </a:rPr>
              <a:t> en </a:t>
            </a:r>
            <a:r>
              <a:rPr lang="en-US" sz="1200" kern="1200" dirty="0" err="1" smtClean="0">
                <a:solidFill>
                  <a:schemeClr val="bg1"/>
                </a:solidFill>
                <a:latin typeface="+mj-lt"/>
                <a:ea typeface="+mn-ea"/>
                <a:cs typeface="Arial" charset="0"/>
              </a:rPr>
              <a:t>Juegos</a:t>
            </a:r>
            <a:r>
              <a:rPr lang="en-US" sz="1200" kern="1200" dirty="0" smtClean="0">
                <a:solidFill>
                  <a:schemeClr val="bg1"/>
                </a:solidFill>
                <a:latin typeface="+mj-lt"/>
                <a:ea typeface="+mn-ea"/>
                <a:cs typeface="Arial" charset="0"/>
              </a:rPr>
              <a:t> No </a:t>
            </a:r>
            <a:r>
              <a:rPr lang="en-US" sz="1200" kern="1200" dirty="0" err="1" smtClean="0">
                <a:solidFill>
                  <a:schemeClr val="bg1"/>
                </a:solidFill>
                <a:latin typeface="+mj-lt"/>
                <a:ea typeface="+mn-ea"/>
                <a:cs typeface="Arial" charset="0"/>
              </a:rPr>
              <a:t>Cooperativos</a:t>
            </a:r>
            <a:r>
              <a:rPr lang="en-US" sz="1200" kern="1200" dirty="0" smtClean="0">
                <a:solidFill>
                  <a:schemeClr val="bg1"/>
                </a:solidFill>
                <a:latin typeface="+mj-lt"/>
                <a:ea typeface="+mn-ea"/>
                <a:cs typeface="Arial" charset="0"/>
              </a:rPr>
              <a:t> </a:t>
            </a:r>
            <a:endParaRPr lang="en-US" sz="1200" kern="1200" dirty="0">
              <a:solidFill>
                <a:schemeClr val="bg1"/>
              </a:solidFill>
              <a:latin typeface="+mj-lt"/>
              <a:ea typeface="+mn-ea"/>
              <a:cs typeface="Arial" charset="0"/>
            </a:endParaRPr>
          </a:p>
        </p:txBody>
      </p:sp>
      <p:sp>
        <p:nvSpPr>
          <p:cNvPr id="13" name="TextBox 6"/>
          <p:cNvSpPr txBox="1"/>
          <p:nvPr userDrawn="1"/>
        </p:nvSpPr>
        <p:spPr>
          <a:xfrm>
            <a:off x="0" y="6488113"/>
            <a:ext cx="2160240" cy="369887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www.alife.unal.edu.co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11" name="10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32" y="5589240"/>
            <a:ext cx="989810" cy="91851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5517232"/>
            <a:ext cx="718265" cy="949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6488113"/>
            <a:ext cx="3096344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Fabián Andrés Giraldo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TextBox 6"/>
          <p:cNvSpPr txBox="1"/>
          <p:nvPr userDrawn="1"/>
        </p:nvSpPr>
        <p:spPr>
          <a:xfrm>
            <a:off x="4578359" y="6525344"/>
            <a:ext cx="3450025" cy="332655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Aprendizaje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cs typeface="+mn-cs"/>
              </a:rPr>
              <a:t>Estrategias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de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cs typeface="+mn-cs"/>
              </a:rPr>
              <a:t>Decisión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en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cs typeface="+mn-cs"/>
              </a:rPr>
              <a:t>Juegos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No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cs typeface="+mn-cs"/>
              </a:rPr>
              <a:t>Cooperativos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3" name="TextBox 6"/>
          <p:cNvSpPr txBox="1"/>
          <p:nvPr userDrawn="1"/>
        </p:nvSpPr>
        <p:spPr>
          <a:xfrm>
            <a:off x="0" y="6488113"/>
            <a:ext cx="2160240" cy="369887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www.alife.unal.edu.co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54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B8ADE9-FB3F-4AAE-AFDF-B09198A1C17C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2000" b="1" dirty="0" smtClean="0">
                <a:solidFill>
                  <a:srgbClr val="FFFFFF"/>
                </a:solidFill>
                <a:latin typeface="Segoe UI Light" panose="020B0502040204020203" pitchFamily="34" charset="0"/>
              </a:rPr>
              <a:t/>
            </a:r>
            <a:br>
              <a:rPr lang="es-CO" sz="2000" b="1" dirty="0" smtClean="0">
                <a:solidFill>
                  <a:srgbClr val="FFFFFF"/>
                </a:solidFill>
                <a:latin typeface="Segoe UI Light" panose="020B0502040204020203" pitchFamily="34" charset="0"/>
              </a:rPr>
            </a:br>
            <a:r>
              <a:rPr lang="es-CO" sz="2000" b="1" dirty="0">
                <a:solidFill>
                  <a:srgbClr val="FFFFFF"/>
                </a:solidFill>
                <a:latin typeface="Segoe UI Light" panose="020B0502040204020203" pitchFamily="34" charset="0"/>
              </a:rPr>
              <a:t/>
            </a:r>
            <a:br>
              <a:rPr lang="es-CO" sz="2000" b="1" dirty="0">
                <a:solidFill>
                  <a:srgbClr val="FFFFFF"/>
                </a:solidFill>
                <a:latin typeface="Segoe UI Light" panose="020B0502040204020203" pitchFamily="34" charset="0"/>
              </a:rPr>
            </a:br>
            <a:r>
              <a:rPr lang="es-CO" sz="2500" b="1" dirty="0" smtClean="0">
                <a:solidFill>
                  <a:srgbClr val="FFFFFF"/>
                </a:solidFill>
                <a:latin typeface="Segoe UI Light" panose="020B0502040204020203" pitchFamily="34" charset="0"/>
              </a:rPr>
              <a:t>APRENDIZAJE </a:t>
            </a:r>
            <a:r>
              <a:rPr lang="es-CO" sz="2500" b="1" dirty="0">
                <a:solidFill>
                  <a:srgbClr val="FFFFFF"/>
                </a:solidFill>
                <a:latin typeface="Segoe UI Light" panose="020B0502040204020203" pitchFamily="34" charset="0"/>
              </a:rPr>
              <a:t>DE </a:t>
            </a:r>
            <a:r>
              <a:rPr lang="es-CO" sz="2500" b="1" dirty="0" smtClean="0">
                <a:solidFill>
                  <a:srgbClr val="FFFFFF"/>
                </a:solidFill>
                <a:latin typeface="Segoe UI Light" panose="020B0502040204020203" pitchFamily="34" charset="0"/>
              </a:rPr>
              <a:t>ESTRATEGIAS </a:t>
            </a:r>
            <a:r>
              <a:rPr lang="es-CO" sz="2500" b="1" dirty="0">
                <a:solidFill>
                  <a:srgbClr val="FFFFFF"/>
                </a:solidFill>
                <a:latin typeface="Segoe UI Light" panose="020B0502040204020203" pitchFamily="34" charset="0"/>
              </a:rPr>
              <a:t>DE DECISIÓN UTILIZANDO REDES NEURONALES ARTIFICIALES EN JUEGOS </a:t>
            </a:r>
            <a:r>
              <a:rPr lang="es-CO" sz="2500" b="1" dirty="0" smtClean="0">
                <a:solidFill>
                  <a:srgbClr val="FFFFFF"/>
                </a:solidFill>
                <a:latin typeface="Segoe UI Light" panose="020B0502040204020203" pitchFamily="34" charset="0"/>
              </a:rPr>
              <a:t>REPETITIVOS </a:t>
            </a:r>
            <a:r>
              <a:rPr lang="es-CO" sz="2500" b="1" dirty="0">
                <a:solidFill>
                  <a:srgbClr val="FFFFFF"/>
                </a:solidFill>
                <a:latin typeface="Segoe UI Light" panose="020B0502040204020203" pitchFamily="34" charset="0"/>
              </a:rPr>
              <a:t>NO COOPERATIVOS EN EL </a:t>
            </a:r>
            <a:r>
              <a:rPr lang="es-CO" sz="2500" b="1" dirty="0" smtClean="0">
                <a:solidFill>
                  <a:srgbClr val="FFFFFF"/>
                </a:solidFill>
                <a:latin typeface="Segoe UI Light" panose="020B0502040204020203" pitchFamily="34" charset="0"/>
              </a:rPr>
              <a:t>ÁMBITO DE </a:t>
            </a:r>
            <a:r>
              <a:rPr lang="es-CO" sz="2500" b="1" dirty="0">
                <a:solidFill>
                  <a:srgbClr val="FFFFFF"/>
                </a:solidFill>
                <a:latin typeface="Segoe UI Light" panose="020B0502040204020203" pitchFamily="34" charset="0"/>
              </a:rPr>
              <a:t>LA ECONOMÍA </a:t>
            </a:r>
            <a:r>
              <a:rPr lang="es-CO" sz="2500" b="1" dirty="0" smtClean="0">
                <a:solidFill>
                  <a:srgbClr val="FFFFFF"/>
                </a:solidFill>
                <a:latin typeface="Segoe UI Light" panose="020B0502040204020203" pitchFamily="34" charset="0"/>
              </a:rPr>
              <a:t>EVOLUCIONISTA</a:t>
            </a:r>
            <a:endParaRPr lang="es-CO" sz="2500" dirty="0"/>
          </a:p>
        </p:txBody>
      </p:sp>
      <p:sp>
        <p:nvSpPr>
          <p:cNvPr id="3" name="CuadroTexto 2"/>
          <p:cNvSpPr txBox="1"/>
          <p:nvPr/>
        </p:nvSpPr>
        <p:spPr>
          <a:xfrm>
            <a:off x="3275856" y="3573016"/>
            <a:ext cx="248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Fabián Andrés Giraldo</a:t>
            </a:r>
          </a:p>
          <a:p>
            <a:pPr algn="ctr"/>
            <a:r>
              <a:rPr lang="es-CO" sz="1400" dirty="0" smtClean="0"/>
              <a:t>fagiraldo@unal.edu.co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431063" y="4356393"/>
            <a:ext cx="4301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Asesor: Jonatan Gómez Perdomo Ph.D.</a:t>
            </a:r>
          </a:p>
          <a:p>
            <a:pPr algn="ctr"/>
            <a:r>
              <a:rPr lang="es-CO" sz="1400" dirty="0" smtClean="0"/>
              <a:t>jgomezpe@unal.edu.co</a:t>
            </a:r>
            <a:endParaRPr lang="es-CO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788211" y="5085184"/>
            <a:ext cx="392607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Gr</a:t>
            </a:r>
            <a:r>
              <a:rPr lang="es-CO" sz="1600" dirty="0" smtClean="0"/>
              <a:t>upo de Investigación en vida Artificial</a:t>
            </a:r>
          </a:p>
          <a:p>
            <a:pPr algn="ctr"/>
            <a:r>
              <a:rPr lang="es-CO" sz="1600" dirty="0" smtClean="0"/>
              <a:t>Departamento de Ingeniería de Sistemas</a:t>
            </a:r>
          </a:p>
          <a:p>
            <a:pPr algn="ctr"/>
            <a:r>
              <a:rPr lang="es-CO" sz="1600" dirty="0" smtClean="0"/>
              <a:t>Facultad de Ingeniería</a:t>
            </a:r>
          </a:p>
          <a:p>
            <a:pPr algn="ctr"/>
            <a:r>
              <a:rPr lang="es-CO" sz="1600" dirty="0" smtClean="0"/>
              <a:t>Universidad Nacional de Colombia</a:t>
            </a:r>
          </a:p>
          <a:p>
            <a:pPr algn="ctr"/>
            <a:r>
              <a:rPr lang="es-CO" sz="1600" dirty="0" smtClean="0"/>
              <a:t>2013</a:t>
            </a:r>
            <a:endParaRPr lang="es-CO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08" y="252501"/>
            <a:ext cx="1656184" cy="9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LABORATORIO COMPUTACIONAL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815136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7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LABORATORIO COMPUTACIONAL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5" name="Marcador de contenido 14"/>
          <p:cNvSpPr>
            <a:spLocks noGrp="1"/>
          </p:cNvSpPr>
          <p:nvPr>
            <p:ph idx="1"/>
          </p:nvPr>
        </p:nvSpPr>
        <p:spPr>
          <a:xfrm>
            <a:off x="251520" y="1066800"/>
            <a:ext cx="8382000" cy="5059363"/>
          </a:xfrm>
        </p:spPr>
        <p:txBody>
          <a:bodyPr/>
          <a:lstStyle/>
          <a:p>
            <a:pPr marL="0" indent="0" algn="just">
              <a:buNone/>
            </a:pPr>
            <a:endParaRPr lang="es-CO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916610" y="1340768"/>
            <a:ext cx="2808287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9693"/>
            <a:ext cx="1368425" cy="127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60" y="1556668"/>
            <a:ext cx="11525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047" y="3861718"/>
            <a:ext cx="11525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1560" y="2998118"/>
            <a:ext cx="1528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s-ES" sz="1500"/>
              <a:t>Solución Inicial</a:t>
            </a:r>
            <a:r>
              <a:rPr lang="es-ES"/>
              <a:t> 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10" y="1990056"/>
            <a:ext cx="7143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47" y="1413793"/>
            <a:ext cx="6381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35" y="1917031"/>
            <a:ext cx="7143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644008" y="5301208"/>
            <a:ext cx="974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000" b="1" dirty="0" smtClean="0"/>
              <a:t>Imitador</a:t>
            </a:r>
          </a:p>
          <a:p>
            <a:pPr algn="l"/>
            <a:r>
              <a:rPr lang="es-ES" sz="1000" b="1" dirty="0" smtClean="0"/>
              <a:t>Contrincante</a:t>
            </a:r>
            <a:endParaRPr lang="es-ES" sz="1000" b="1" dirty="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908547" y="2132931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5508997" y="2132931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934447" y="2747293"/>
            <a:ext cx="216376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1300" b="1"/>
              <a:t>Imitador del contrincante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2916610" y="3501356"/>
            <a:ext cx="2808287" cy="2159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pic>
        <p:nvPicPr>
          <p:cNvPr id="2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10" y="1990056"/>
            <a:ext cx="7143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47" y="1413793"/>
            <a:ext cx="6381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35" y="1917031"/>
            <a:ext cx="7143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10" y="1990056"/>
            <a:ext cx="7143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47" y="1413793"/>
            <a:ext cx="6381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10" y="4222081"/>
            <a:ext cx="7143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10" y="3645818"/>
            <a:ext cx="6381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119015" y="5053930"/>
            <a:ext cx="1239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000" b="1" dirty="0"/>
              <a:t>Contra Estrategia</a:t>
            </a: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3348410" y="3069556"/>
            <a:ext cx="6842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000" b="1"/>
              <a:t>Jugador</a:t>
            </a: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4643810" y="3069556"/>
            <a:ext cx="9667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000" b="1" dirty="0"/>
              <a:t>Contrincante</a:t>
            </a:r>
          </a:p>
        </p:txBody>
      </p:sp>
      <p:cxnSp>
        <p:nvCxnSpPr>
          <p:cNvPr id="33" name="Conector angular 32"/>
          <p:cNvCxnSpPr/>
          <p:nvPr/>
        </p:nvCxnSpPr>
        <p:spPr>
          <a:xfrm rot="5400000" flipH="1" flipV="1">
            <a:off x="5729237" y="3164759"/>
            <a:ext cx="1589788" cy="1507332"/>
          </a:xfrm>
          <a:prstGeom prst="bentConnector3">
            <a:avLst>
              <a:gd name="adj1" fmla="val -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315198" y="1556668"/>
            <a:ext cx="93326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000" b="1" dirty="0" smtClean="0"/>
              <a:t>N= 8 rondas</a:t>
            </a:r>
            <a:endParaRPr lang="es-ES" sz="1000" b="1" dirty="0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647483" y="3615497"/>
            <a:ext cx="93326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000" b="1" dirty="0" smtClean="0"/>
              <a:t>N= 5 rondas</a:t>
            </a:r>
            <a:endParaRPr lang="es-ES" sz="1000" b="1" dirty="0"/>
          </a:p>
        </p:txBody>
      </p:sp>
      <p:cxnSp>
        <p:nvCxnSpPr>
          <p:cNvPr id="36" name="Conector angular 35"/>
          <p:cNvCxnSpPr/>
          <p:nvPr/>
        </p:nvCxnSpPr>
        <p:spPr>
          <a:xfrm rot="10800000">
            <a:off x="1321846" y="3314031"/>
            <a:ext cx="1588496" cy="1543050"/>
          </a:xfrm>
          <a:prstGeom prst="bentConnector3">
            <a:avLst>
              <a:gd name="adj1" fmla="val 995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79526" y="5693186"/>
            <a:ext cx="321235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O" sz="2000" dirty="0" smtClean="0"/>
              <a:t>Modelamiento del Oponente</a:t>
            </a:r>
            <a:endParaRPr lang="es-CO" sz="20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034514" y="5723964"/>
            <a:ext cx="25699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Modelamiento Explícito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6216289" y="1124744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i="1" dirty="0" smtClean="0"/>
              <a:t>Minimizar Diferencia</a:t>
            </a:r>
          </a:p>
          <a:p>
            <a:pPr algn="ctr"/>
            <a:r>
              <a:rPr lang="es-CO" sz="1400" i="1" dirty="0"/>
              <a:t>e</a:t>
            </a:r>
            <a:r>
              <a:rPr lang="es-CO" sz="1400" i="1" dirty="0" smtClean="0"/>
              <a:t>ntre jugadas</a:t>
            </a:r>
            <a:endParaRPr lang="es-CO" sz="1400" i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7236296" y="3140968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i="1" dirty="0" smtClean="0"/>
              <a:t>Población: 100</a:t>
            </a:r>
          </a:p>
          <a:p>
            <a:r>
              <a:rPr lang="es-CO" sz="1400" i="1" dirty="0" smtClean="0"/>
              <a:t>Evoluciones: 200</a:t>
            </a:r>
            <a:endParaRPr lang="es-CO" sz="1400" i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366994" y="4994012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i="1" dirty="0" smtClean="0"/>
              <a:t>Población: 200</a:t>
            </a:r>
          </a:p>
          <a:p>
            <a:r>
              <a:rPr lang="es-CO" sz="1400" i="1" dirty="0" smtClean="0"/>
              <a:t>Evoluciones: 200</a:t>
            </a:r>
            <a:endParaRPr lang="es-CO" sz="1400" i="1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568212" y="4273932"/>
            <a:ext cx="1189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i="1" dirty="0" smtClean="0"/>
              <a:t>Maximizar el</a:t>
            </a:r>
          </a:p>
          <a:p>
            <a:pPr algn="ctr"/>
            <a:r>
              <a:rPr lang="es-CO" sz="1400" i="1" dirty="0" smtClean="0"/>
              <a:t>puntaje</a:t>
            </a:r>
            <a:endParaRPr lang="es-CO" sz="1400" i="1" dirty="0"/>
          </a:p>
        </p:txBody>
      </p:sp>
    </p:spTree>
    <p:extLst>
      <p:ext uri="{BB962C8B-B14F-4D97-AF65-F5344CB8AC3E}">
        <p14:creationId xmlns:p14="http://schemas.microsoft.com/office/powerpoint/2010/main" val="19600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final Tesis Cristian (1)</Template>
  <TotalTime>933</TotalTime>
  <Words>81</Words>
  <Application>Microsoft Office PowerPoint</Application>
  <PresentationFormat>Presentación en pantalla (4:3)</PresentationFormat>
  <Paragraphs>34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 Light</vt:lpstr>
      <vt:lpstr>Beamer</vt:lpstr>
      <vt:lpstr>  APRENDIZAJE DE ESTRATEGIAS DE DECISIÓN UTILIZANDO REDES NEURONALES ARTIFICIALES EN JUEGOS REPETITIVOS NO COOPERATIVOS EN EL ÁMBITO DE LA ECONOMÍA EVOLUCIONISTA</vt:lpstr>
      <vt:lpstr>LABORATORIO COMPUTACIONAL</vt:lpstr>
      <vt:lpstr>LABORATORIO COMPUTACIONAL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DE ESTRATEGIAS DE DECISIÓN UTILIZANDO REDES NEURONALES ARTIFICIALES EN JUEGOS NO REPETITIVOS NO COOPERATIVOS EN EL AMBIENTE DE LA ECONOMÍA EVOLUCIONISTA</dc:title>
  <dc:creator>Maria Isabel Londoño Restrepo</dc:creator>
  <cp:lastModifiedBy>Fabian Giraldo</cp:lastModifiedBy>
  <cp:revision>38</cp:revision>
  <dcterms:created xsi:type="dcterms:W3CDTF">2013-10-04T03:19:33Z</dcterms:created>
  <dcterms:modified xsi:type="dcterms:W3CDTF">2017-02-03T02:10:51Z</dcterms:modified>
</cp:coreProperties>
</file>