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247-9FCC-476C-B0DD-4F19ABDE50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099E-D019-4643-8946-96263473B3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5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247-9FCC-476C-B0DD-4F19ABDE50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099E-D019-4643-8946-96263473B3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247-9FCC-476C-B0DD-4F19ABDE50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099E-D019-4643-8946-96263473B3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247-9FCC-476C-B0DD-4F19ABDE50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099E-D019-4643-8946-96263473B3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247-9FCC-476C-B0DD-4F19ABDE50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099E-D019-4643-8946-96263473B3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9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247-9FCC-476C-B0DD-4F19ABDE50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099E-D019-4643-8946-96263473B3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247-9FCC-476C-B0DD-4F19ABDE50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099E-D019-4643-8946-96263473B3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247-9FCC-476C-B0DD-4F19ABDE50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099E-D019-4643-8946-96263473B3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247-9FCC-476C-B0DD-4F19ABDE50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099E-D019-4643-8946-96263473B3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5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247-9FCC-476C-B0DD-4F19ABDE50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099E-D019-4643-8946-96263473B3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4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247-9FCC-476C-B0DD-4F19ABDE50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099E-D019-4643-8946-96263473B3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E247-9FCC-476C-B0DD-4F19ABDE50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099E-D019-4643-8946-96263473B3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5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978400" y="139700"/>
            <a:ext cx="15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>
                <a:solidFill>
                  <a:srgbClr val="FF0000"/>
                </a:solidFill>
              </a:rPr>
              <a:t>Direcciones IP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28600" y="1028700"/>
            <a:ext cx="64656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Una dirección IP está conformada por 32 bit</a:t>
            </a:r>
          </a:p>
          <a:p>
            <a:r>
              <a:rPr lang="es-ES" dirty="0" smtClean="0"/>
              <a:t>● Una parte de los bit determinan la red a la cual pertenece y la</a:t>
            </a:r>
          </a:p>
          <a:p>
            <a:r>
              <a:rPr lang="es-ES" dirty="0" smtClean="0"/>
              <a:t>otra el host</a:t>
            </a:r>
          </a:p>
          <a:p>
            <a:r>
              <a:rPr lang="es-ES" dirty="0" smtClean="0"/>
              <a:t>● Todos los host que se encuentran en la misma red se pueden</a:t>
            </a:r>
          </a:p>
          <a:p>
            <a:r>
              <a:rPr lang="es-ES" dirty="0" smtClean="0"/>
              <a:t>comunicarse entre sí sin tener un </a:t>
            </a:r>
            <a:r>
              <a:rPr lang="es-ES" dirty="0" err="1" smtClean="0"/>
              <a:t>router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● Depende la clase a la cual pertenece una dirección IP se define la</a:t>
            </a:r>
          </a:p>
          <a:p>
            <a:r>
              <a:rPr lang="es-ES" dirty="0" smtClean="0"/>
              <a:t>cantidad de bit que definen la red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8038" t="67708" r="35589" b="22570"/>
          <a:stretch/>
        </p:blipFill>
        <p:spPr>
          <a:xfrm>
            <a:off x="6694281" y="1587500"/>
            <a:ext cx="4711700" cy="7112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19412" t="31076" r="36568" b="24306"/>
          <a:stretch/>
        </p:blipFill>
        <p:spPr>
          <a:xfrm>
            <a:off x="3347831" y="3060025"/>
            <a:ext cx="57023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7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0500" y="153938"/>
            <a:ext cx="11747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Mascara sub-red</a:t>
            </a:r>
          </a:p>
          <a:p>
            <a:pPr lvl="1"/>
            <a:r>
              <a:rPr lang="en-US" dirty="0" smtClean="0"/>
              <a:t>● La </a:t>
            </a:r>
            <a:r>
              <a:rPr lang="en-US" dirty="0" err="1" smtClean="0"/>
              <a:t>máscara</a:t>
            </a:r>
            <a:r>
              <a:rPr lang="en-US" dirty="0" smtClean="0"/>
              <a:t> de red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con el </a:t>
            </a:r>
            <a:r>
              <a:rPr lang="en-US" dirty="0" err="1" smtClean="0"/>
              <a:t>formato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dirección</a:t>
            </a:r>
            <a:r>
              <a:rPr lang="en-US" dirty="0" smtClean="0"/>
              <a:t> IP que </a:t>
            </a:r>
            <a:r>
              <a:rPr lang="en-US" dirty="0" err="1" smtClean="0"/>
              <a:t>nos</a:t>
            </a:r>
            <a:endParaRPr lang="en-US" dirty="0" smtClean="0"/>
          </a:p>
          <a:p>
            <a:pPr lvl="1"/>
            <a:r>
              <a:rPr lang="en-US" dirty="0" err="1" smtClean="0"/>
              <a:t>sirve</a:t>
            </a:r>
            <a:r>
              <a:rPr lang="en-US" dirty="0" smtClean="0"/>
              <a:t> para </a:t>
            </a:r>
            <a:r>
              <a:rPr lang="en-US" dirty="0" err="1" smtClean="0"/>
              <a:t>distinguir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pertenece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subred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●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formato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máscaras</a:t>
            </a:r>
            <a:r>
              <a:rPr lang="en-US" dirty="0" smtClean="0"/>
              <a:t> de red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"1" </a:t>
            </a:r>
            <a:r>
              <a:rPr lang="en-US" dirty="0" err="1" smtClean="0"/>
              <a:t>agrupados</a:t>
            </a:r>
            <a:r>
              <a:rPr lang="en-US" dirty="0" smtClean="0"/>
              <a:t> a la</a:t>
            </a:r>
          </a:p>
          <a:p>
            <a:pPr lvl="1"/>
            <a:r>
              <a:rPr lang="en-US" dirty="0" err="1" smtClean="0"/>
              <a:t>izquierda</a:t>
            </a:r>
            <a:r>
              <a:rPr lang="en-US" dirty="0" smtClean="0"/>
              <a:t> y </a:t>
            </a:r>
            <a:r>
              <a:rPr lang="en-US" dirty="0" err="1" smtClean="0"/>
              <a:t>los</a:t>
            </a:r>
            <a:r>
              <a:rPr lang="en-US" dirty="0" smtClean="0"/>
              <a:t> "0" a la </a:t>
            </a:r>
            <a:r>
              <a:rPr lang="en-US" dirty="0" err="1" smtClean="0"/>
              <a:t>derecha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9412" t="42014" r="36961" b="22743"/>
          <a:stretch/>
        </p:blipFill>
        <p:spPr>
          <a:xfrm>
            <a:off x="190500" y="2946400"/>
            <a:ext cx="5651500" cy="25781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0500" y="2475468"/>
            <a:ext cx="406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Como determinar a que red pertenece ??</a:t>
            </a:r>
            <a:endParaRPr lang="en-US" b="1" i="1" dirty="0"/>
          </a:p>
        </p:txBody>
      </p:sp>
      <p:sp>
        <p:nvSpPr>
          <p:cNvPr id="8" name="Rectángulo 7"/>
          <p:cNvSpPr/>
          <p:nvPr/>
        </p:nvSpPr>
        <p:spPr>
          <a:xfrm>
            <a:off x="5937250" y="205979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 smtClean="0"/>
              <a:t>IP </a:t>
            </a:r>
            <a:r>
              <a:rPr lang="en-US" b="1" i="1" dirty="0" err="1" smtClean="0"/>
              <a:t>Pública</a:t>
            </a:r>
            <a:r>
              <a:rPr lang="en-US" b="1" i="1" dirty="0" smtClean="0"/>
              <a:t>:</a:t>
            </a:r>
          </a:p>
          <a:p>
            <a:pPr lvl="1"/>
            <a:r>
              <a:rPr lang="en-US" dirty="0" smtClean="0"/>
              <a:t>●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diseñó</a:t>
            </a:r>
            <a:r>
              <a:rPr lang="en-US" dirty="0" smtClean="0"/>
              <a:t> IPv4 se </a:t>
            </a:r>
            <a:r>
              <a:rPr lang="en-US" dirty="0" err="1" smtClean="0"/>
              <a:t>pensaba</a:t>
            </a:r>
            <a:r>
              <a:rPr lang="en-US" dirty="0" smtClean="0"/>
              <a:t> que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IP </a:t>
            </a:r>
            <a:r>
              <a:rPr lang="en-US" dirty="0" err="1" smtClean="0"/>
              <a:t>pública</a:t>
            </a:r>
            <a:endParaRPr lang="en-US" dirty="0" smtClean="0"/>
          </a:p>
          <a:p>
            <a:pPr lvl="1"/>
            <a:r>
              <a:rPr lang="en-US" dirty="0" smtClean="0"/>
              <a:t>● </a:t>
            </a:r>
            <a:r>
              <a:rPr lang="en-US" dirty="0" err="1" smtClean="0"/>
              <a:t>Una</a:t>
            </a:r>
            <a:r>
              <a:rPr lang="en-US" dirty="0" smtClean="0"/>
              <a:t> IP </a:t>
            </a:r>
            <a:r>
              <a:rPr lang="en-US" dirty="0" err="1" smtClean="0"/>
              <a:t>pública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dirección</a:t>
            </a:r>
            <a:r>
              <a:rPr lang="en-US" dirty="0" smtClean="0"/>
              <a:t> </a:t>
            </a:r>
            <a:r>
              <a:rPr lang="en-US" dirty="0" err="1" smtClean="0"/>
              <a:t>alcanzable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de Internet</a:t>
            </a:r>
          </a:p>
          <a:p>
            <a:pPr lvl="1"/>
            <a:r>
              <a:rPr lang="en-US" dirty="0" smtClean="0"/>
              <a:t>● </a:t>
            </a:r>
            <a:r>
              <a:rPr lang="en-US" dirty="0" err="1" smtClean="0"/>
              <a:t>Existe</a:t>
            </a:r>
            <a:r>
              <a:rPr lang="en-US" dirty="0" smtClean="0"/>
              <a:t> un </a:t>
            </a:r>
            <a:r>
              <a:rPr lang="en-US" dirty="0" err="1" smtClean="0"/>
              <a:t>organismo</a:t>
            </a:r>
            <a:r>
              <a:rPr lang="en-US" dirty="0" smtClean="0"/>
              <a:t> de control que </a:t>
            </a:r>
            <a:r>
              <a:rPr lang="en-US" dirty="0" err="1" smtClean="0"/>
              <a:t>asigna</a:t>
            </a:r>
            <a:r>
              <a:rPr lang="en-US" dirty="0" smtClean="0"/>
              <a:t> ICANN: Internet Corporation for</a:t>
            </a:r>
          </a:p>
          <a:p>
            <a:pPr lvl="1"/>
            <a:r>
              <a:rPr lang="en-US" dirty="0" smtClean="0"/>
              <a:t>Assigned Names and Numbers</a:t>
            </a:r>
          </a:p>
          <a:p>
            <a:pPr lvl="1"/>
            <a:r>
              <a:rPr lang="en-US" dirty="0" err="1" smtClean="0"/>
              <a:t>Latinoamérica</a:t>
            </a:r>
            <a:r>
              <a:rPr lang="en-US" dirty="0" smtClean="0"/>
              <a:t>: LACNIC</a:t>
            </a:r>
          </a:p>
          <a:p>
            <a:r>
              <a:rPr lang="en-US" b="1" i="1" dirty="0" smtClean="0"/>
              <a:t>IP </a:t>
            </a:r>
            <a:r>
              <a:rPr lang="en-US" b="1" i="1" dirty="0" err="1" smtClean="0"/>
              <a:t>Privada</a:t>
            </a:r>
            <a:r>
              <a:rPr lang="en-US" b="1" i="1" dirty="0" smtClean="0"/>
              <a:t>:</a:t>
            </a:r>
          </a:p>
          <a:p>
            <a:pPr lvl="1"/>
            <a:r>
              <a:rPr lang="en-US" dirty="0" smtClean="0"/>
              <a:t>●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que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de las PC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laboratorio</a:t>
            </a:r>
            <a:r>
              <a:rPr lang="en-US" dirty="0" smtClean="0"/>
              <a:t> </a:t>
            </a:r>
            <a:r>
              <a:rPr lang="en-US" dirty="0" err="1" smtClean="0"/>
              <a:t>tengan</a:t>
            </a:r>
            <a:r>
              <a:rPr lang="en-US" dirty="0" smtClean="0"/>
              <a:t> un IP </a:t>
            </a:r>
            <a:r>
              <a:rPr lang="en-US" dirty="0" err="1" smtClean="0"/>
              <a:t>pública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● Para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se </a:t>
            </a:r>
            <a:r>
              <a:rPr lang="en-US" dirty="0" err="1" smtClean="0"/>
              <a:t>reservó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Subred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para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Red </a:t>
            </a:r>
            <a:r>
              <a:rPr lang="en-US" dirty="0" err="1" smtClean="0"/>
              <a:t>privada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7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706" t="43403" r="36372" b="24653"/>
          <a:stretch/>
        </p:blipFill>
        <p:spPr>
          <a:xfrm>
            <a:off x="800100" y="368300"/>
            <a:ext cx="10718800" cy="3429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245100" y="4356100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 </a:t>
            </a:r>
            <a:r>
              <a:rPr lang="es-AR" dirty="0" smtClean="0"/>
              <a:t>          </a:t>
            </a:r>
            <a:r>
              <a:rPr lang="es-AR" b="1" i="1" dirty="0" smtClean="0">
                <a:solidFill>
                  <a:srgbClr val="FF0000"/>
                </a:solidFill>
              </a:rPr>
              <a:t>VLSM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11150" y="4725432"/>
            <a:ext cx="1169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 de Red de tamaño variable</a:t>
            </a:r>
          </a:p>
          <a:p>
            <a:r>
              <a:rPr lang="es-ES" dirty="0" smtClean="0"/>
              <a:t>● Se utiliza cuando se desea dividir una red en subredes de distintos tamaños</a:t>
            </a:r>
          </a:p>
          <a:p>
            <a:r>
              <a:rPr lang="es-ES" dirty="0" smtClean="0"/>
              <a:t>● La máscara varía de una red a otra, es decir, la parte red y host no es la misma</a:t>
            </a:r>
          </a:p>
          <a:p>
            <a:r>
              <a:rPr lang="es-ES" dirty="0" smtClean="0"/>
              <a:t>para todas las subredes</a:t>
            </a:r>
          </a:p>
          <a:p>
            <a:r>
              <a:rPr lang="es-ES" dirty="0" smtClean="0"/>
              <a:t>● Se debe tener especial cuidado para no solapar las direcciones de las subredes</a:t>
            </a:r>
          </a:p>
          <a:p>
            <a:r>
              <a:rPr lang="es-ES" dirty="0" smtClean="0"/>
              <a:t>● Lo que desde un sitio de la red se ve como una sola subred, desde otro sitio “más</a:t>
            </a:r>
          </a:p>
          <a:p>
            <a:r>
              <a:rPr lang="es-ES" dirty="0" smtClean="0"/>
              <a:t>cercano” se puede dividir en subredes más pequeñas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7600" y="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Privadas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95519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991100" y="304800"/>
            <a:ext cx="74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Ruteo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228600" y="1104900"/>
            <a:ext cx="7865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 la función de buscar un camino en una red de paquetes.</a:t>
            </a:r>
          </a:p>
          <a:p>
            <a:r>
              <a:rPr lang="es-ES" dirty="0" smtClean="0"/>
              <a:t>Especialmente importante en redes con topologías que poseen gran conectividad.</a:t>
            </a:r>
          </a:p>
          <a:p>
            <a:r>
              <a:rPr lang="es-ES" dirty="0" smtClean="0"/>
              <a:t>Esta función está a cargo de la capa de red del modelo OSI.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20882" t="20833" r="21274" b="20139"/>
          <a:stretch/>
        </p:blipFill>
        <p:spPr>
          <a:xfrm>
            <a:off x="2311400" y="2269530"/>
            <a:ext cx="7493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6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0687" t="12848" r="20981" b="26042"/>
          <a:stretch/>
        </p:blipFill>
        <p:spPr>
          <a:xfrm>
            <a:off x="2387600" y="292100"/>
            <a:ext cx="75565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3200" y="444500"/>
            <a:ext cx="11366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 smtClean="0"/>
              <a:t>Protocolo de ruteo dinámico</a:t>
            </a:r>
          </a:p>
          <a:p>
            <a:endParaRPr lang="es-AR" dirty="0"/>
          </a:p>
          <a:p>
            <a:r>
              <a:rPr lang="es-ES" dirty="0"/>
              <a:t>Los protocolos de enrutamiento mantienen tablas de enrutamiento dinámicas por medio de</a:t>
            </a:r>
          </a:p>
          <a:p>
            <a:r>
              <a:rPr lang="es-ES" dirty="0"/>
              <a:t>mensajes de actualización del enrutamiento, que contienen información acerca de los cambios</a:t>
            </a:r>
          </a:p>
          <a:p>
            <a:r>
              <a:rPr lang="es-ES" dirty="0"/>
              <a:t>sufridos en la red, y que indican al software del </a:t>
            </a:r>
            <a:r>
              <a:rPr lang="es-ES" dirty="0" err="1"/>
              <a:t>router</a:t>
            </a:r>
            <a:r>
              <a:rPr lang="es-ES" dirty="0"/>
              <a:t> que actualice la tabla de enrutamiento en</a:t>
            </a:r>
          </a:p>
          <a:p>
            <a:r>
              <a:rPr lang="es-ES" dirty="0"/>
              <a:t>consecuencia. Intentar utilizar el enrutamiento dinámico sobre situaciones que no lo requieren</a:t>
            </a:r>
          </a:p>
          <a:p>
            <a:r>
              <a:rPr lang="es-ES" dirty="0"/>
              <a:t>es una pérdida de ancho de banda, esfuerzo, y en consecuencia de dinero.</a:t>
            </a:r>
          </a:p>
          <a:p>
            <a:r>
              <a:rPr lang="es-ES" dirty="0"/>
              <a:t>Los protocolos de enrutamiento que se usan con más frecuencia son:</a:t>
            </a:r>
          </a:p>
          <a:p>
            <a:pPr lvl="1"/>
            <a:r>
              <a:rPr lang="es-ES" dirty="0"/>
              <a:t>• RIP: un protocolo de enrutamiento interior vector distancia.</a:t>
            </a:r>
          </a:p>
          <a:p>
            <a:pPr lvl="1"/>
            <a:r>
              <a:rPr lang="es-ES" dirty="0"/>
              <a:t>• IGRP: el enrutamiento interior vector distancia desarrollado por Cisco (en desuso</a:t>
            </a:r>
          </a:p>
          <a:p>
            <a:pPr lvl="1"/>
            <a:r>
              <a:rPr lang="es-ES" dirty="0"/>
              <a:t>desde el IOS 12.2 y versiones posteriores).</a:t>
            </a:r>
          </a:p>
          <a:p>
            <a:pPr lvl="1"/>
            <a:r>
              <a:rPr lang="es-ES" dirty="0"/>
              <a:t>• OSPF: un protocolo de enrutamiento interior de link-</a:t>
            </a:r>
            <a:r>
              <a:rPr lang="es-ES" dirty="0" err="1"/>
              <a:t>state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• IS-IS: un protocolo de enrutamiento interior de link-</a:t>
            </a:r>
            <a:r>
              <a:rPr lang="es-ES" dirty="0" err="1"/>
              <a:t>state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• EIGRP: el protocolo avanzado de enrutamiento interior vector distancia</a:t>
            </a:r>
          </a:p>
          <a:p>
            <a:pPr lvl="1"/>
            <a:r>
              <a:rPr lang="es-ES" dirty="0"/>
              <a:t>desarrollado por Cisco.</a:t>
            </a:r>
          </a:p>
          <a:p>
            <a:pPr lvl="1"/>
            <a:r>
              <a:rPr lang="es-ES" dirty="0"/>
              <a:t>• BGP: un protocolo de enrutamiento exterior vector ruta.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0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6470" t="38195" r="19313" b="29166"/>
          <a:stretch/>
        </p:blipFill>
        <p:spPr>
          <a:xfrm>
            <a:off x="228600" y="774700"/>
            <a:ext cx="6705600" cy="1803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15686" t="44618" r="20981" b="18576"/>
          <a:stretch/>
        </p:blipFill>
        <p:spPr>
          <a:xfrm>
            <a:off x="0" y="2666484"/>
            <a:ext cx="6819900" cy="1905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39700" y="163552"/>
            <a:ext cx="19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Comandos ifconfig</a:t>
            </a:r>
            <a:endParaRPr lang="en-US" b="1" i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15098" t="38889" r="32354" b="17709"/>
          <a:stretch/>
        </p:blipFill>
        <p:spPr>
          <a:xfrm>
            <a:off x="7315200" y="780276"/>
            <a:ext cx="4876800" cy="24257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315200" y="163552"/>
            <a:ext cx="19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Comandos iproute</a:t>
            </a:r>
            <a:endParaRPr lang="en-US" b="1" i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/>
          <a:srcRect l="15196" t="45660" r="17451" b="16319"/>
          <a:stretch/>
        </p:blipFill>
        <p:spPr>
          <a:xfrm>
            <a:off x="7429500" y="3453368"/>
            <a:ext cx="4610100" cy="1974850"/>
          </a:xfrm>
          <a:prstGeom prst="rect">
            <a:avLst/>
          </a:prstGeom>
        </p:spPr>
      </p:pic>
      <p:cxnSp>
        <p:nvCxnSpPr>
          <p:cNvPr id="15" name="Conector recto 14"/>
          <p:cNvCxnSpPr/>
          <p:nvPr/>
        </p:nvCxnSpPr>
        <p:spPr>
          <a:xfrm>
            <a:off x="7067550" y="163552"/>
            <a:ext cx="114300" cy="60848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32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527</Words>
  <Application>Microsoft Office PowerPoint</Application>
  <PresentationFormat>Panorámica</PresentationFormat>
  <Paragraphs>54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5</cp:revision>
  <dcterms:created xsi:type="dcterms:W3CDTF">2020-11-04T17:03:39Z</dcterms:created>
  <dcterms:modified xsi:type="dcterms:W3CDTF">2020-11-04T17:48:29Z</dcterms:modified>
</cp:coreProperties>
</file>