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D927-CA5B-44C9-974D-B0117D50FB2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FBFB-98EB-4621-94D4-810FAA0CD5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2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D927-CA5B-44C9-974D-B0117D50FB2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FBFB-98EB-4621-94D4-810FAA0CD5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6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D927-CA5B-44C9-974D-B0117D50FB2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FBFB-98EB-4621-94D4-810FAA0CD5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D927-CA5B-44C9-974D-B0117D50FB2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FBFB-98EB-4621-94D4-810FAA0CD5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8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D927-CA5B-44C9-974D-B0117D50FB2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FBFB-98EB-4621-94D4-810FAA0CD5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1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D927-CA5B-44C9-974D-B0117D50FB2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FBFB-98EB-4621-94D4-810FAA0CD5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D927-CA5B-44C9-974D-B0117D50FB2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FBFB-98EB-4621-94D4-810FAA0CD5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6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D927-CA5B-44C9-974D-B0117D50FB2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FBFB-98EB-4621-94D4-810FAA0CD5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1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D927-CA5B-44C9-974D-B0117D50FB2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FBFB-98EB-4621-94D4-810FAA0CD5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8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D927-CA5B-44C9-974D-B0117D50FB2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FBFB-98EB-4621-94D4-810FAA0CD5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4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D927-CA5B-44C9-974D-B0117D50FB2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FBFB-98EB-4621-94D4-810FAA0CD5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4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BD927-CA5B-44C9-974D-B0117D50FB2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DFBFB-98EB-4621-94D4-810FAA0CD5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1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08000" y="117693"/>
            <a:ext cx="11508407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b="1" i="1" dirty="0" smtClean="0">
                <a:solidFill>
                  <a:srgbClr val="FF0000"/>
                </a:solidFill>
              </a:rPr>
              <a:t>Firewall</a:t>
            </a:r>
          </a:p>
          <a:p>
            <a:endParaRPr lang="es-AR" dirty="0"/>
          </a:p>
          <a:p>
            <a:r>
              <a:rPr lang="es-AR" dirty="0" smtClean="0"/>
              <a:t>Sistemas o grupos de </a:t>
            </a:r>
            <a:r>
              <a:rPr lang="es-AR" dirty="0" err="1" smtClean="0"/>
              <a:t>sist</a:t>
            </a:r>
            <a:r>
              <a:rPr lang="es-AR" dirty="0" smtClean="0"/>
              <a:t> utilizados para separar una maquina o una subred (zona protegida) del resto de la red (zona de </a:t>
            </a:r>
          </a:p>
          <a:p>
            <a:r>
              <a:rPr lang="es-AR" dirty="0" smtClean="0"/>
              <a:t>riesgo), separa una parte de la otra protegiéndola</a:t>
            </a:r>
          </a:p>
          <a:p>
            <a:r>
              <a:rPr lang="es-AR" dirty="0" smtClean="0"/>
              <a:t>Otra definición es un elemento </a:t>
            </a:r>
            <a:r>
              <a:rPr lang="es-AR" dirty="0" err="1" smtClean="0"/>
              <a:t>hard</a:t>
            </a:r>
            <a:r>
              <a:rPr lang="es-AR" dirty="0" smtClean="0"/>
              <a:t> o </a:t>
            </a:r>
            <a:r>
              <a:rPr lang="es-AR" dirty="0" err="1"/>
              <a:t>s</a:t>
            </a:r>
            <a:r>
              <a:rPr lang="es-AR" dirty="0" err="1" smtClean="0"/>
              <a:t>oft</a:t>
            </a:r>
            <a:r>
              <a:rPr lang="es-AR" dirty="0" smtClean="0"/>
              <a:t> que se usa para proteger las comunicaciones ya sea permitiendo o no las </a:t>
            </a:r>
          </a:p>
          <a:p>
            <a:r>
              <a:rPr lang="es-AR" dirty="0" smtClean="0"/>
              <a:t>mismas según las políticas aplicadas</a:t>
            </a:r>
          </a:p>
          <a:p>
            <a:r>
              <a:rPr lang="es-AR" dirty="0" smtClean="0"/>
              <a:t>Hay un perímetro interno y externo.</a:t>
            </a:r>
          </a:p>
          <a:p>
            <a:r>
              <a:rPr lang="es-AR" dirty="0" smtClean="0"/>
              <a:t>	</a:t>
            </a:r>
            <a:r>
              <a:rPr lang="es-AR" b="1" i="1" dirty="0" smtClean="0"/>
              <a:t>El interno</a:t>
            </a:r>
            <a:r>
              <a:rPr lang="es-AR" dirty="0" smtClean="0"/>
              <a:t>: Lo que queremos cuidar.</a:t>
            </a:r>
            <a:r>
              <a:rPr lang="es-ES" dirty="0" smtClean="0"/>
              <a:t> </a:t>
            </a:r>
            <a:r>
              <a:rPr lang="es-ES" dirty="0"/>
              <a:t>Donde se sitúan todos los recursos sensibles a un </a:t>
            </a:r>
            <a:r>
              <a:rPr lang="es-ES" dirty="0" smtClean="0"/>
              <a:t>posible ataque</a:t>
            </a:r>
            <a:r>
              <a:rPr lang="es-ES" dirty="0"/>
              <a:t>.</a:t>
            </a:r>
            <a:endParaRPr lang="es-AR" dirty="0" smtClean="0"/>
          </a:p>
          <a:p>
            <a:r>
              <a:rPr lang="es-AR" dirty="0" smtClean="0"/>
              <a:t>	</a:t>
            </a:r>
            <a:r>
              <a:rPr lang="es-AR" b="1" i="1" dirty="0" smtClean="0"/>
              <a:t>El externo</a:t>
            </a:r>
            <a:r>
              <a:rPr lang="es-AR" dirty="0" smtClean="0"/>
              <a:t>: es todo lo demás. </a:t>
            </a:r>
            <a:r>
              <a:rPr lang="es-ES" dirty="0"/>
              <a:t>Donde se sitúan los recursos menos sensibles que necesitan ser</a:t>
            </a:r>
          </a:p>
          <a:p>
            <a:r>
              <a:rPr lang="es-ES" dirty="0" smtClean="0"/>
              <a:t>		   accesibles </a:t>
            </a:r>
            <a:r>
              <a:rPr lang="es-ES" dirty="0"/>
              <a:t>desde la red externa por motivos funcionales</a:t>
            </a:r>
            <a:r>
              <a:rPr lang="es-ES" dirty="0" smtClean="0"/>
              <a:t>.</a:t>
            </a:r>
            <a:endParaRPr lang="es-AR" dirty="0"/>
          </a:p>
          <a:p>
            <a:r>
              <a:rPr lang="es-AR" b="1" i="1" dirty="0" smtClean="0"/>
              <a:t>¿Cómo trabaja?</a:t>
            </a:r>
          </a:p>
          <a:p>
            <a:endParaRPr lang="es-AR" dirty="0"/>
          </a:p>
          <a:p>
            <a:r>
              <a:rPr lang="es-AR" dirty="0" smtClean="0"/>
              <a:t>	Establece políticas de control entre un lugar y otro.</a:t>
            </a:r>
          </a:p>
          <a:p>
            <a:r>
              <a:rPr lang="es-AR" dirty="0" smtClean="0"/>
              <a:t>El filtrado de paquetes consiste en permitir o denegar el flujo de info de la red interna de la externa.</a:t>
            </a:r>
          </a:p>
          <a:p>
            <a:r>
              <a:rPr lang="es-AR" dirty="0" smtClean="0"/>
              <a:t>Sola va a analizar la cabecera de los datos.</a:t>
            </a:r>
          </a:p>
          <a:p>
            <a:r>
              <a:rPr lang="es-AR" dirty="0" smtClean="0"/>
              <a:t>Trabaja sobre la capa de red y de </a:t>
            </a:r>
            <a:r>
              <a:rPr lang="es-AR" dirty="0" err="1" smtClean="0"/>
              <a:t>transp</a:t>
            </a:r>
            <a:r>
              <a:rPr lang="es-AR" dirty="0" smtClean="0"/>
              <a:t> del modelo TCP/IP.</a:t>
            </a:r>
          </a:p>
          <a:p>
            <a:r>
              <a:rPr lang="es-AR" dirty="0" smtClean="0"/>
              <a:t>Lo mas común es trabajar con las Ip y puertos de origen y destino.</a:t>
            </a:r>
          </a:p>
          <a:p>
            <a:endParaRPr lang="es-AR" dirty="0"/>
          </a:p>
          <a:p>
            <a:r>
              <a:rPr lang="es-AR" b="1" i="1" dirty="0" smtClean="0"/>
              <a:t>Políticas</a:t>
            </a:r>
          </a:p>
          <a:p>
            <a:r>
              <a:rPr lang="es-AR" dirty="0" smtClean="0"/>
              <a:t>	Hay 2:</a:t>
            </a:r>
          </a:p>
          <a:p>
            <a:r>
              <a:rPr lang="es-AR" dirty="0" smtClean="0"/>
              <a:t>		</a:t>
            </a:r>
            <a:r>
              <a:rPr lang="es-AR" b="1" i="1" dirty="0" smtClean="0"/>
              <a:t>Aceptación</a:t>
            </a:r>
            <a:r>
              <a:rPr lang="es-AR" dirty="0" smtClean="0"/>
              <a:t> completa: acepto todo salvo que diga lo contrario</a:t>
            </a:r>
          </a:p>
          <a:p>
            <a:r>
              <a:rPr lang="es-AR" dirty="0" smtClean="0"/>
              <a:t>		</a:t>
            </a:r>
            <a:r>
              <a:rPr lang="es-AR" b="1" i="1" dirty="0" smtClean="0"/>
              <a:t>Rechazo completo</a:t>
            </a:r>
            <a:r>
              <a:rPr lang="es-AR" dirty="0" smtClean="0"/>
              <a:t>: si no hay ninguna regla que me diga que lo acepto entonces lo rechazo</a:t>
            </a:r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166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17500" y="406400"/>
            <a:ext cx="11582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El orden para esto es fundamental, las reglas se evalúan en el orden establecido</a:t>
            </a:r>
          </a:p>
          <a:p>
            <a:endParaRPr lang="es-AR" dirty="0"/>
          </a:p>
          <a:p>
            <a:r>
              <a:rPr lang="es-AR" dirty="0" smtClean="0"/>
              <a:t>Para estas reglas hay capas:</a:t>
            </a:r>
          </a:p>
          <a:p>
            <a:r>
              <a:rPr lang="es-AR" dirty="0" smtClean="0"/>
              <a:t>	Capa 3 ip destino origen</a:t>
            </a:r>
          </a:p>
          <a:p>
            <a:r>
              <a:rPr lang="es-AR" dirty="0" smtClean="0"/>
              <a:t>	Capa 4 ip + puertos</a:t>
            </a:r>
          </a:p>
          <a:p>
            <a:r>
              <a:rPr lang="es-AR" dirty="0" smtClean="0"/>
              <a:t>	Capa 7 http- contenido –&gt; capa de app</a:t>
            </a:r>
          </a:p>
          <a:p>
            <a:endParaRPr lang="es-AR" dirty="0"/>
          </a:p>
          <a:p>
            <a:endParaRPr lang="es-AR" b="1" i="1" dirty="0" smtClean="0"/>
          </a:p>
          <a:p>
            <a:r>
              <a:rPr lang="es-AR" b="1" i="1" dirty="0" smtClean="0"/>
              <a:t>Que NO puedo proteger??</a:t>
            </a:r>
          </a:p>
          <a:p>
            <a:endParaRPr lang="es-AR" dirty="0"/>
          </a:p>
          <a:p>
            <a:r>
              <a:rPr lang="es-AR" dirty="0" smtClean="0"/>
              <a:t>Trafico que no puede analizar (VPN)</a:t>
            </a:r>
          </a:p>
          <a:p>
            <a:r>
              <a:rPr lang="es-AR" dirty="0" smtClean="0"/>
              <a:t>trafico que no lo atraviesa </a:t>
            </a:r>
          </a:p>
          <a:p>
            <a:r>
              <a:rPr lang="es-AR" dirty="0" smtClean="0"/>
              <a:t>Ataque de la red interna</a:t>
            </a:r>
          </a:p>
          <a:p>
            <a:r>
              <a:rPr lang="es-AR" dirty="0" smtClean="0"/>
              <a:t>Servicios públicos</a:t>
            </a:r>
          </a:p>
          <a:p>
            <a:r>
              <a:rPr lang="es-AR" dirty="0" smtClean="0"/>
              <a:t>Robo de info de empleados</a:t>
            </a:r>
          </a:p>
          <a:p>
            <a:r>
              <a:rPr lang="es-AR" dirty="0" smtClean="0"/>
              <a:t>Ataques de ingeniería social</a:t>
            </a:r>
          </a:p>
          <a:p>
            <a:r>
              <a:rPr lang="es-AR" dirty="0" smtClean="0"/>
              <a:t>Servicios mal configurados</a:t>
            </a:r>
          </a:p>
          <a:p>
            <a:endParaRPr lang="es-AR" dirty="0"/>
          </a:p>
          <a:p>
            <a:endParaRPr lang="es-AR" dirty="0"/>
          </a:p>
          <a:p>
            <a:endParaRPr lang="es-A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65100" y="152400"/>
            <a:ext cx="12026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b="1" i="1" dirty="0" err="1"/>
              <a:t>Stateful</a:t>
            </a:r>
            <a:r>
              <a:rPr lang="en-US" b="1" i="1" dirty="0"/>
              <a:t> vs </a:t>
            </a:r>
            <a:r>
              <a:rPr lang="en-US" b="1" i="1" dirty="0" smtClean="0"/>
              <a:t>Stateless</a:t>
            </a:r>
          </a:p>
          <a:p>
            <a:endParaRPr lang="en-US" dirty="0"/>
          </a:p>
          <a:p>
            <a:pPr lvl="1"/>
            <a:r>
              <a:rPr lang="en-US" b="1" i="1" dirty="0"/>
              <a:t>Stateless (sin estado)</a:t>
            </a:r>
          </a:p>
          <a:p>
            <a:pPr lvl="2"/>
            <a:r>
              <a:rPr lang="en-US" dirty="0"/>
              <a:t>● Analiza las cabeceras de cada paquete recibido (IP, TCP, UDP, ICMP...) y toma</a:t>
            </a:r>
          </a:p>
          <a:p>
            <a:pPr lvl="2"/>
            <a:r>
              <a:rPr lang="en-US" dirty="0"/>
              <a:t>una decisión de </a:t>
            </a:r>
            <a:r>
              <a:rPr lang="en-US" dirty="0" err="1"/>
              <a:t>filtrado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contenidos</a:t>
            </a:r>
            <a:endParaRPr lang="en-US" dirty="0"/>
          </a:p>
          <a:p>
            <a:pPr lvl="2"/>
            <a:r>
              <a:rPr lang="en-US" dirty="0"/>
              <a:t>● No </a:t>
            </a:r>
            <a:r>
              <a:rPr lang="en-US" dirty="0" err="1"/>
              <a:t>establece</a:t>
            </a:r>
            <a:r>
              <a:rPr lang="en-US" dirty="0"/>
              <a:t> </a:t>
            </a:r>
            <a:r>
              <a:rPr lang="en-US" dirty="0" err="1"/>
              <a:t>ninguna</a:t>
            </a:r>
            <a:r>
              <a:rPr lang="en-US" dirty="0"/>
              <a:t> </a:t>
            </a:r>
            <a:r>
              <a:rPr lang="en-US" dirty="0" err="1"/>
              <a:t>relación</a:t>
            </a:r>
            <a:r>
              <a:rPr lang="en-US" dirty="0"/>
              <a:t> entre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paquetes</a:t>
            </a:r>
            <a:r>
              <a:rPr lang="en-US" dirty="0"/>
              <a:t> que </a:t>
            </a:r>
            <a:r>
              <a:rPr lang="en-US" dirty="0" err="1"/>
              <a:t>atraviesan</a:t>
            </a:r>
            <a:r>
              <a:rPr lang="en-US" dirty="0"/>
              <a:t> el </a:t>
            </a:r>
            <a:r>
              <a:rPr lang="en-US" dirty="0" err="1"/>
              <a:t>filtro</a:t>
            </a:r>
            <a:r>
              <a:rPr lang="en-US" dirty="0"/>
              <a:t>, </a:t>
            </a:r>
            <a:r>
              <a:rPr lang="en-US" dirty="0" err="1"/>
              <a:t>aunque</a:t>
            </a:r>
            <a:endParaRPr lang="en-US" dirty="0"/>
          </a:p>
          <a:p>
            <a:pPr lvl="2"/>
            <a:r>
              <a:rPr lang="en-US" dirty="0" err="1"/>
              <a:t>correspondan</a:t>
            </a:r>
            <a:r>
              <a:rPr lang="en-US" dirty="0"/>
              <a:t> a una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conexión</a:t>
            </a:r>
            <a:endParaRPr lang="en-US" dirty="0"/>
          </a:p>
          <a:p>
            <a:pPr lvl="2"/>
            <a:r>
              <a:rPr lang="en-US" dirty="0"/>
              <a:t>● Simple, </a:t>
            </a:r>
            <a:r>
              <a:rPr lang="en-US" dirty="0" err="1"/>
              <a:t>consumo</a:t>
            </a:r>
            <a:r>
              <a:rPr lang="en-US" dirty="0"/>
              <a:t> </a:t>
            </a:r>
            <a:r>
              <a:rPr lang="en-US" dirty="0" err="1"/>
              <a:t>pocos</a:t>
            </a:r>
            <a:r>
              <a:rPr lang="en-US" dirty="0"/>
              <a:t> </a:t>
            </a:r>
            <a:r>
              <a:rPr lang="en-US" dirty="0" err="1"/>
              <a:t>recursos</a:t>
            </a:r>
            <a:endParaRPr lang="en-US" dirty="0"/>
          </a:p>
          <a:p>
            <a:pPr lvl="1"/>
            <a:r>
              <a:rPr lang="en-US" b="1" i="1" dirty="0" err="1"/>
              <a:t>Stateful</a:t>
            </a:r>
            <a:r>
              <a:rPr lang="en-US" b="1" i="1" dirty="0"/>
              <a:t> (de </a:t>
            </a:r>
            <a:r>
              <a:rPr lang="en-US" b="1" i="1" dirty="0" err="1"/>
              <a:t>estados</a:t>
            </a:r>
            <a:r>
              <a:rPr lang="en-US" b="1" i="1" dirty="0"/>
              <a:t>)</a:t>
            </a:r>
          </a:p>
          <a:p>
            <a:pPr lvl="2"/>
            <a:r>
              <a:rPr lang="en-US" dirty="0"/>
              <a:t>● </a:t>
            </a:r>
            <a:r>
              <a:rPr lang="en-US" dirty="0" err="1"/>
              <a:t>Permite</a:t>
            </a:r>
            <a:r>
              <a:rPr lang="en-US" dirty="0"/>
              <a:t> el control de un </a:t>
            </a:r>
            <a:r>
              <a:rPr lang="en-US" dirty="0" err="1"/>
              <a:t>flujo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r>
              <a:rPr lang="en-US" dirty="0"/>
              <a:t> (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paquetes</a:t>
            </a:r>
            <a:r>
              <a:rPr lang="en-US" dirty="0"/>
              <a:t> </a:t>
            </a:r>
            <a:r>
              <a:rPr lang="en-US" dirty="0" err="1"/>
              <a:t>dentro</a:t>
            </a:r>
            <a:endParaRPr lang="en-US" dirty="0"/>
          </a:p>
          <a:p>
            <a:pPr lvl="2"/>
            <a:r>
              <a:rPr lang="en-US" dirty="0"/>
              <a:t>de una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conexión</a:t>
            </a:r>
            <a:r>
              <a:rPr lang="en-US" dirty="0"/>
              <a:t> TCP o entre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conexiones</a:t>
            </a:r>
            <a:r>
              <a:rPr lang="en-US" dirty="0"/>
              <a:t>).</a:t>
            </a:r>
          </a:p>
          <a:p>
            <a:pPr lvl="2"/>
            <a:r>
              <a:rPr lang="en-US" dirty="0"/>
              <a:t>● </a:t>
            </a:r>
            <a:r>
              <a:rPr lang="en-US" dirty="0" err="1"/>
              <a:t>Complejo</a:t>
            </a:r>
            <a:r>
              <a:rPr lang="en-US" dirty="0"/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92100" y="4205238"/>
            <a:ext cx="117729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b="1" i="1" dirty="0">
                <a:solidFill>
                  <a:srgbClr val="FF0000"/>
                </a:solidFill>
              </a:rPr>
              <a:t>NAT</a:t>
            </a:r>
          </a:p>
          <a:p>
            <a:r>
              <a:rPr lang="es-AR" dirty="0"/>
              <a:t>Con esto se modifica el paquete, se buscar dar salida a internet a una </a:t>
            </a:r>
            <a:r>
              <a:rPr lang="es-AR" dirty="0" err="1"/>
              <a:t>ip</a:t>
            </a:r>
            <a:r>
              <a:rPr lang="es-AR" dirty="0"/>
              <a:t> privada mediante una única </a:t>
            </a:r>
            <a:r>
              <a:rPr lang="es-AR" dirty="0" err="1"/>
              <a:t>ip</a:t>
            </a:r>
            <a:r>
              <a:rPr lang="es-AR" dirty="0"/>
              <a:t> publica.</a:t>
            </a:r>
          </a:p>
          <a:p>
            <a:r>
              <a:rPr lang="es-AR" b="1" i="1" dirty="0"/>
              <a:t>Beneficios:</a:t>
            </a:r>
          </a:p>
          <a:p>
            <a:r>
              <a:rPr lang="es-AR" dirty="0"/>
              <a:t>	Podemos cambiar la dirección de equipos de red local sin notificar al mundo</a:t>
            </a:r>
          </a:p>
          <a:p>
            <a:r>
              <a:rPr lang="es-AR" dirty="0"/>
              <a:t>	Podemos cambiar ISP sin cambiar direcciones de red </a:t>
            </a:r>
            <a:r>
              <a:rPr lang="es-AR" dirty="0" smtClean="0"/>
              <a:t>local</a:t>
            </a:r>
          </a:p>
          <a:p>
            <a:r>
              <a:rPr lang="es-AR" dirty="0" smtClean="0"/>
              <a:t>	Equipos </a:t>
            </a:r>
            <a:r>
              <a:rPr lang="es-AR" dirty="0"/>
              <a:t>de la red no son direccionables o visibles de afuera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0423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17500" y="3556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dirty="0"/>
          </a:p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4064" t="30208" r="33850" b="25695"/>
          <a:stretch/>
        </p:blipFill>
        <p:spPr>
          <a:xfrm>
            <a:off x="2489200" y="817265"/>
            <a:ext cx="6819900" cy="32258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44500" y="4432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16667" t="45486" r="36372" b="24652"/>
          <a:stretch/>
        </p:blipFill>
        <p:spPr>
          <a:xfrm>
            <a:off x="2857500" y="4178300"/>
            <a:ext cx="6083300" cy="21844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9461500" y="4801632"/>
            <a:ext cx="2559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i="1" dirty="0" smtClean="0"/>
              <a:t>Toma el paquete</a:t>
            </a:r>
          </a:p>
          <a:p>
            <a:r>
              <a:rPr lang="es-AR" i="1" dirty="0" smtClean="0"/>
              <a:t>Modifica el encabezado y</a:t>
            </a:r>
          </a:p>
          <a:p>
            <a:r>
              <a:rPr lang="es-AR" i="1" dirty="0" smtClean="0"/>
              <a:t>los deja pasar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1664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65101" y="228600"/>
            <a:ext cx="1183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Debido a que hay que modificar los paquetes pero depende de donde vengan le vamos a llamar SNAT o DNAT</a:t>
            </a:r>
          </a:p>
          <a:p>
            <a:endParaRPr lang="es-AR" dirty="0" smtClean="0"/>
          </a:p>
          <a:p>
            <a:r>
              <a:rPr lang="es-AR" b="1" i="1" dirty="0" smtClean="0"/>
              <a:t>SOURCE NAT (SNAT)</a:t>
            </a:r>
          </a:p>
          <a:p>
            <a:r>
              <a:rPr lang="es-AR" dirty="0"/>
              <a:t>	</a:t>
            </a:r>
            <a:r>
              <a:rPr lang="es-AR" dirty="0" smtClean="0"/>
              <a:t>Se modifica el paquete dentro de nuestra red (lo que hace el router en nuestras casas</a:t>
            </a:r>
            <a:r>
              <a:rPr lang="es-AR" dirty="0" smtClean="0"/>
              <a:t>).</a:t>
            </a:r>
          </a:p>
          <a:p>
            <a:r>
              <a:rPr lang="es-AR" dirty="0"/>
              <a:t>	</a:t>
            </a:r>
            <a:r>
              <a:rPr lang="es-AR" dirty="0" smtClean="0"/>
              <a:t>Modifica la </a:t>
            </a:r>
            <a:r>
              <a:rPr lang="es-AR" dirty="0" err="1" smtClean="0"/>
              <a:t>ip</a:t>
            </a:r>
            <a:r>
              <a:rPr lang="es-AR" dirty="0" smtClean="0"/>
              <a:t> </a:t>
            </a:r>
            <a:r>
              <a:rPr lang="es-AR" dirty="0" err="1" smtClean="0"/>
              <a:t>source</a:t>
            </a:r>
            <a:r>
              <a:rPr lang="es-AR" dirty="0" smtClean="0"/>
              <a:t> y los guarda en su tabla y a la vuelta del paquete revisa su tabla y lo deja como al principio.</a:t>
            </a:r>
            <a:endParaRPr lang="es-AR" dirty="0"/>
          </a:p>
          <a:p>
            <a:r>
              <a:rPr lang="es-AR" b="1" i="1" dirty="0" smtClean="0"/>
              <a:t>DESTINATION NAT (DNAT)</a:t>
            </a:r>
          </a:p>
          <a:p>
            <a:r>
              <a:rPr lang="es-AR" dirty="0"/>
              <a:t>	</a:t>
            </a:r>
            <a:r>
              <a:rPr lang="es-AR" dirty="0" smtClean="0"/>
              <a:t>Si el pedido se origina afuera de nuestra red hacemos DNAT. Se debe añadir una entrada a la tabla nat indicando 	que todo trafico que vaya a cierto puerto sea dirigido a determinado equipo de la red privada.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3726" t="32118" r="34803" b="21875"/>
          <a:stretch/>
        </p:blipFill>
        <p:spPr>
          <a:xfrm>
            <a:off x="2114227" y="3403600"/>
            <a:ext cx="6667500" cy="33655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06400" y="2536924"/>
            <a:ext cx="284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 smtClean="0"/>
              <a:t>Ambas manipulan paquetes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9952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82600" y="342900"/>
            <a:ext cx="114331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 smtClean="0"/>
              <a:t>Desventajas</a:t>
            </a:r>
          </a:p>
          <a:p>
            <a:endParaRPr lang="es-AR" dirty="0"/>
          </a:p>
          <a:p>
            <a:r>
              <a:rPr lang="es-AR" dirty="0" smtClean="0"/>
              <a:t>	Checksum tcp y udp; </a:t>
            </a:r>
          </a:p>
          <a:p>
            <a:r>
              <a:rPr lang="es-AR" dirty="0"/>
              <a:t>	</a:t>
            </a:r>
            <a:r>
              <a:rPr lang="es-AR" dirty="0" smtClean="0"/>
              <a:t>		para analizar si el paquete llego bien, realizando una operación matemáticas con los bits. </a:t>
            </a:r>
          </a:p>
          <a:p>
            <a:r>
              <a:rPr lang="es-AR" dirty="0"/>
              <a:t>	</a:t>
            </a:r>
            <a:r>
              <a:rPr lang="es-AR" dirty="0" smtClean="0"/>
              <a:t>Pero debido a que el NAT modifica el paquete se debe volver a hacer esta operación continuamente.</a:t>
            </a:r>
          </a:p>
          <a:p>
            <a:endParaRPr lang="es-AR" dirty="0"/>
          </a:p>
          <a:p>
            <a:r>
              <a:rPr lang="es-AR" dirty="0" smtClean="0"/>
              <a:t>	No todas las app y protocolos son compatibles con NAT, hay protocolos que introducen el puerto de origen en </a:t>
            </a:r>
          </a:p>
          <a:p>
            <a:r>
              <a:rPr lang="es-AR" dirty="0"/>
              <a:t>	</a:t>
            </a:r>
            <a:r>
              <a:rPr lang="es-AR" dirty="0" smtClean="0"/>
              <a:t>la zona de datos del paquete.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820965" y="3109446"/>
            <a:ext cx="675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i="1" dirty="0" smtClean="0">
                <a:solidFill>
                  <a:srgbClr val="FF0000"/>
                </a:solidFill>
              </a:rPr>
              <a:t>Reglas de filtrado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15900" y="3718679"/>
            <a:ext cx="1155707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 smtClean="0"/>
              <a:t>Comando </a:t>
            </a:r>
            <a:r>
              <a:rPr lang="es-AR" b="1" i="1" dirty="0" err="1" smtClean="0"/>
              <a:t>iptables</a:t>
            </a:r>
            <a:r>
              <a:rPr lang="es-AR" dirty="0" smtClean="0"/>
              <a:t>, manipula reglas, el núcleo e Linux posee módulos capaces de manejar un </a:t>
            </a:r>
            <a:r>
              <a:rPr lang="es-AR" dirty="0" err="1" smtClean="0"/>
              <a:t>sist</a:t>
            </a:r>
            <a:r>
              <a:rPr lang="es-AR" dirty="0" smtClean="0"/>
              <a:t> de reglas (aceptar o no).</a:t>
            </a:r>
          </a:p>
          <a:p>
            <a:r>
              <a:rPr lang="es-AR" dirty="0" smtClean="0"/>
              <a:t>Hay 3 conceptos:</a:t>
            </a:r>
          </a:p>
          <a:p>
            <a:r>
              <a:rPr lang="es-AR" dirty="0"/>
              <a:t>	</a:t>
            </a:r>
            <a:r>
              <a:rPr lang="es-AR" b="1" i="1" dirty="0" smtClean="0"/>
              <a:t>Reglas:</a:t>
            </a:r>
          </a:p>
          <a:p>
            <a:r>
              <a:rPr lang="es-AR" dirty="0"/>
              <a:t>	</a:t>
            </a:r>
            <a:r>
              <a:rPr lang="es-AR" dirty="0" smtClean="0"/>
              <a:t>	c/ regla especifica un criterio de </a:t>
            </a:r>
            <a:r>
              <a:rPr lang="es-AR" dirty="0" err="1" smtClean="0"/>
              <a:t>maching</a:t>
            </a:r>
            <a:r>
              <a:rPr lang="es-AR" dirty="0" smtClean="0"/>
              <a:t> (condiciones p/ que el paquete encaje en esas condiciones),</a:t>
            </a:r>
          </a:p>
          <a:p>
            <a:r>
              <a:rPr lang="es-AR" dirty="0"/>
              <a:t>	</a:t>
            </a:r>
            <a:r>
              <a:rPr lang="es-AR" dirty="0" smtClean="0"/>
              <a:t>	si se deben aplicar o no al paquete analizado y una acción a seguir.</a:t>
            </a:r>
          </a:p>
          <a:p>
            <a:r>
              <a:rPr lang="es-AR" dirty="0"/>
              <a:t>	</a:t>
            </a:r>
            <a:r>
              <a:rPr lang="es-AR" b="1" i="1" dirty="0" smtClean="0"/>
              <a:t>Cadenas:</a:t>
            </a:r>
          </a:p>
          <a:p>
            <a:r>
              <a:rPr lang="es-AR" dirty="0"/>
              <a:t>	</a:t>
            </a:r>
            <a:r>
              <a:rPr lang="es-AR" dirty="0" smtClean="0"/>
              <a:t>	una lista ordenada de reglas que se deben aplicar al paquete analizado, c/ cadena tiene una política</a:t>
            </a:r>
          </a:p>
          <a:p>
            <a:r>
              <a:rPr lang="es-AR" dirty="0"/>
              <a:t>	</a:t>
            </a:r>
            <a:r>
              <a:rPr lang="es-AR" dirty="0" smtClean="0"/>
              <a:t>	por defecto  y hay mas de una cadena en firewall.</a:t>
            </a:r>
          </a:p>
          <a:p>
            <a:r>
              <a:rPr lang="es-AR" dirty="0"/>
              <a:t>	</a:t>
            </a:r>
            <a:r>
              <a:rPr lang="es-AR" b="1" i="1" dirty="0" smtClean="0"/>
              <a:t>Tablas: </a:t>
            </a:r>
          </a:p>
          <a:p>
            <a:r>
              <a:rPr lang="es-AR" dirty="0" smtClean="0"/>
              <a:t>		Engloba reglas agrupadas en cadenas.	</a:t>
            </a:r>
            <a:endParaRPr lang="es-AR" dirty="0"/>
          </a:p>
          <a:p>
            <a:r>
              <a:rPr lang="es-AR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0311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5900" y="342900"/>
            <a:ext cx="10809306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/>
              <a:t>R</a:t>
            </a:r>
            <a:r>
              <a:rPr lang="es-AR" b="1" i="1" dirty="0" smtClean="0"/>
              <a:t>eglas</a:t>
            </a:r>
          </a:p>
          <a:p>
            <a:r>
              <a:rPr lang="es-AR" dirty="0" smtClean="0"/>
              <a:t>	Una regla especifica una condición y una acción:</a:t>
            </a:r>
          </a:p>
          <a:p>
            <a:r>
              <a:rPr lang="es-AR" dirty="0"/>
              <a:t>	</a:t>
            </a:r>
            <a:r>
              <a:rPr lang="es-AR" b="1" i="1" dirty="0" smtClean="0"/>
              <a:t>Condición:</a:t>
            </a:r>
          </a:p>
          <a:p>
            <a:r>
              <a:rPr lang="es-AR" dirty="0"/>
              <a:t>	</a:t>
            </a:r>
            <a:r>
              <a:rPr lang="es-AR" dirty="0" smtClean="0"/>
              <a:t>	</a:t>
            </a:r>
            <a:r>
              <a:rPr lang="es-AR" dirty="0" err="1" smtClean="0"/>
              <a:t>Carac</a:t>
            </a:r>
            <a:r>
              <a:rPr lang="es-AR" dirty="0" smtClean="0"/>
              <a:t> que debe cumplir un paquete para que la regla sea aplicable</a:t>
            </a:r>
          </a:p>
          <a:p>
            <a:r>
              <a:rPr lang="es-AR" dirty="0"/>
              <a:t>	</a:t>
            </a:r>
            <a:r>
              <a:rPr lang="es-AR" dirty="0" smtClean="0"/>
              <a:t>	</a:t>
            </a:r>
            <a:r>
              <a:rPr lang="es-AR" dirty="0" err="1" smtClean="0"/>
              <a:t>ej</a:t>
            </a:r>
            <a:r>
              <a:rPr lang="es-AR" dirty="0" smtClean="0"/>
              <a:t>: que el protocolo sea </a:t>
            </a:r>
            <a:r>
              <a:rPr lang="es-AR" dirty="0" err="1" smtClean="0"/>
              <a:t>icmp</a:t>
            </a:r>
            <a:r>
              <a:rPr lang="es-AR" dirty="0" smtClean="0"/>
              <a:t> (-p </a:t>
            </a:r>
            <a:r>
              <a:rPr lang="es-AR" dirty="0" err="1" smtClean="0"/>
              <a:t>icmp</a:t>
            </a:r>
            <a:r>
              <a:rPr lang="es-AR" dirty="0" smtClean="0"/>
              <a:t>) y puerto destino sea el 80 (-</a:t>
            </a:r>
            <a:r>
              <a:rPr lang="es-AR" dirty="0" err="1" smtClean="0"/>
              <a:t>dport</a:t>
            </a:r>
            <a:r>
              <a:rPr lang="es-AR" dirty="0" smtClean="0"/>
              <a:t> 80)</a:t>
            </a:r>
          </a:p>
          <a:p>
            <a:r>
              <a:rPr lang="es-AR" dirty="0"/>
              <a:t>	 </a:t>
            </a:r>
            <a:r>
              <a:rPr lang="es-AR" dirty="0" smtClean="0"/>
              <a:t>    	que el </a:t>
            </a:r>
            <a:r>
              <a:rPr lang="es-AR" dirty="0" err="1" smtClean="0"/>
              <a:t>source</a:t>
            </a:r>
            <a:r>
              <a:rPr lang="es-AR" dirty="0" smtClean="0"/>
              <a:t> esta en tal </a:t>
            </a:r>
            <a:r>
              <a:rPr lang="es-AR" dirty="0" err="1" smtClean="0"/>
              <a:t>ip</a:t>
            </a:r>
            <a:r>
              <a:rPr lang="es-AR" dirty="0" smtClean="0"/>
              <a:t> (-s IP/</a:t>
            </a:r>
            <a:r>
              <a:rPr lang="es-AR" dirty="0" err="1" smtClean="0"/>
              <a:t>masc</a:t>
            </a:r>
            <a:r>
              <a:rPr lang="es-AR" dirty="0" smtClean="0"/>
              <a:t>)</a:t>
            </a:r>
          </a:p>
          <a:p>
            <a:r>
              <a:rPr lang="es-AR" dirty="0"/>
              <a:t>	</a:t>
            </a:r>
            <a:r>
              <a:rPr lang="es-AR" b="1" i="1" dirty="0" smtClean="0"/>
              <a:t>Acción:</a:t>
            </a:r>
          </a:p>
          <a:p>
            <a:r>
              <a:rPr lang="es-AR" dirty="0"/>
              <a:t>	</a:t>
            </a:r>
            <a:r>
              <a:rPr lang="es-AR" dirty="0" smtClean="0"/>
              <a:t>	Indica lo que sea hace con el paquete si cumple con la condición,</a:t>
            </a:r>
          </a:p>
          <a:p>
            <a:r>
              <a:rPr lang="es-AR" dirty="0"/>
              <a:t>	</a:t>
            </a:r>
            <a:r>
              <a:rPr lang="es-AR" dirty="0" smtClean="0"/>
              <a:t>	ACCEPT, DROP, REJECT</a:t>
            </a:r>
          </a:p>
          <a:p>
            <a:endParaRPr lang="es-AR" dirty="0" smtClean="0"/>
          </a:p>
          <a:p>
            <a:r>
              <a:rPr lang="es-AR" b="1" i="1" dirty="0"/>
              <a:t>C</a:t>
            </a:r>
            <a:r>
              <a:rPr lang="es-AR" b="1" i="1" dirty="0" smtClean="0"/>
              <a:t>adenas</a:t>
            </a:r>
            <a:endParaRPr lang="es-AR" b="1" i="1" dirty="0"/>
          </a:p>
          <a:p>
            <a:r>
              <a:rPr lang="es-AR" dirty="0" smtClean="0"/>
              <a:t>	Una regla especifica una condición y una acción:</a:t>
            </a:r>
          </a:p>
          <a:p>
            <a:r>
              <a:rPr lang="es-AR" dirty="0" smtClean="0"/>
              <a:t>Las reglas se agrupan en listas ordenadas de reglas, llamadas cadenas y a su vez las cadenas se agrupan en tablas.</a:t>
            </a:r>
          </a:p>
          <a:p>
            <a:r>
              <a:rPr lang="es-AR" dirty="0" smtClean="0"/>
              <a:t>p/ cada paquete se va comprobando si se la aplica cada regla de la cadena.</a:t>
            </a:r>
          </a:p>
          <a:p>
            <a:r>
              <a:rPr lang="es-AR" dirty="0" smtClean="0"/>
              <a:t>Si una regla no aplica pasa a la siguiente cadena. Si aplica se ejecuta la acción.</a:t>
            </a:r>
          </a:p>
          <a:p>
            <a:r>
              <a:rPr lang="es-AR" dirty="0" smtClean="0"/>
              <a:t>Una cadena puede tener una política por defecto (ACCEPT).</a:t>
            </a:r>
          </a:p>
          <a:p>
            <a:endParaRPr lang="es-AR" dirty="0"/>
          </a:p>
          <a:p>
            <a:r>
              <a:rPr lang="es-AR" b="1" i="1" dirty="0" smtClean="0"/>
              <a:t>Tablas</a:t>
            </a:r>
          </a:p>
          <a:p>
            <a:r>
              <a:rPr lang="es-AR" dirty="0" smtClean="0"/>
              <a:t>	</a:t>
            </a:r>
            <a:r>
              <a:rPr lang="es-AR" b="1" i="1" dirty="0" err="1" smtClean="0"/>
              <a:t>Filter</a:t>
            </a:r>
            <a:r>
              <a:rPr lang="es-AR" dirty="0" smtClean="0"/>
              <a:t> (por defecto), posee 3 cadenas:</a:t>
            </a:r>
          </a:p>
          <a:p>
            <a:pPr lvl="2"/>
            <a:r>
              <a:rPr lang="es-AR" dirty="0"/>
              <a:t>	</a:t>
            </a:r>
            <a:r>
              <a:rPr lang="es-AR" dirty="0" smtClean="0"/>
              <a:t>INPUT: Referencia al trafico de entrada</a:t>
            </a:r>
          </a:p>
          <a:p>
            <a:pPr lvl="2"/>
            <a:r>
              <a:rPr lang="es-AR" dirty="0"/>
              <a:t>	</a:t>
            </a:r>
            <a:r>
              <a:rPr lang="es-AR" dirty="0" smtClean="0"/>
              <a:t>OUTPUT: referencia al trafico de salida</a:t>
            </a:r>
          </a:p>
          <a:p>
            <a:pPr lvl="2"/>
            <a:r>
              <a:rPr lang="es-AR" dirty="0"/>
              <a:t>	</a:t>
            </a:r>
            <a:r>
              <a:rPr lang="es-AR" dirty="0" smtClean="0"/>
              <a:t>FORWARD: referencia el trafico que el </a:t>
            </a:r>
            <a:r>
              <a:rPr lang="es-AR" dirty="0" err="1" smtClean="0"/>
              <a:t>router</a:t>
            </a:r>
            <a:r>
              <a:rPr lang="es-AR" dirty="0" smtClean="0"/>
              <a:t> reenvía a otros equipos.</a:t>
            </a:r>
          </a:p>
          <a:p>
            <a:r>
              <a:rPr lang="es-AR" dirty="0" smtClean="0"/>
              <a:t>	</a:t>
            </a:r>
            <a:r>
              <a:rPr lang="es-AR" b="1" i="1" dirty="0" err="1" smtClean="0"/>
              <a:t>Nat</a:t>
            </a:r>
            <a:r>
              <a:rPr lang="es-AR" dirty="0" smtClean="0"/>
              <a:t> puede pertenecer POSTROUTING (DNAT) PREROUTING (SNAT) MANGLE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9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44500" y="406400"/>
            <a:ext cx="117344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 smtClean="0"/>
              <a:t>PREROUTING</a:t>
            </a:r>
          </a:p>
          <a:p>
            <a:r>
              <a:rPr lang="es-AR" dirty="0" smtClean="0"/>
              <a:t>Se aplica a todos los paquetes que llegan a la maquina, ésta cadena se ejecuta antes de comprobar si el paquete es para</a:t>
            </a:r>
          </a:p>
          <a:p>
            <a:r>
              <a:rPr lang="es-AR" dirty="0"/>
              <a:t>l</a:t>
            </a:r>
            <a:r>
              <a:rPr lang="es-AR" dirty="0" smtClean="0"/>
              <a:t>a propia maquina o hay que reenviarlo.</a:t>
            </a:r>
          </a:p>
          <a:p>
            <a:r>
              <a:rPr lang="es-AR" b="1" i="1" dirty="0" smtClean="0"/>
              <a:t>INPUT</a:t>
            </a:r>
          </a:p>
          <a:p>
            <a:r>
              <a:rPr lang="es-AR" dirty="0" smtClean="0"/>
              <a:t>Se aplica a todos los paquetes destinados a la propia maquina. Se ejecuta antes de entregarlos a la aplicación local.</a:t>
            </a:r>
          </a:p>
          <a:p>
            <a:r>
              <a:rPr lang="es-AR" b="1" i="1" dirty="0" smtClean="0"/>
              <a:t>FORWARD</a:t>
            </a:r>
          </a:p>
          <a:p>
            <a:r>
              <a:rPr lang="es-AR" dirty="0" smtClean="0"/>
              <a:t>Se aplica a los paquetes que han llegado a la maquina pero van destino a otra y hay que reenviarlos. Se ejecuta después de </a:t>
            </a:r>
          </a:p>
          <a:p>
            <a:r>
              <a:rPr lang="es-AR" dirty="0"/>
              <a:t>c</a:t>
            </a:r>
            <a:r>
              <a:rPr lang="es-AR" dirty="0" smtClean="0"/>
              <a:t>onsultar la tabla de rutas.</a:t>
            </a:r>
          </a:p>
          <a:p>
            <a:r>
              <a:rPr lang="es-AR" b="1" i="1" dirty="0" smtClean="0"/>
              <a:t>OUTPUT</a:t>
            </a:r>
          </a:p>
          <a:p>
            <a:r>
              <a:rPr lang="es-AR" dirty="0" smtClean="0"/>
              <a:t>Se aplican a los paquetes creados por la propia maquina. Esta cadena se ejecuta justo después de que la aplicación le pase</a:t>
            </a:r>
          </a:p>
          <a:p>
            <a:r>
              <a:rPr lang="es-AR" dirty="0"/>
              <a:t>l</a:t>
            </a:r>
            <a:r>
              <a:rPr lang="es-AR" dirty="0" smtClean="0"/>
              <a:t>os datos a enviar al </a:t>
            </a:r>
            <a:r>
              <a:rPr lang="es-AR" dirty="0" err="1" smtClean="0"/>
              <a:t>kernel</a:t>
            </a:r>
            <a:r>
              <a:rPr lang="es-AR" dirty="0" smtClean="0"/>
              <a:t> del sistema operativo y antes de consultar la tabla de encaminamiento.</a:t>
            </a:r>
          </a:p>
          <a:p>
            <a:r>
              <a:rPr lang="es-AR" b="1" i="1" dirty="0" smtClean="0"/>
              <a:t>POSTROUTING:</a:t>
            </a:r>
          </a:p>
          <a:p>
            <a:r>
              <a:rPr lang="es-AR" dirty="0" smtClean="0"/>
              <a:t>Se aplican a los paquetes que salen de la maquina, se ejecuta después de consultar la tabla de enrutamiento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98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435</Words>
  <Application>Microsoft Office PowerPoint</Application>
  <PresentationFormat>Panorámica</PresentationFormat>
  <Paragraphs>126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21</cp:revision>
  <dcterms:created xsi:type="dcterms:W3CDTF">2020-10-29T17:08:56Z</dcterms:created>
  <dcterms:modified xsi:type="dcterms:W3CDTF">2020-11-05T17:34:14Z</dcterms:modified>
</cp:coreProperties>
</file>