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A8D-610A-4019-BC9A-3C5D11BE12F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ABE6-298F-461C-8885-19CA2F034A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A8D-610A-4019-BC9A-3C5D11BE12F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ABE6-298F-461C-8885-19CA2F034A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A8D-610A-4019-BC9A-3C5D11BE12F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ABE6-298F-461C-8885-19CA2F034A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6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A8D-610A-4019-BC9A-3C5D11BE12F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ABE6-298F-461C-8885-19CA2F034A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1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A8D-610A-4019-BC9A-3C5D11BE12F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ABE6-298F-461C-8885-19CA2F034A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5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A8D-610A-4019-BC9A-3C5D11BE12F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ABE6-298F-461C-8885-19CA2F034A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A8D-610A-4019-BC9A-3C5D11BE12F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ABE6-298F-461C-8885-19CA2F034A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A8D-610A-4019-BC9A-3C5D11BE12F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ABE6-298F-461C-8885-19CA2F034A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A8D-610A-4019-BC9A-3C5D11BE12F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ABE6-298F-461C-8885-19CA2F034A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A8D-610A-4019-BC9A-3C5D11BE12F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ABE6-298F-461C-8885-19CA2F034A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A8D-610A-4019-BC9A-3C5D11BE12F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ABE6-298F-461C-8885-19CA2F034A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4A8D-610A-4019-BC9A-3C5D11BE12F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ABE6-298F-461C-8885-19CA2F034A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0777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propiedades deseables en una comunicación segura.</a:t>
            </a:r>
          </a:p>
          <a:p>
            <a:endParaRPr lang="es-ES" dirty="0" smtClean="0"/>
          </a:p>
          <a:p>
            <a:r>
              <a:rPr lang="en-US" dirty="0" err="1" smtClean="0"/>
              <a:t>Confidencialidad</a:t>
            </a:r>
            <a:r>
              <a:rPr lang="en-US" dirty="0" smtClean="0"/>
              <a:t>: </a:t>
            </a:r>
            <a:r>
              <a:rPr lang="es-ES" dirty="0" smtClean="0"/>
              <a:t>Sólo el emisor y el receptor deseado deberán comprender el contenido de los mensajes transmitidos. </a:t>
            </a:r>
            <a:r>
              <a:rPr lang="es-ES" dirty="0"/>
              <a:t>E</a:t>
            </a:r>
            <a:r>
              <a:rPr lang="es-ES" dirty="0" smtClean="0"/>
              <a:t>s absolutamente necesario que los mensajes sean cifrados</a:t>
            </a:r>
          </a:p>
          <a:p>
            <a:endParaRPr lang="es-ES" dirty="0"/>
          </a:p>
          <a:p>
            <a:r>
              <a:rPr lang="en-US" dirty="0" err="1" smtClean="0"/>
              <a:t>Autenticación</a:t>
            </a:r>
            <a:r>
              <a:rPr lang="en-US" dirty="0" smtClean="0"/>
              <a:t> del </a:t>
            </a:r>
            <a:r>
              <a:rPr lang="en-US" dirty="0" err="1" smtClean="0"/>
              <a:t>punto</a:t>
            </a:r>
            <a:r>
              <a:rPr lang="en-US" dirty="0" smtClean="0"/>
              <a:t> terminal: </a:t>
            </a:r>
            <a:r>
              <a:rPr lang="es-ES" dirty="0" smtClean="0"/>
              <a:t>Tanto el emisor como el receptor deberán poder confirmar la identidad del otro.</a:t>
            </a:r>
          </a:p>
          <a:p>
            <a:r>
              <a:rPr lang="es-ES" dirty="0" smtClean="0"/>
              <a:t>Como saber quien es el que me envía el mensaje </a:t>
            </a:r>
          </a:p>
          <a:p>
            <a:endParaRPr lang="es-ES" dirty="0"/>
          </a:p>
          <a:p>
            <a:r>
              <a:rPr lang="en-US" dirty="0" err="1" smtClean="0"/>
              <a:t>Integridad</a:t>
            </a:r>
            <a:r>
              <a:rPr lang="en-US" dirty="0" smtClean="0"/>
              <a:t> del </a:t>
            </a:r>
            <a:r>
              <a:rPr lang="en-US" dirty="0" err="1" smtClean="0"/>
              <a:t>mensaje</a:t>
            </a:r>
            <a:r>
              <a:rPr lang="en-US" dirty="0" smtClean="0"/>
              <a:t>: </a:t>
            </a:r>
            <a:r>
              <a:rPr lang="es-ES" dirty="0" smtClean="0"/>
              <a:t>tanto el receptor como el emisor quieren que sus mensajes no sean alterados</a:t>
            </a:r>
          </a:p>
          <a:p>
            <a:endParaRPr lang="es-ES" dirty="0"/>
          </a:p>
          <a:p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r>
              <a:rPr lang="en-US" dirty="0" smtClean="0"/>
              <a:t>; </a:t>
            </a:r>
            <a:r>
              <a:rPr lang="es-ES" dirty="0" smtClean="0"/>
              <a:t>No tener en nuestra red gusanos que nos alteren el normal funcionamiento uso de firewall y sistemas de detección de intrusos que inspecciona paquetes avisando al administrador de red sobre posibles intrusos.</a:t>
            </a:r>
          </a:p>
          <a:p>
            <a:endParaRPr lang="es-ES" dirty="0"/>
          </a:p>
          <a:p>
            <a:r>
              <a:rPr lang="en-US" dirty="0" smtClean="0"/>
              <a:t>PRINCIPIOS DE LA CRIPTOGRAFÍA</a:t>
            </a:r>
            <a:endParaRPr lang="es-ES" dirty="0" smtClean="0"/>
          </a:p>
          <a:p>
            <a:r>
              <a:rPr lang="es-ES" dirty="0" smtClean="0"/>
              <a:t>Las técnicas criptográficas permiten a un emisor ocultar los datos de modo que los intrusos no puedan obtener ninguna información a partir de los datos interceptados. El receptor, por supuesto, deberá ser capaz de recuperar los datos originales a partir de los datos ocultados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4707" t="40799" r="24804" b="18229"/>
          <a:stretch/>
        </p:blipFill>
        <p:spPr>
          <a:xfrm>
            <a:off x="3683000" y="4457700"/>
            <a:ext cx="7835900" cy="20701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52400" y="5092700"/>
            <a:ext cx="89263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Alicia proporciona una clave, KA</a:t>
            </a:r>
          </a:p>
          <a:p>
            <a:r>
              <a:rPr lang="es-ES" dirty="0" smtClean="0"/>
              <a:t>(</a:t>
            </a:r>
            <a:r>
              <a:rPr lang="en-US" dirty="0" err="1" smtClean="0"/>
              <a:t>cadena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o </a:t>
            </a:r>
            <a:r>
              <a:rPr lang="en-US" dirty="0" err="1" smtClean="0"/>
              <a:t>caracteres</a:t>
            </a:r>
            <a:r>
              <a:rPr lang="es-ES" dirty="0" smtClean="0"/>
              <a:t>)</a:t>
            </a:r>
          </a:p>
          <a:p>
            <a:r>
              <a:rPr lang="es-ES" dirty="0" smtClean="0"/>
              <a:t>El algoritmo de cifrado toma la clave y el mensaje de </a:t>
            </a:r>
          </a:p>
          <a:p>
            <a:r>
              <a:rPr lang="es-ES" dirty="0" smtClean="0"/>
              <a:t>texto en claro, m, como entrada y genera el texto cifrado como salida</a:t>
            </a:r>
          </a:p>
          <a:p>
            <a:r>
              <a:rPr lang="es-ES" dirty="0" smtClean="0"/>
              <a:t>Benito proporcionará una clave, KB, al algoritmo de descifrado, que toma el </a:t>
            </a:r>
          </a:p>
          <a:p>
            <a:r>
              <a:rPr lang="es-ES" dirty="0" smtClean="0"/>
              <a:t>texto cifrado y la clave de Benito como entrada y genera como salida el texto en claro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5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600" y="203201"/>
            <a:ext cx="1123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otras palabras, si Benito recibe un mensaje cifrado KA(m), lo descifra realizando el cálculo KB(KA(m)) = m. </a:t>
            </a:r>
            <a:r>
              <a:rPr lang="es-ES" dirty="0" smtClean="0">
                <a:solidFill>
                  <a:srgbClr val="FF0000"/>
                </a:solidFill>
              </a:rPr>
              <a:t>En los sistemas de clave simétrica</a:t>
            </a:r>
            <a:r>
              <a:rPr lang="es-ES" dirty="0" smtClean="0"/>
              <a:t>, las claves de Alicia y de Benito son idénticas y deben mantenerse en secreto. En </a:t>
            </a:r>
            <a:r>
              <a:rPr lang="es-ES" dirty="0" smtClean="0">
                <a:solidFill>
                  <a:srgbClr val="FF0000"/>
                </a:solidFill>
              </a:rPr>
              <a:t>los sistemas de clave pública</a:t>
            </a:r>
            <a:r>
              <a:rPr lang="es-ES" dirty="0" smtClean="0"/>
              <a:t>, se emplea una pareja de claves. Una de las claves es conocida por todo el mundo. La otra clave sólo es conocida por Benito o por Alicia, pero no por ambos.</a:t>
            </a:r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1177" t="51389" r="44510" b="32465"/>
          <a:stretch/>
        </p:blipFill>
        <p:spPr>
          <a:xfrm>
            <a:off x="101600" y="1435100"/>
            <a:ext cx="4445000" cy="11811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1600" y="2870200"/>
            <a:ext cx="1193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Criptografía</a:t>
            </a:r>
            <a:r>
              <a:rPr lang="en-US" dirty="0" smtClean="0">
                <a:solidFill>
                  <a:srgbClr val="FF0000"/>
                </a:solidFill>
              </a:rPr>
              <a:t> de clave </a:t>
            </a:r>
            <a:r>
              <a:rPr lang="en-US" dirty="0" err="1" smtClean="0">
                <a:solidFill>
                  <a:srgbClr val="FF0000"/>
                </a:solidFill>
              </a:rPr>
              <a:t>simétrica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endParaRPr lang="es-AR" dirty="0">
              <a:solidFill>
                <a:srgbClr val="FF0000"/>
              </a:solidFill>
            </a:endParaRPr>
          </a:p>
          <a:p>
            <a:r>
              <a:rPr lang="es-ES" dirty="0" smtClean="0"/>
              <a:t>Todos los algoritmos criptográficos implican sustituir una cosa por otra.</a:t>
            </a:r>
          </a:p>
          <a:p>
            <a:r>
              <a:rPr lang="es-ES" dirty="0" smtClean="0"/>
              <a:t>Cifrado </a:t>
            </a:r>
            <a:r>
              <a:rPr lang="es-ES" dirty="0" err="1" smtClean="0"/>
              <a:t>simetrico</a:t>
            </a:r>
            <a:r>
              <a:rPr lang="es-ES" dirty="0" smtClean="0"/>
              <a:t>: conocido como Cesar (25 posibles valores de clave). Funciona haciendo un desplazamiento.</a:t>
            </a:r>
          </a:p>
          <a:p>
            <a:r>
              <a:rPr lang="es-ES" dirty="0" smtClean="0"/>
              <a:t>Por ejemplo, si k = 3, entonces la letra a del texto en claro se convertirá en la letra d</a:t>
            </a:r>
          </a:p>
          <a:p>
            <a:endParaRPr lang="es-ES" dirty="0"/>
          </a:p>
          <a:p>
            <a:r>
              <a:rPr lang="en-US" dirty="0" err="1" smtClean="0"/>
              <a:t>cifrado</a:t>
            </a:r>
            <a:r>
              <a:rPr lang="en-US" dirty="0" smtClean="0"/>
              <a:t> </a:t>
            </a:r>
            <a:r>
              <a:rPr lang="en-US" dirty="0" err="1" smtClean="0"/>
              <a:t>monoalfabético</a:t>
            </a:r>
            <a:r>
              <a:rPr lang="en-US" dirty="0" smtClean="0"/>
              <a:t>: </a:t>
            </a:r>
            <a:r>
              <a:rPr lang="es-ES" dirty="0" smtClean="0"/>
              <a:t>cualquier letra puede sustituirse por cualquier otra, siempre que cada una tenga una única letra y viceversa.</a:t>
            </a:r>
          </a:p>
          <a:p>
            <a:r>
              <a:rPr lang="es-ES" dirty="0" smtClean="0"/>
              <a:t>El cifrado </a:t>
            </a:r>
            <a:r>
              <a:rPr lang="es-ES" dirty="0" err="1" smtClean="0"/>
              <a:t>monoalfabético</a:t>
            </a:r>
            <a:r>
              <a:rPr lang="es-ES" dirty="0" smtClean="0"/>
              <a:t> es desde luego mejor que el cifrado de César, en el sentido de que existen 26! (del orden de 10^26) posibles parejas de letras en lugar de las 25 posibles parejas que el cifrado de César proporciona.</a:t>
            </a:r>
          </a:p>
          <a:p>
            <a:r>
              <a:rPr lang="es-ES" dirty="0" smtClean="0"/>
              <a:t>La letra se desplaza una cierta cantidad en el abecedario (en este caso 19 contando para </a:t>
            </a:r>
            <a:r>
              <a:rPr lang="es-ES" dirty="0" err="1" smtClean="0"/>
              <a:t>atras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25000" t="52430" r="18726" b="39931"/>
          <a:stretch/>
        </p:blipFill>
        <p:spPr>
          <a:xfrm>
            <a:off x="1308100" y="6009521"/>
            <a:ext cx="7289800" cy="558800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 flipH="1">
            <a:off x="4686300" y="6568321"/>
            <a:ext cx="382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0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podemos distinguir tres escenarios distintos dependiendo de la información de la que disponga el intruso.</a:t>
            </a:r>
          </a:p>
          <a:p>
            <a:r>
              <a:rPr lang="es-ES" dirty="0" smtClean="0"/>
              <a:t>Ataque de sólo texto cifrado: </a:t>
            </a:r>
          </a:p>
          <a:p>
            <a:r>
              <a:rPr lang="es-ES" dirty="0" smtClean="0"/>
              <a:t>En algunos casos, el intruso puede tener acceso únicamente al texto cifrado interceptado, sin disponer de información segura acerca del contenido del mensaje en claro</a:t>
            </a:r>
          </a:p>
          <a:p>
            <a:endParaRPr lang="es-ES" dirty="0"/>
          </a:p>
          <a:p>
            <a:r>
              <a:rPr lang="es-ES" dirty="0" smtClean="0"/>
              <a:t>Ataque de texto en claro conocido:</a:t>
            </a:r>
          </a:p>
          <a:p>
            <a:r>
              <a:rPr lang="es-ES" dirty="0" smtClean="0"/>
              <a:t>Cuando un intruso conoce alguna de las parejas (texto en claro, texto cifrado), decimos que se trata de un ataque de texto en claro conocido al esquema de cifrado. </a:t>
            </a:r>
          </a:p>
          <a:p>
            <a:endParaRPr lang="es-ES" dirty="0"/>
          </a:p>
          <a:p>
            <a:r>
              <a:rPr lang="es-ES" dirty="0" smtClean="0"/>
              <a:t>Ataque de texto en claro seleccionado:</a:t>
            </a:r>
          </a:p>
          <a:p>
            <a:r>
              <a:rPr lang="es-ES" dirty="0" smtClean="0"/>
              <a:t>el intruso tiene la posibilidad de elegir el mensaje de texto en claro y obtener su correspondiente texto cifrado</a:t>
            </a:r>
          </a:p>
          <a:p>
            <a:endParaRPr lang="es-ES" dirty="0"/>
          </a:p>
          <a:p>
            <a:r>
              <a:rPr lang="en-US" dirty="0" err="1" smtClean="0"/>
              <a:t>cifrado</a:t>
            </a:r>
            <a:r>
              <a:rPr lang="en-US" dirty="0" smtClean="0"/>
              <a:t> </a:t>
            </a:r>
            <a:r>
              <a:rPr lang="en-US" dirty="0" err="1" smtClean="0"/>
              <a:t>polialfabético</a:t>
            </a:r>
            <a:r>
              <a:rPr lang="en-US" dirty="0" smtClean="0"/>
              <a:t>:</a:t>
            </a:r>
            <a:endParaRPr lang="es-ES" dirty="0" smtClean="0"/>
          </a:p>
          <a:p>
            <a:r>
              <a:rPr lang="es-ES" dirty="0" smtClean="0"/>
              <a:t>varios alfabetos utilizados secuencialmente. Utiliza un patrón para combinar alfabetos  </a:t>
            </a:r>
          </a:p>
          <a:p>
            <a:r>
              <a:rPr lang="es-ES" dirty="0" smtClean="0"/>
              <a:t>patrón repetitivo C1, C1, C2, C1, C2</a:t>
            </a:r>
          </a:p>
          <a:p>
            <a:endParaRPr lang="es-ES" dirty="0"/>
          </a:p>
          <a:p>
            <a:r>
              <a:rPr lang="en-US" dirty="0" smtClean="0"/>
              <a:t>CIFRADO DE BLOQUE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7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9400" y="406400"/>
            <a:ext cx="116967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Tp3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rgbClr val="FF0000"/>
                </a:solidFill>
              </a:rPr>
              <a:t>El </a:t>
            </a:r>
            <a:r>
              <a:rPr lang="es-ES" dirty="0">
                <a:solidFill>
                  <a:srgbClr val="FF0000"/>
                </a:solidFill>
              </a:rPr>
              <a:t>protocolo de seguridad IP</a:t>
            </a:r>
            <a:r>
              <a:rPr lang="es-ES" dirty="0"/>
              <a:t>, más conocido como </a:t>
            </a:r>
            <a:r>
              <a:rPr lang="es-ES" dirty="0" err="1">
                <a:solidFill>
                  <a:srgbClr val="FF0000"/>
                </a:solidFill>
              </a:rPr>
              <a:t>IPsec</a:t>
            </a:r>
            <a:r>
              <a:rPr lang="es-ES" dirty="0"/>
              <a:t>, proporciona seguridad en la capa de red. </a:t>
            </a:r>
            <a:r>
              <a:rPr lang="es-ES" dirty="0" err="1">
                <a:solidFill>
                  <a:srgbClr val="FF0000"/>
                </a:solidFill>
              </a:rPr>
              <a:t>IPsec</a:t>
            </a:r>
            <a:r>
              <a:rPr lang="es-ES" dirty="0"/>
              <a:t> proporciona seguridad a los datagramas IP intercambiados por cualesquiera dos entidades de la capa de red</a:t>
            </a:r>
            <a:endParaRPr lang="es-AR" dirty="0"/>
          </a:p>
          <a:p>
            <a:endParaRPr lang="en-US" dirty="0" smtClean="0"/>
          </a:p>
          <a:p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instituciones</a:t>
            </a:r>
            <a:r>
              <a:rPr lang="en-US" dirty="0" smtClean="0"/>
              <a:t> </a:t>
            </a:r>
            <a:r>
              <a:rPr lang="es-ES" dirty="0"/>
              <a:t>utilizan </a:t>
            </a:r>
            <a:r>
              <a:rPr lang="es-ES" dirty="0" err="1"/>
              <a:t>IPsec</a:t>
            </a:r>
            <a:r>
              <a:rPr lang="es-ES" dirty="0"/>
              <a:t> para crear redes privadas virtuales (VPN), que funcionan sobre la red Internet pública, es lo que implica </a:t>
            </a:r>
            <a:r>
              <a:rPr lang="es-ES" dirty="0">
                <a:solidFill>
                  <a:srgbClr val="FF0000"/>
                </a:solidFill>
              </a:rPr>
              <a:t>proporcionar confidencialidad </a:t>
            </a:r>
            <a:r>
              <a:rPr lang="es-ES" dirty="0"/>
              <a:t>en la capa de red.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Con la </a:t>
            </a:r>
            <a:r>
              <a:rPr lang="es-ES" dirty="0" smtClean="0"/>
              <a:t>confidencialidad </a:t>
            </a:r>
            <a:r>
              <a:rPr lang="es-ES" dirty="0"/>
              <a:t>en la capa de red entre una pareja de </a:t>
            </a:r>
            <a:r>
              <a:rPr lang="es-ES" dirty="0" smtClean="0"/>
              <a:t>entidades, </a:t>
            </a:r>
            <a:r>
              <a:rPr lang="es-ES" dirty="0"/>
              <a:t>la entidad emisora cifra las cargas útiles de todos los datagramas que envíe hacia la entidad </a:t>
            </a:r>
            <a:r>
              <a:rPr lang="es-ES" dirty="0" smtClean="0"/>
              <a:t>receptora</a:t>
            </a:r>
          </a:p>
          <a:p>
            <a:endParaRPr lang="es-ES" dirty="0"/>
          </a:p>
          <a:p>
            <a:r>
              <a:rPr lang="es-ES" dirty="0" err="1"/>
              <a:t>IPsec</a:t>
            </a:r>
            <a:r>
              <a:rPr lang="es-ES" dirty="0"/>
              <a:t> de hecho proporciona mecanismos para todos estos servicios de seguridad, es decir, para la confidencialidad, la autenticación de origen, la integridad de los datos y la prevención de los ataques por reproducción. </a:t>
            </a:r>
            <a:endParaRPr lang="es-ES" dirty="0" smtClean="0"/>
          </a:p>
          <a:p>
            <a:endParaRPr lang="es-ES" dirty="0"/>
          </a:p>
          <a:p>
            <a:r>
              <a:rPr lang="es-ES" dirty="0" err="1">
                <a:solidFill>
                  <a:srgbClr val="FF0000"/>
                </a:solidFill>
              </a:rPr>
              <a:t>IPsec</a:t>
            </a:r>
            <a:r>
              <a:rPr lang="es-ES" dirty="0">
                <a:solidFill>
                  <a:srgbClr val="FF0000"/>
                </a:solidFill>
              </a:rPr>
              <a:t> y redes privadas virtuales (VPN</a:t>
            </a:r>
            <a:r>
              <a:rPr lang="es-E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s-ES" dirty="0" smtClean="0"/>
              <a:t>)</a:t>
            </a:r>
          </a:p>
          <a:p>
            <a:r>
              <a:rPr lang="es-ES" dirty="0"/>
              <a:t>una institución que abarque múltiples regiones geográficas deseará disponer de su propia red IP, de modo que sus hosts y servidores puedan intercambiarse datos de forma segura y confidencial. Para conseguir este objetivo, esta institución podría implantar realmente una red física </a:t>
            </a:r>
            <a:r>
              <a:rPr lang="es-ES" dirty="0" smtClean="0"/>
              <a:t>independiente </a:t>
            </a:r>
            <a:r>
              <a:rPr lang="es-ES" dirty="0"/>
              <a:t>que esté completamente separada de la red Internet </a:t>
            </a:r>
            <a:r>
              <a:rPr lang="es-ES" dirty="0" smtClean="0"/>
              <a:t>pública</a:t>
            </a:r>
          </a:p>
          <a:p>
            <a:r>
              <a:rPr lang="es-ES" dirty="0" smtClean="0"/>
              <a:t>(</a:t>
            </a:r>
            <a:r>
              <a:rPr lang="en-US" dirty="0"/>
              <a:t>se </a:t>
            </a:r>
            <a:r>
              <a:rPr lang="en-US" dirty="0" err="1"/>
              <a:t>denomina</a:t>
            </a:r>
            <a:r>
              <a:rPr lang="en-US" dirty="0"/>
              <a:t> red </a:t>
            </a:r>
            <a:r>
              <a:rPr lang="en-US" dirty="0" err="1"/>
              <a:t>privada</a:t>
            </a:r>
            <a:r>
              <a:rPr lang="en-US" dirty="0"/>
              <a:t>.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red </a:t>
            </a:r>
            <a:r>
              <a:rPr lang="en-US" dirty="0" err="1" smtClean="0"/>
              <a:t>privada</a:t>
            </a:r>
            <a:r>
              <a:rPr lang="en-US" dirty="0" smtClean="0"/>
              <a:t> </a:t>
            </a:r>
            <a:r>
              <a:rPr lang="es-ES" dirty="0"/>
              <a:t>crean </a:t>
            </a:r>
            <a:r>
              <a:rPr lang="es-ES" dirty="0" smtClean="0"/>
              <a:t>redes </a:t>
            </a:r>
            <a:r>
              <a:rPr lang="es-ES" dirty="0"/>
              <a:t>VPN sobre la red Internet pública </a:t>
            </a:r>
            <a:r>
              <a:rPr lang="es-ES" dirty="0" smtClean="0"/>
              <a:t>existente, </a:t>
            </a:r>
            <a:r>
              <a:rPr lang="en-US" dirty="0"/>
              <a:t>el </a:t>
            </a:r>
            <a:r>
              <a:rPr lang="en-US" dirty="0" err="1" smtClean="0"/>
              <a:t>tráfico</a:t>
            </a:r>
            <a:r>
              <a:rPr lang="en-US" dirty="0" smtClean="0"/>
              <a:t> </a:t>
            </a:r>
            <a:r>
              <a:rPr lang="es-ES" dirty="0"/>
              <a:t>se envía a través de la red Internet pública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A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6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4001" y="355600"/>
            <a:ext cx="11474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 smtClean="0"/>
              <a:t>tráfico</a:t>
            </a:r>
            <a:r>
              <a:rPr lang="en-US" dirty="0" smtClean="0"/>
              <a:t> </a:t>
            </a:r>
            <a:r>
              <a:rPr lang="es-ES" dirty="0"/>
              <a:t>se cifra antes de entrar en la Internet </a:t>
            </a:r>
            <a:r>
              <a:rPr lang="es-ES" dirty="0" smtClean="0"/>
              <a:t>pública</a:t>
            </a:r>
          </a:p>
          <a:p>
            <a:endParaRPr lang="es-ES" dirty="0"/>
          </a:p>
          <a:p>
            <a:r>
              <a:rPr lang="es-ES" dirty="0"/>
              <a:t>En la serie de protocolos </a:t>
            </a:r>
            <a:r>
              <a:rPr lang="es-ES" dirty="0" err="1">
                <a:solidFill>
                  <a:srgbClr val="FF0000"/>
                </a:solidFill>
              </a:rPr>
              <a:t>IPsec</a:t>
            </a:r>
            <a:r>
              <a:rPr lang="es-ES" dirty="0">
                <a:solidFill>
                  <a:srgbClr val="FF0000"/>
                </a:solidFill>
              </a:rPr>
              <a:t> hay dos protocolos principales</a:t>
            </a:r>
            <a:r>
              <a:rPr lang="es-ES" dirty="0"/>
              <a:t>:</a:t>
            </a:r>
            <a:endParaRPr lang="es-ES" dirty="0" smtClean="0"/>
          </a:p>
          <a:p>
            <a:r>
              <a:rPr lang="es-ES" dirty="0">
                <a:solidFill>
                  <a:srgbClr val="FF0000"/>
                </a:solidFill>
              </a:rPr>
              <a:t>El protocolo AH </a:t>
            </a:r>
            <a:r>
              <a:rPr lang="es-ES" dirty="0"/>
              <a:t>proporciona autenticación del origen e integridad de los datos, pero no proporciona confidencialidad. El </a:t>
            </a:r>
            <a:r>
              <a:rPr lang="es-ES" dirty="0">
                <a:solidFill>
                  <a:srgbClr val="FF0000"/>
                </a:solidFill>
              </a:rPr>
              <a:t>protocolo ESP </a:t>
            </a:r>
            <a:r>
              <a:rPr lang="es-ES" dirty="0"/>
              <a:t>proporciona autenticación del origen, integridad de los datos y confidencialidad 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54002" y="3244334"/>
            <a:ext cx="116077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RSA</a:t>
            </a:r>
          </a:p>
          <a:p>
            <a:endParaRPr lang="es-AR" dirty="0"/>
          </a:p>
          <a:p>
            <a:r>
              <a:rPr lang="es-ES" dirty="0"/>
              <a:t>sinónimo de la criptografía de clave </a:t>
            </a:r>
            <a:r>
              <a:rPr lang="es-ES" dirty="0" smtClean="0"/>
              <a:t>pública</a:t>
            </a:r>
          </a:p>
          <a:p>
            <a:r>
              <a:rPr lang="es-ES" dirty="0"/>
              <a:t>hace un extenso uso de las operaciones aritméticas módulo </a:t>
            </a:r>
            <a:r>
              <a:rPr lang="es-ES" dirty="0" smtClean="0"/>
              <a:t>n</a:t>
            </a:r>
          </a:p>
          <a:p>
            <a:r>
              <a:rPr lang="en-US" dirty="0"/>
              <a:t>x mod n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el resto de </a:t>
            </a:r>
            <a:r>
              <a:rPr lang="en-US" dirty="0" err="1"/>
              <a:t>dividir</a:t>
            </a:r>
            <a:r>
              <a:rPr lang="en-US" dirty="0"/>
              <a:t> x entre </a:t>
            </a:r>
            <a:r>
              <a:rPr lang="en-US" dirty="0" smtClean="0"/>
              <a:t>n</a:t>
            </a:r>
          </a:p>
          <a:p>
            <a:r>
              <a:rPr lang="es-ES" dirty="0"/>
              <a:t>En RSA existen dos componentes interrelacionados: </a:t>
            </a:r>
            <a:endParaRPr lang="es-ES" dirty="0" smtClean="0"/>
          </a:p>
          <a:p>
            <a:r>
              <a:rPr lang="es-ES" dirty="0" smtClean="0"/>
              <a:t>• </a:t>
            </a:r>
            <a:r>
              <a:rPr lang="es-ES" dirty="0"/>
              <a:t>La elección de las claves pública y privada. </a:t>
            </a:r>
            <a:endParaRPr lang="es-ES" dirty="0" smtClean="0"/>
          </a:p>
          <a:p>
            <a:r>
              <a:rPr lang="es-ES" dirty="0" smtClean="0"/>
              <a:t>• </a:t>
            </a:r>
            <a:r>
              <a:rPr lang="es-ES" dirty="0"/>
              <a:t>El algoritmo de cifrado y descifrado. </a:t>
            </a:r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93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952</Words>
  <Application>Microsoft Office PowerPoint</Application>
  <PresentationFormat>Panorámica</PresentationFormat>
  <Paragraphs>76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15</cp:revision>
  <dcterms:created xsi:type="dcterms:W3CDTF">2020-10-12T13:53:53Z</dcterms:created>
  <dcterms:modified xsi:type="dcterms:W3CDTF">2020-10-16T22:09:30Z</dcterms:modified>
</cp:coreProperties>
</file>