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CC6-948E-4F1A-AE49-15A0196047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7187-6192-42FE-93D7-2709281B0A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7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CC6-948E-4F1A-AE49-15A0196047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7187-6192-42FE-93D7-2709281B0A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9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CC6-948E-4F1A-AE49-15A0196047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7187-6192-42FE-93D7-2709281B0A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CC6-948E-4F1A-AE49-15A0196047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7187-6192-42FE-93D7-2709281B0A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CC6-948E-4F1A-AE49-15A0196047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7187-6192-42FE-93D7-2709281B0A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CC6-948E-4F1A-AE49-15A0196047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7187-6192-42FE-93D7-2709281B0A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CC6-948E-4F1A-AE49-15A0196047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7187-6192-42FE-93D7-2709281B0A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CC6-948E-4F1A-AE49-15A0196047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7187-6192-42FE-93D7-2709281B0A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1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CC6-948E-4F1A-AE49-15A0196047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7187-6192-42FE-93D7-2709281B0A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CC6-948E-4F1A-AE49-15A0196047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7187-6192-42FE-93D7-2709281B0A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CC6-948E-4F1A-AE49-15A0196047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7187-6192-42FE-93D7-2709281B0A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3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4CC6-948E-4F1A-AE49-15A0196047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97187-6192-42FE-93D7-2709281B0A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8772" y="635000"/>
            <a:ext cx="1194442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i="1" dirty="0" smtClean="0">
                <a:solidFill>
                  <a:srgbClr val="FF0000"/>
                </a:solidFill>
              </a:rPr>
              <a:t>Redes de computadoras</a:t>
            </a:r>
          </a:p>
          <a:p>
            <a:endParaRPr lang="es-AR" dirty="0" smtClean="0"/>
          </a:p>
          <a:p>
            <a:r>
              <a:rPr lang="es-AR" dirty="0" smtClean="0"/>
              <a:t>Es un conjunto de </a:t>
            </a:r>
            <a:r>
              <a:rPr lang="es-AR" dirty="0" err="1" smtClean="0"/>
              <a:t>soft</a:t>
            </a:r>
            <a:r>
              <a:rPr lang="es-AR" dirty="0" smtClean="0"/>
              <a:t> (medios físicos) y </a:t>
            </a:r>
            <a:r>
              <a:rPr lang="es-AR" dirty="0" err="1" smtClean="0"/>
              <a:t>hard</a:t>
            </a:r>
            <a:r>
              <a:rPr lang="es-AR" dirty="0" smtClean="0"/>
              <a:t> (códigos, protocolos) conectados entre si mediante dispositivos físicos</a:t>
            </a:r>
          </a:p>
          <a:p>
            <a:r>
              <a:rPr lang="es-AR" dirty="0" smtClean="0"/>
              <a:t>que envían y reciben info.</a:t>
            </a:r>
          </a:p>
          <a:p>
            <a:r>
              <a:rPr lang="es-AR" dirty="0" smtClean="0"/>
              <a:t>Operan por un canal físico y emplean un protocolo.</a:t>
            </a:r>
          </a:p>
          <a:p>
            <a:r>
              <a:rPr lang="es-AR" dirty="0" smtClean="0"/>
              <a:t>Esta red tiene diferentes dispositivos que ayudan a la conexión (switch, router, estaciones de trabajo, </a:t>
            </a:r>
            <a:r>
              <a:rPr lang="es-AR" dirty="0" err="1" smtClean="0"/>
              <a:t>etc</a:t>
            </a:r>
            <a:r>
              <a:rPr lang="es-AR" dirty="0" smtClean="0"/>
              <a:t>).</a:t>
            </a:r>
          </a:p>
          <a:p>
            <a:endParaRPr lang="es-AR" dirty="0" smtClean="0"/>
          </a:p>
          <a:p>
            <a:endParaRPr lang="es-AR" dirty="0"/>
          </a:p>
          <a:p>
            <a:pPr algn="ctr"/>
            <a:r>
              <a:rPr lang="es-AR" b="1" i="1" dirty="0" smtClean="0">
                <a:solidFill>
                  <a:srgbClr val="FF0000"/>
                </a:solidFill>
              </a:rPr>
              <a:t>Que es internet?</a:t>
            </a:r>
          </a:p>
          <a:p>
            <a:endParaRPr lang="es-AR" dirty="0"/>
          </a:p>
          <a:p>
            <a:r>
              <a:rPr lang="es-AR" dirty="0" smtClean="0"/>
              <a:t>Es una red de computadoras.</a:t>
            </a:r>
          </a:p>
          <a:p>
            <a:r>
              <a:rPr lang="es-AR" dirty="0" smtClean="0"/>
              <a:t>Es el </a:t>
            </a:r>
            <a:r>
              <a:rPr lang="es-AR" dirty="0" err="1" smtClean="0"/>
              <a:t>sist</a:t>
            </a:r>
            <a:r>
              <a:rPr lang="es-AR" dirty="0" smtClean="0"/>
              <a:t> de </a:t>
            </a:r>
            <a:r>
              <a:rPr lang="es-AR" dirty="0" err="1" smtClean="0"/>
              <a:t>ingenieria</a:t>
            </a:r>
            <a:r>
              <a:rPr lang="es-AR" dirty="0" smtClean="0"/>
              <a:t> mas grande creado por el humano.</a:t>
            </a:r>
          </a:p>
          <a:p>
            <a:endParaRPr lang="es-AR" dirty="0"/>
          </a:p>
          <a:p>
            <a:r>
              <a:rPr lang="es-AR" dirty="0" smtClean="0"/>
              <a:t>	</a:t>
            </a:r>
            <a:r>
              <a:rPr lang="es-AR" b="1" i="1" dirty="0" smtClean="0"/>
              <a:t>Características: </a:t>
            </a:r>
          </a:p>
          <a:p>
            <a:endParaRPr lang="es-AR" dirty="0"/>
          </a:p>
          <a:p>
            <a:r>
              <a:rPr lang="es-AR" dirty="0" smtClean="0"/>
              <a:t>		Millones de hosts conectados, sensores, consolas, tv, etc. Nos conectamos a una red de computadoras</a:t>
            </a:r>
          </a:p>
          <a:p>
            <a:r>
              <a:rPr lang="es-AR" dirty="0" smtClean="0"/>
              <a:t>		Los hosts corren ciertas aplicaciones p/ poder conectarse a lo que son las redes. Se conectan por </a:t>
            </a:r>
            <a:r>
              <a:rPr lang="es-AR" dirty="0" err="1" smtClean="0"/>
              <a:t>enlances</a:t>
            </a:r>
            <a:endParaRPr lang="es-AR" dirty="0" smtClean="0"/>
          </a:p>
          <a:p>
            <a:r>
              <a:rPr lang="es-AR" dirty="0"/>
              <a:t>	</a:t>
            </a:r>
            <a:r>
              <a:rPr lang="es-AR" dirty="0" smtClean="0"/>
              <a:t>	 (fibra, cobre, radio, satélite) y tiene asociado un ancho de banda.</a:t>
            </a:r>
            <a:br>
              <a:rPr lang="es-AR" dirty="0" smtClean="0"/>
            </a:br>
            <a:r>
              <a:rPr lang="es-AR" dirty="0" smtClean="0"/>
              <a:t>		Se conecta a un ISP (internet </a:t>
            </a:r>
            <a:r>
              <a:rPr lang="es-AR" dirty="0" err="1" smtClean="0"/>
              <a:t>service</a:t>
            </a:r>
            <a:r>
              <a:rPr lang="es-AR" dirty="0" smtClean="0"/>
              <a:t> </a:t>
            </a:r>
            <a:r>
              <a:rPr lang="es-AR" dirty="0" err="1" smtClean="0"/>
              <a:t>provider</a:t>
            </a:r>
            <a:r>
              <a:rPr lang="es-AR" dirty="0" smtClean="0"/>
              <a:t>) </a:t>
            </a:r>
            <a:r>
              <a:rPr lang="es-AR" dirty="0" err="1" smtClean="0"/>
              <a:t>proveerdor</a:t>
            </a:r>
            <a:r>
              <a:rPr lang="es-AR" dirty="0" smtClean="0"/>
              <a:t> de servicios.</a:t>
            </a:r>
          </a:p>
          <a:p>
            <a:endParaRPr lang="es-AR" dirty="0"/>
          </a:p>
          <a:p>
            <a:r>
              <a:rPr lang="es-AR" dirty="0" smtClean="0"/>
              <a:t>		Se comunican por protocolos (TCP, IP, THHP, FTP, PPP), es un mismo lenguaje para comunicarse e/si.</a:t>
            </a:r>
          </a:p>
          <a:p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60400" y="393700"/>
            <a:ext cx="114950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Cable módems</a:t>
            </a:r>
            <a:r>
              <a:rPr lang="es-AR" dirty="0" smtClean="0"/>
              <a:t>:</a:t>
            </a:r>
          </a:p>
          <a:p>
            <a:r>
              <a:rPr lang="es-AR" dirty="0"/>
              <a:t>	</a:t>
            </a:r>
            <a:r>
              <a:rPr lang="es-AR" dirty="0" smtClean="0"/>
              <a:t>Usan HFC, es un hibrido ( cobre y fibra). Implemento la diferencias de bandas, pero lo mas importante que hizo</a:t>
            </a:r>
          </a:p>
          <a:p>
            <a:r>
              <a:rPr lang="es-AR" dirty="0" smtClean="0"/>
              <a:t>fue implementar el protocolo HFC.</a:t>
            </a:r>
          </a:p>
          <a:p>
            <a:r>
              <a:rPr lang="es-AR" dirty="0" smtClean="0"/>
              <a:t>Llevan la fibra hasta cierto nodo y de ese nodo en adelante es coaxial</a:t>
            </a:r>
          </a:p>
          <a:p>
            <a:endParaRPr lang="es-AR" dirty="0" smtClean="0"/>
          </a:p>
          <a:p>
            <a:r>
              <a:rPr lang="es-AR" b="1" i="1" dirty="0" smtClean="0"/>
              <a:t>Comparación ADSL y HFC</a:t>
            </a:r>
          </a:p>
          <a:p>
            <a:r>
              <a:rPr lang="es-AR" dirty="0"/>
              <a:t>	</a:t>
            </a:r>
            <a:r>
              <a:rPr lang="es-AR" dirty="0" smtClean="0"/>
              <a:t>Uno lo implementa la compañía telefónica y el otro el del cable.</a:t>
            </a:r>
          </a:p>
          <a:p>
            <a:r>
              <a:rPr lang="es-AR" dirty="0" smtClean="0"/>
              <a:t>HFC, es enlace compartido, requiere protocolo de acceso múltiple distribuido.</a:t>
            </a:r>
          </a:p>
          <a:p>
            <a:r>
              <a:rPr lang="es-AR" dirty="0" smtClean="0"/>
              <a:t>ADLS, no es compartido, pero posee limitación a nivel de ancho de banda.</a:t>
            </a:r>
          </a:p>
          <a:p>
            <a:endParaRPr lang="es-AR" dirty="0"/>
          </a:p>
          <a:p>
            <a:r>
              <a:rPr lang="es-AR" b="1" i="1" dirty="0" smtClean="0"/>
              <a:t>Fibra hasta el hogar</a:t>
            </a:r>
          </a:p>
          <a:p>
            <a:r>
              <a:rPr lang="es-AR" dirty="0" smtClean="0"/>
              <a:t>Lleva la fibra hasta tu casa, se tiene un Split donde llegan todas las fibras al mismo.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5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55342" y="254000"/>
            <a:ext cx="20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>
                <a:solidFill>
                  <a:srgbClr val="FF0000"/>
                </a:solidFill>
              </a:rPr>
              <a:t>Estructura de la red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5600" y="1086537"/>
            <a:ext cx="116053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Topología formada por pocos de nivel 1, muchos de nivel 2,</a:t>
            </a:r>
          </a:p>
          <a:p>
            <a:r>
              <a:rPr lang="es-AR" dirty="0" smtClean="0"/>
              <a:t>Es jerárquica. </a:t>
            </a:r>
          </a:p>
          <a:p>
            <a:r>
              <a:rPr lang="es-AR" dirty="0" smtClean="0"/>
              <a:t>Al centro los ISP1 distribuidos al menos en 2 continentes, son de cobertura internacional, tienen que estar conectados </a:t>
            </a:r>
          </a:p>
          <a:p>
            <a:r>
              <a:rPr lang="es-AR" dirty="0"/>
              <a:t>c</a:t>
            </a:r>
            <a:r>
              <a:rPr lang="es-AR" dirty="0" smtClean="0"/>
              <a:t>on el resto de los ISP. Se interconectan privadamente por puntos de intercambio.</a:t>
            </a:r>
          </a:p>
          <a:p>
            <a:r>
              <a:rPr lang="es-AR" dirty="0" smtClean="0"/>
              <a:t>ISP2; están conectados con los ISP1, es un cliente del de nivel 1. Proveen cobertura regional. Se conectan por un NAP o </a:t>
            </a:r>
          </a:p>
          <a:p>
            <a:r>
              <a:rPr lang="es-AR" dirty="0"/>
              <a:t>d</a:t>
            </a:r>
            <a:r>
              <a:rPr lang="es-AR" dirty="0" smtClean="0"/>
              <a:t>e forma privada.</a:t>
            </a:r>
          </a:p>
          <a:p>
            <a:r>
              <a:rPr lang="es-AR" dirty="0" smtClean="0"/>
              <a:t>Intercambian información mediante IXP e/ ellos p/ no tener que subir al nivel 1, administrando de mejor manera el trafico</a:t>
            </a:r>
          </a:p>
          <a:p>
            <a:r>
              <a:rPr lang="es-AR" dirty="0" smtClean="0"/>
              <a:t>ISP3; locales, proveedores de serv que abarcan región chica, están conectados los clientes finales. Se conectan por NAP, a</a:t>
            </a:r>
          </a:p>
          <a:p>
            <a:r>
              <a:rPr lang="es-AR" dirty="0" smtClean="0"/>
              <a:t> los de nivel 2 o de forma privada.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9706" t="50347" r="36177" b="20660"/>
          <a:stretch/>
        </p:blipFill>
        <p:spPr>
          <a:xfrm>
            <a:off x="4655342" y="3828209"/>
            <a:ext cx="5715000" cy="21209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1827" y="3780663"/>
            <a:ext cx="2737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Núcleo de red:</a:t>
            </a:r>
          </a:p>
          <a:p>
            <a:r>
              <a:rPr lang="es-AR" dirty="0"/>
              <a:t>	</a:t>
            </a:r>
            <a:r>
              <a:rPr lang="es-AR" dirty="0" smtClean="0"/>
              <a:t> todos los routers</a:t>
            </a:r>
          </a:p>
          <a:p>
            <a:r>
              <a:rPr lang="es-AR" dirty="0"/>
              <a:t> </a:t>
            </a:r>
            <a:r>
              <a:rPr lang="es-AR" dirty="0" smtClean="0"/>
              <a:t>   	 conectados.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635000" y="3919162"/>
            <a:ext cx="4588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NAP’S: </a:t>
            </a:r>
          </a:p>
          <a:p>
            <a:r>
              <a:rPr lang="es-AR" dirty="0" smtClean="0"/>
              <a:t>	Hacen posible la conexión con los ISP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635000" y="4812795"/>
            <a:ext cx="3664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PoP: </a:t>
            </a:r>
          </a:p>
          <a:p>
            <a:r>
              <a:rPr lang="es-AR" dirty="0"/>
              <a:t>	</a:t>
            </a:r>
            <a:r>
              <a:rPr lang="es-AR" dirty="0" smtClean="0"/>
              <a:t>Existen en nivel 2.</a:t>
            </a:r>
          </a:p>
          <a:p>
            <a:r>
              <a:rPr lang="es-AR" dirty="0"/>
              <a:t>	</a:t>
            </a:r>
            <a:r>
              <a:rPr lang="es-AR" dirty="0" smtClean="0"/>
              <a:t>Centros de datos donde los</a:t>
            </a:r>
          </a:p>
          <a:p>
            <a:r>
              <a:rPr lang="es-AR" dirty="0"/>
              <a:t>	</a:t>
            </a:r>
            <a:r>
              <a:rPr lang="es-AR" dirty="0" smtClean="0"/>
              <a:t>ISP tienen servicios.</a:t>
            </a:r>
          </a:p>
          <a:p>
            <a:r>
              <a:rPr lang="es-AR" dirty="0"/>
              <a:t>	</a:t>
            </a:r>
            <a:r>
              <a:rPr lang="es-AR" dirty="0" smtClean="0"/>
              <a:t>Ej: cache de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9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76800" y="203200"/>
            <a:ext cx="221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>
                <a:solidFill>
                  <a:srgbClr val="FF0000"/>
                </a:solidFill>
              </a:rPr>
              <a:t>Dispositivos de la red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6700" y="927100"/>
            <a:ext cx="1112541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 función es separar (conectar) o expandir redes.</a:t>
            </a:r>
          </a:p>
          <a:p>
            <a:r>
              <a:rPr lang="es-AR" dirty="0" smtClean="0"/>
              <a:t>Brindar acceso remoto (punto a punto).</a:t>
            </a:r>
          </a:p>
          <a:p>
            <a:r>
              <a:rPr lang="es-AR" dirty="0" smtClean="0"/>
              <a:t>	</a:t>
            </a:r>
          </a:p>
          <a:p>
            <a:r>
              <a:rPr lang="es-AR" dirty="0"/>
              <a:t>	</a:t>
            </a:r>
            <a:r>
              <a:rPr lang="es-AR" b="1" i="1" dirty="0" smtClean="0"/>
              <a:t>HUB:</a:t>
            </a:r>
          </a:p>
          <a:p>
            <a:r>
              <a:rPr lang="es-AR" dirty="0"/>
              <a:t>	</a:t>
            </a:r>
            <a:r>
              <a:rPr lang="es-AR" dirty="0" smtClean="0"/>
              <a:t>	Permite centralizar el cableado de una red de computadoras.</a:t>
            </a:r>
          </a:p>
          <a:p>
            <a:r>
              <a:rPr lang="es-AR" dirty="0"/>
              <a:t>	</a:t>
            </a:r>
            <a:r>
              <a:rPr lang="es-AR" dirty="0" smtClean="0"/>
              <a:t>	Envía todos los paquetes a distintos hosts conectados a él.</a:t>
            </a:r>
          </a:p>
          <a:p>
            <a:r>
              <a:rPr lang="es-AR" dirty="0"/>
              <a:t>	</a:t>
            </a:r>
            <a:r>
              <a:rPr lang="es-AR" dirty="0" smtClean="0"/>
              <a:t>	Características:</a:t>
            </a:r>
          </a:p>
          <a:p>
            <a:r>
              <a:rPr lang="es-AR" dirty="0"/>
              <a:t>	</a:t>
            </a:r>
            <a:r>
              <a:rPr lang="es-AR" dirty="0" smtClean="0"/>
              <a:t>		No puede unir segmentos con diferentes métodos de acceso</a:t>
            </a:r>
          </a:p>
          <a:p>
            <a:r>
              <a:rPr lang="es-AR" dirty="0"/>
              <a:t>	</a:t>
            </a:r>
            <a:r>
              <a:rPr lang="es-AR" dirty="0" smtClean="0"/>
              <a:t>		No aíslan dominós de colisión, ni filtran paquetes.</a:t>
            </a:r>
          </a:p>
          <a:p>
            <a:r>
              <a:rPr lang="es-AR" dirty="0"/>
              <a:t>	</a:t>
            </a:r>
            <a:r>
              <a:rPr lang="es-AR" dirty="0" smtClean="0"/>
              <a:t>		Es la forma mas económica p/ ampliar las redes.</a:t>
            </a:r>
          </a:p>
          <a:p>
            <a:endParaRPr lang="es-AR" dirty="0"/>
          </a:p>
          <a:p>
            <a:r>
              <a:rPr lang="es-AR" dirty="0" smtClean="0"/>
              <a:t>			Dominio de colisión:</a:t>
            </a:r>
          </a:p>
          <a:p>
            <a:r>
              <a:rPr lang="es-AR" dirty="0"/>
              <a:t>	</a:t>
            </a:r>
            <a:r>
              <a:rPr lang="es-AR" dirty="0" smtClean="0"/>
              <a:t>			Cuando 2 equipos quieren transmitir al mismo tiempo usando el mismo HUB.</a:t>
            </a:r>
          </a:p>
          <a:p>
            <a:r>
              <a:rPr lang="es-AR" dirty="0"/>
              <a:t>	</a:t>
            </a:r>
            <a:r>
              <a:rPr lang="es-AR" dirty="0" smtClean="0"/>
              <a:t>			Los receptores detectan la colisión, lo que se hace es dejar de transmitir por </a:t>
            </a:r>
          </a:p>
          <a:p>
            <a:r>
              <a:rPr lang="es-AR" dirty="0"/>
              <a:t>	</a:t>
            </a:r>
            <a:r>
              <a:rPr lang="es-AR" dirty="0" smtClean="0"/>
              <a:t>			un tiempo.</a:t>
            </a:r>
          </a:p>
          <a:p>
            <a:r>
              <a:rPr lang="es-AR" dirty="0"/>
              <a:t>	</a:t>
            </a:r>
            <a:endParaRPr lang="es-AR" dirty="0" smtClean="0"/>
          </a:p>
          <a:p>
            <a:r>
              <a:rPr lang="es-AR" dirty="0"/>
              <a:t>	</a:t>
            </a:r>
            <a:r>
              <a:rPr lang="es-AR" b="1" i="1" dirty="0" smtClean="0"/>
              <a:t>SWITCH:</a:t>
            </a:r>
            <a:r>
              <a:rPr lang="es-AR" dirty="0" smtClean="0"/>
              <a:t> (conmutador)</a:t>
            </a:r>
          </a:p>
          <a:p>
            <a:r>
              <a:rPr lang="es-AR" dirty="0"/>
              <a:t>	</a:t>
            </a:r>
            <a:r>
              <a:rPr lang="es-AR" dirty="0" smtClean="0"/>
              <a:t>	Opera en la capa de enlace, conecta 2 o mas hosts, pasan datos usando la dirección MAC</a:t>
            </a:r>
          </a:p>
          <a:p>
            <a:r>
              <a:rPr lang="es-AR" dirty="0"/>
              <a:t>	</a:t>
            </a:r>
            <a:r>
              <a:rPr lang="es-AR" dirty="0" smtClean="0"/>
              <a:t>	Una vez que envía los paquetes a los destinos termina la conexión. Se usan p/ topología estrella.</a:t>
            </a:r>
          </a:p>
          <a:p>
            <a:r>
              <a:rPr lang="es-AR" dirty="0"/>
              <a:t>	</a:t>
            </a:r>
            <a:r>
              <a:rPr lang="es-AR" dirty="0" smtClean="0"/>
              <a:t>	Dividen la red en varios canales (dominio de colisión). Al </a:t>
            </a:r>
            <a:r>
              <a:rPr lang="es-AR" dirty="0" err="1" smtClean="0"/>
              <a:t>eviar</a:t>
            </a:r>
            <a:r>
              <a:rPr lang="es-AR" dirty="0" smtClean="0"/>
              <a:t> un paquete de un canal no ira a </a:t>
            </a:r>
          </a:p>
          <a:p>
            <a:r>
              <a:rPr lang="es-AR" dirty="0"/>
              <a:t>	</a:t>
            </a:r>
            <a:r>
              <a:rPr lang="es-AR" dirty="0" smtClean="0"/>
              <a:t>	otro si no se especifica.</a:t>
            </a:r>
          </a:p>
          <a:p>
            <a:r>
              <a:rPr lang="es-AR" dirty="0"/>
              <a:t>	</a:t>
            </a:r>
            <a:r>
              <a:rPr lang="es-AR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531703" y="275788"/>
            <a:ext cx="832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Hay puertos que tienen conectados los hosts o puertos donde por medio de un </a:t>
            </a:r>
            <a:r>
              <a:rPr lang="es-AR" dirty="0" err="1" smtClean="0"/>
              <a:t>hub</a:t>
            </a:r>
            <a:r>
              <a:rPr lang="es-AR" dirty="0" smtClean="0"/>
              <a:t> se </a:t>
            </a:r>
            <a:endParaRPr lang="en-US" dirty="0" smtClean="0"/>
          </a:p>
          <a:p>
            <a:r>
              <a:rPr lang="es-AR" dirty="0"/>
              <a:t>c</a:t>
            </a:r>
            <a:r>
              <a:rPr lang="es-AR" dirty="0" smtClean="0"/>
              <a:t>onectan mas de un host (modifica la red).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5883" t="43229" r="33627" b="25347"/>
          <a:stretch/>
        </p:blipFill>
        <p:spPr>
          <a:xfrm>
            <a:off x="4721583" y="824131"/>
            <a:ext cx="3949700" cy="22987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531703" y="904438"/>
            <a:ext cx="653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Dividen la vel por c/ host conectado, por esto divide la red en varios</a:t>
            </a:r>
          </a:p>
          <a:p>
            <a:r>
              <a:rPr lang="es-AR" dirty="0"/>
              <a:t>c</a:t>
            </a:r>
            <a:r>
              <a:rPr lang="es-AR" dirty="0" smtClean="0"/>
              <a:t>anales.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30200" y="3441680"/>
            <a:ext cx="115209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	</a:t>
            </a:r>
            <a:r>
              <a:rPr lang="es-AR" b="1" i="1" dirty="0" smtClean="0"/>
              <a:t>ROUTER:</a:t>
            </a:r>
          </a:p>
          <a:p>
            <a:r>
              <a:rPr lang="es-AR" dirty="0"/>
              <a:t>	</a:t>
            </a:r>
            <a:r>
              <a:rPr lang="es-AR" dirty="0" smtClean="0"/>
              <a:t>	Trabaja en la capa de nivel de red. </a:t>
            </a:r>
          </a:p>
          <a:p>
            <a:r>
              <a:rPr lang="es-AR" dirty="0"/>
              <a:t>	</a:t>
            </a:r>
            <a:r>
              <a:rPr lang="es-AR" dirty="0" smtClean="0"/>
              <a:t>	Establece la tura p/ c/ paquete que pasa por él. Usa direcciones MAC e IP.</a:t>
            </a:r>
          </a:p>
          <a:p>
            <a:r>
              <a:rPr lang="es-AR" dirty="0"/>
              <a:t>	</a:t>
            </a:r>
            <a:r>
              <a:rPr lang="es-AR" dirty="0" smtClean="0"/>
              <a:t>	Usa tablas de ruteo p/ determinar el destino del paquete.</a:t>
            </a:r>
          </a:p>
          <a:p>
            <a:r>
              <a:rPr lang="es-AR" dirty="0"/>
              <a:t>	</a:t>
            </a:r>
            <a:r>
              <a:rPr lang="es-AR" dirty="0" smtClean="0"/>
              <a:t>	Interconectan varias redes y generalmente trabajan en conjunto con </a:t>
            </a:r>
            <a:r>
              <a:rPr lang="es-AR" dirty="0" err="1" smtClean="0"/>
              <a:t>HUBs</a:t>
            </a:r>
            <a:r>
              <a:rPr lang="es-AR" dirty="0" smtClean="0"/>
              <a:t> y </a:t>
            </a:r>
            <a:r>
              <a:rPr lang="es-AR" dirty="0" err="1" smtClean="0"/>
              <a:t>SWITCHs</a:t>
            </a:r>
            <a:r>
              <a:rPr lang="es-AR" dirty="0" smtClean="0"/>
              <a:t>. Suelen poseer </a:t>
            </a:r>
          </a:p>
          <a:p>
            <a:r>
              <a:rPr lang="es-AR" dirty="0"/>
              <a:t>	</a:t>
            </a:r>
            <a:r>
              <a:rPr lang="es-AR" dirty="0" smtClean="0"/>
              <a:t>	recursos extras (ej. Firewall).</a:t>
            </a:r>
          </a:p>
          <a:p>
            <a:r>
              <a:rPr lang="es-AR" dirty="0"/>
              <a:t>	</a:t>
            </a:r>
            <a:r>
              <a:rPr lang="es-AR" dirty="0" smtClean="0"/>
              <a:t>	Partes del router:</a:t>
            </a:r>
          </a:p>
          <a:p>
            <a:r>
              <a:rPr lang="es-AR" dirty="0"/>
              <a:t>	</a:t>
            </a:r>
            <a:r>
              <a:rPr lang="es-AR" dirty="0" smtClean="0"/>
              <a:t>		Indicadores y conector DC p/ corriente.</a:t>
            </a:r>
          </a:p>
          <a:p>
            <a:r>
              <a:rPr lang="es-AR" dirty="0"/>
              <a:t>	</a:t>
            </a:r>
            <a:r>
              <a:rPr lang="es-AR" dirty="0" smtClean="0"/>
              <a:t>		Antena p/ enviar y recibir la señal de red.</a:t>
            </a:r>
          </a:p>
          <a:p>
            <a:r>
              <a:rPr lang="es-AR" dirty="0"/>
              <a:t>	</a:t>
            </a:r>
            <a:r>
              <a:rPr lang="es-AR" dirty="0" smtClean="0"/>
              <a:t>		Puerto RJ45 hembra, permite interconexión con UTP y conectores RJ45 macho a la red.</a:t>
            </a:r>
          </a:p>
          <a:p>
            <a:r>
              <a:rPr lang="es-AR" dirty="0"/>
              <a:t>	</a:t>
            </a:r>
            <a:r>
              <a:rPr lang="es-AR" dirty="0" smtClean="0"/>
              <a:t>		LAN basada en cable</a:t>
            </a:r>
          </a:p>
          <a:p>
            <a:r>
              <a:rPr lang="es-AR" dirty="0"/>
              <a:t>	</a:t>
            </a:r>
            <a:r>
              <a:rPr lang="es-AR" dirty="0" smtClean="0"/>
              <a:t>		Puerto RH11 p/ recibir la señal de internet y telefonía ASDL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2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04157" y="0"/>
            <a:ext cx="11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>
                <a:solidFill>
                  <a:srgbClr val="FF0000"/>
                </a:solidFill>
              </a:rPr>
              <a:t>Protocolo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8900" y="971391"/>
            <a:ext cx="1158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Conjunto </a:t>
            </a:r>
            <a:r>
              <a:rPr lang="es-AR" dirty="0"/>
              <a:t>de reglas que definen el formato y orden de </a:t>
            </a:r>
            <a:endParaRPr lang="es-AR" dirty="0" smtClean="0"/>
          </a:p>
          <a:p>
            <a:r>
              <a:rPr lang="es-AR" dirty="0" smtClean="0"/>
              <a:t>msjs </a:t>
            </a:r>
            <a:r>
              <a:rPr lang="es-AR" dirty="0"/>
              <a:t>enviados y </a:t>
            </a:r>
            <a:r>
              <a:rPr lang="es-AR" dirty="0" smtClean="0"/>
              <a:t>recibido e</a:t>
            </a:r>
            <a:r>
              <a:rPr lang="es-AR" dirty="0"/>
              <a:t>/ entidades de la red y </a:t>
            </a:r>
            <a:endParaRPr lang="es-AR" dirty="0" smtClean="0"/>
          </a:p>
          <a:p>
            <a:r>
              <a:rPr lang="es-AR" dirty="0" smtClean="0"/>
              <a:t>las acciones tomadas </a:t>
            </a:r>
            <a:r>
              <a:rPr lang="es-AR" dirty="0"/>
              <a:t>al enviar o recibir msjs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	</a:t>
            </a:r>
            <a:r>
              <a:rPr lang="es-AR" b="1" i="1" dirty="0" smtClean="0"/>
              <a:t>Capas: </a:t>
            </a:r>
          </a:p>
          <a:p>
            <a:r>
              <a:rPr lang="es-AR" dirty="0"/>
              <a:t>	</a:t>
            </a:r>
            <a:r>
              <a:rPr lang="es-AR" dirty="0" smtClean="0"/>
              <a:t>	</a:t>
            </a:r>
            <a:r>
              <a:rPr lang="es-ES" dirty="0" smtClean="0"/>
              <a:t>Las </a:t>
            </a:r>
            <a:r>
              <a:rPr lang="es-ES" dirty="0"/>
              <a:t>capas de protocolos presentan ventajas conceptuales y estructurales. Las capas</a:t>
            </a:r>
          </a:p>
          <a:p>
            <a:pPr lvl="4"/>
            <a:r>
              <a:rPr lang="es-ES" dirty="0"/>
              <a:t>proporcionan una forma estructurada de estudiar los componentes del sistema. Además, la</a:t>
            </a:r>
          </a:p>
          <a:p>
            <a:pPr lvl="4"/>
            <a:r>
              <a:rPr lang="es-ES" dirty="0"/>
              <a:t>modularidad facilita la actualización de los componentes del sistema.</a:t>
            </a:r>
            <a:endParaRPr lang="es-AR" dirty="0" smtClean="0"/>
          </a:p>
          <a:p>
            <a:r>
              <a:rPr lang="es-AR" dirty="0" smtClean="0"/>
              <a:t>		c/ capa implementa una clase de servicio, a través de acciones internas a esa capa</a:t>
            </a:r>
          </a:p>
          <a:p>
            <a:r>
              <a:rPr lang="es-AR" dirty="0" smtClean="0"/>
              <a:t>	</a:t>
            </a:r>
            <a:r>
              <a:rPr lang="es-AR" dirty="0"/>
              <a:t>	</a:t>
            </a:r>
            <a:r>
              <a:rPr lang="es-AR" dirty="0" smtClean="0"/>
              <a:t>Depende de servicios provistos por capas inferiores.</a:t>
            </a:r>
          </a:p>
          <a:p>
            <a:r>
              <a:rPr lang="es-AR" dirty="0"/>
              <a:t>	</a:t>
            </a:r>
            <a:r>
              <a:rPr lang="es-AR" dirty="0" smtClean="0"/>
              <a:t>	Las capas interactúan e/ si y c/ capa depende de su nivel superior.</a:t>
            </a:r>
          </a:p>
          <a:p>
            <a:r>
              <a:rPr lang="es-AR" dirty="0"/>
              <a:t>	</a:t>
            </a:r>
          </a:p>
          <a:p>
            <a:endParaRPr lang="es-AR" dirty="0"/>
          </a:p>
          <a:p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19706" t="47743" r="35588" b="22917"/>
          <a:stretch/>
        </p:blipFill>
        <p:spPr>
          <a:xfrm>
            <a:off x="6311312" y="184666"/>
            <a:ext cx="5791200" cy="21463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25195" t="29167" r="28236" b="31250"/>
          <a:stretch/>
        </p:blipFill>
        <p:spPr>
          <a:xfrm>
            <a:off x="2533153" y="4064000"/>
            <a:ext cx="6032500" cy="28956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57200" y="5027324"/>
            <a:ext cx="2285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Modelo OSI, establece</a:t>
            </a:r>
          </a:p>
          <a:p>
            <a:r>
              <a:rPr lang="es-AR" dirty="0">
                <a:solidFill>
                  <a:srgbClr val="FF0000"/>
                </a:solidFill>
              </a:rPr>
              <a:t>c</a:t>
            </a:r>
            <a:r>
              <a:rPr lang="es-AR" dirty="0" smtClean="0">
                <a:solidFill>
                  <a:srgbClr val="FF0000"/>
                </a:solidFill>
              </a:rPr>
              <a:t>apas que se usan de 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referencia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329491" y="4759066"/>
            <a:ext cx="37730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TCP/IP toma el modelo de referencia</a:t>
            </a:r>
          </a:p>
          <a:p>
            <a:r>
              <a:rPr lang="es-AR" dirty="0">
                <a:solidFill>
                  <a:srgbClr val="FF0000"/>
                </a:solidFill>
              </a:rPr>
              <a:t>e</a:t>
            </a:r>
            <a:r>
              <a:rPr lang="es-AR" dirty="0" smtClean="0">
                <a:solidFill>
                  <a:srgbClr val="FF0000"/>
                </a:solidFill>
              </a:rPr>
              <a:t> implementa una serie de protocolos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p/ llevar a cabo la comunicación</a:t>
            </a:r>
            <a:endParaRPr lang="es-AR" dirty="0">
              <a:solidFill>
                <a:srgbClr val="FF0000"/>
              </a:solidFill>
            </a:endParaRPr>
          </a:p>
          <a:p>
            <a:r>
              <a:rPr lang="es-AR" dirty="0">
                <a:solidFill>
                  <a:srgbClr val="FF0000"/>
                </a:solidFill>
              </a:rPr>
              <a:t>a</a:t>
            </a:r>
            <a:r>
              <a:rPr lang="es-AR" dirty="0" smtClean="0">
                <a:solidFill>
                  <a:srgbClr val="FF0000"/>
                </a:solidFill>
              </a:rPr>
              <a:t> través de ese modelo de referencia.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Define p/ c/u de las capas del modelo </a:t>
            </a:r>
          </a:p>
          <a:p>
            <a:r>
              <a:rPr lang="es-AR" dirty="0" smtClean="0">
                <a:solidFill>
                  <a:srgbClr val="FF0000"/>
                </a:solidFill>
              </a:rPr>
              <a:t>OSI ciertos protocolos y capas.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8200" y="0"/>
            <a:ext cx="109664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i="1" dirty="0" smtClean="0">
                <a:solidFill>
                  <a:srgbClr val="FF0000"/>
                </a:solidFill>
              </a:rPr>
              <a:t>TCP/IP:</a:t>
            </a:r>
          </a:p>
          <a:p>
            <a:r>
              <a:rPr lang="es-AR" dirty="0"/>
              <a:t>	</a:t>
            </a:r>
            <a:endParaRPr lang="es-AR" b="1" i="1" dirty="0" smtClean="0"/>
          </a:p>
          <a:p>
            <a:r>
              <a:rPr lang="es-AR" b="1" i="1" dirty="0" smtClean="0"/>
              <a:t>Capa enlace:</a:t>
            </a:r>
          </a:p>
          <a:p>
            <a:r>
              <a:rPr lang="es-ES" dirty="0" smtClean="0"/>
              <a:t>	Mientras </a:t>
            </a:r>
            <a:r>
              <a:rPr lang="es-ES" dirty="0"/>
              <a:t>que el trabajo de la capa de enlace es mover las tramas completas de un elemento de la red</a:t>
            </a:r>
          </a:p>
          <a:p>
            <a:pPr lvl="2"/>
            <a:r>
              <a:rPr lang="es-ES" dirty="0"/>
              <a:t>hasta el elemento de red adyacente, el trabajo de la capa física es el de mover los bits individuales</a:t>
            </a:r>
          </a:p>
          <a:p>
            <a:pPr lvl="2"/>
            <a:r>
              <a:rPr lang="es-ES" dirty="0"/>
              <a:t>dentro de la trama de un nodo al siguiente. Que los paquetes lleguen de un lado al otro del cable</a:t>
            </a:r>
            <a:r>
              <a:rPr lang="es-ES" dirty="0" smtClean="0"/>
              <a:t>.</a:t>
            </a:r>
            <a:endParaRPr lang="es-AR" b="1" i="1" dirty="0" smtClean="0"/>
          </a:p>
          <a:p>
            <a:r>
              <a:rPr lang="es-AR" dirty="0"/>
              <a:t>	</a:t>
            </a:r>
            <a:r>
              <a:rPr lang="es-AR" dirty="0" smtClean="0"/>
              <a:t>Une los 2 primero niveles de ISO (física, enlace). Se tratan los procedimientos necesarios p/ acceder a los </a:t>
            </a:r>
          </a:p>
          <a:p>
            <a:r>
              <a:rPr lang="es-AR" dirty="0"/>
              <a:t>	</a:t>
            </a:r>
            <a:r>
              <a:rPr lang="es-AR" dirty="0" smtClean="0"/>
              <a:t>medios de comunicación y a las formas físicas de enviar los datos por la red. </a:t>
            </a:r>
          </a:p>
          <a:p>
            <a:pPr lvl="2"/>
            <a:r>
              <a:rPr lang="es-ES" dirty="0" smtClean="0"/>
              <a:t>La capa de red de Internet encamina un datagrama a través de una serie de routers entre el</a:t>
            </a:r>
          </a:p>
          <a:p>
            <a:pPr lvl="2"/>
            <a:r>
              <a:rPr lang="es-ES" dirty="0" smtClean="0"/>
              <a:t>origen y el destino. Para trasladar un paquete de un nodo (host o router) al siguiente nodo de la ruta, la</a:t>
            </a:r>
          </a:p>
          <a:p>
            <a:pPr lvl="2"/>
            <a:r>
              <a:rPr lang="es-ES" dirty="0" smtClean="0"/>
              <a:t>capa de red confía en los servicios de la capa de enlace.</a:t>
            </a:r>
          </a:p>
          <a:p>
            <a:pPr lvl="2"/>
            <a:r>
              <a:rPr lang="es-ES" dirty="0" smtClean="0"/>
              <a:t>En cada nodo la capa de red pasa el datagrama a la capa de enlace, que entrega el datagrama al</a:t>
            </a:r>
          </a:p>
          <a:p>
            <a:pPr lvl="2"/>
            <a:r>
              <a:rPr lang="es-ES" dirty="0" smtClean="0"/>
              <a:t>siguiente nodo existente a lo largo de la ruta. En el siguiente nodo, la capa de enlace pasa el datagrama</a:t>
            </a:r>
          </a:p>
          <a:p>
            <a:pPr lvl="2"/>
            <a:r>
              <a:rPr lang="es-ES" dirty="0" smtClean="0"/>
              <a:t>a la capa de red.</a:t>
            </a:r>
          </a:p>
          <a:p>
            <a:pPr lvl="2"/>
            <a:endParaRPr lang="es-ES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838200" y="3746520"/>
            <a:ext cx="111787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b="1" i="1" dirty="0" smtClean="0"/>
          </a:p>
          <a:p>
            <a:endParaRPr lang="es-AR" b="1" i="1" dirty="0"/>
          </a:p>
          <a:p>
            <a:r>
              <a:rPr lang="es-AR" b="1" i="1" dirty="0" smtClean="0"/>
              <a:t>Capa de red:</a:t>
            </a:r>
          </a:p>
          <a:p>
            <a:r>
              <a:rPr lang="es-AR" dirty="0"/>
              <a:t>	</a:t>
            </a:r>
            <a:r>
              <a:rPr lang="es-AR" dirty="0" smtClean="0"/>
              <a:t>Se asigna directamente con la capa de red OSI, describe los protocolos que se encargan de gestionar </a:t>
            </a:r>
          </a:p>
          <a:p>
            <a:r>
              <a:rPr lang="es-AR" dirty="0"/>
              <a:t>	</a:t>
            </a:r>
            <a:r>
              <a:rPr lang="es-AR" dirty="0" smtClean="0"/>
              <a:t>los msjs a través de internet dentro de la misma red </a:t>
            </a:r>
          </a:p>
          <a:p>
            <a:pPr lvl="2"/>
            <a:r>
              <a:rPr lang="es-ES" dirty="0" smtClean="0"/>
              <a:t>Es responsable </a:t>
            </a:r>
            <a:r>
              <a:rPr lang="es-ES" dirty="0"/>
              <a:t>de trasladar los paquetes de la capa de red, conocidos </a:t>
            </a:r>
            <a:r>
              <a:rPr lang="es-ES" dirty="0" smtClean="0"/>
              <a:t>como datagramas</a:t>
            </a:r>
            <a:r>
              <a:rPr lang="es-ES" dirty="0"/>
              <a:t>, de un host a otro. </a:t>
            </a:r>
            <a:endParaRPr lang="es-ES" dirty="0" smtClean="0"/>
          </a:p>
          <a:p>
            <a:pPr lvl="2"/>
            <a:r>
              <a:rPr lang="es-ES" dirty="0" smtClean="0"/>
              <a:t>Esta </a:t>
            </a:r>
            <a:r>
              <a:rPr lang="es-ES" dirty="0"/>
              <a:t>incluye el conocido protocolo IP, que define los campos </a:t>
            </a:r>
            <a:r>
              <a:rPr lang="es-ES" dirty="0" smtClean="0"/>
              <a:t>del datagrama</a:t>
            </a:r>
            <a:r>
              <a:rPr lang="es-ES" dirty="0"/>
              <a:t>, así como la forma en </a:t>
            </a:r>
            <a:r>
              <a:rPr lang="es-ES" dirty="0" smtClean="0"/>
              <a:t>que</a:t>
            </a:r>
          </a:p>
          <a:p>
            <a:pPr lvl="2"/>
            <a:r>
              <a:rPr lang="es-ES" dirty="0" smtClean="0"/>
              <a:t>actúan los </a:t>
            </a:r>
            <a:r>
              <a:rPr lang="es-ES" dirty="0"/>
              <a:t>sistemas terminales y los routers sobre estos campos.</a:t>
            </a:r>
          </a:p>
          <a:p>
            <a:pPr lvl="2"/>
            <a:r>
              <a:rPr lang="es-ES" dirty="0"/>
              <a:t>Existe un único protocolo IP y todos los componentes de Internet que tienen una capa de red deben</a:t>
            </a:r>
          </a:p>
          <a:p>
            <a:pPr lvl="2"/>
            <a:r>
              <a:rPr lang="es-ES" dirty="0"/>
              <a:t>ejecutar el protocolo 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8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0200" y="431800"/>
            <a:ext cx="115507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	</a:t>
            </a:r>
            <a:r>
              <a:rPr lang="es-AR" b="1" i="1" dirty="0" smtClean="0"/>
              <a:t>Capa Transporte:</a:t>
            </a:r>
          </a:p>
          <a:p>
            <a:r>
              <a:rPr lang="es-AR" dirty="0"/>
              <a:t>	</a:t>
            </a:r>
            <a:r>
              <a:rPr lang="es-AR" dirty="0" smtClean="0"/>
              <a:t>	Se asigna directo con la OSI, trabaja paquetes a nivel de redes, pueden pasar de una capa a otra.</a:t>
            </a:r>
          </a:p>
          <a:p>
            <a:r>
              <a:rPr lang="es-AR" dirty="0"/>
              <a:t>	</a:t>
            </a:r>
            <a:r>
              <a:rPr lang="es-AR" dirty="0" smtClean="0"/>
              <a:t>	Se describen los servicios y las funciones generales que proporcionan que los paquetes sean</a:t>
            </a:r>
          </a:p>
          <a:p>
            <a:r>
              <a:rPr lang="es-AR" dirty="0"/>
              <a:t>	</a:t>
            </a:r>
            <a:r>
              <a:rPr lang="es-AR" dirty="0" smtClean="0"/>
              <a:t>	entregados e/ los 2 procesos que se quieren comunicar.</a:t>
            </a:r>
          </a:p>
          <a:p>
            <a:r>
              <a:rPr lang="es-AR" dirty="0" smtClean="0"/>
              <a:t>		</a:t>
            </a:r>
            <a:r>
              <a:rPr lang="es-ES" dirty="0"/>
              <a:t>La capa de transporte de Internet transporta los mensajes de la capa de aplicación entre los puntos</a:t>
            </a:r>
          </a:p>
          <a:p>
            <a:pPr lvl="4"/>
            <a:r>
              <a:rPr lang="es-ES" dirty="0"/>
              <a:t>terminales de la aplicación. En Internet, existen dos protocolos de transporte, TCP y UDP</a:t>
            </a:r>
            <a:r>
              <a:rPr lang="es-ES" dirty="0" smtClean="0"/>
              <a:t>.</a:t>
            </a:r>
            <a:endParaRPr lang="es-ES" dirty="0"/>
          </a:p>
          <a:p>
            <a:pPr lvl="4"/>
            <a:r>
              <a:rPr lang="es-ES" dirty="0"/>
              <a:t>TCP ofrece a sus aplicaciones un servicio orientado a la conexión. Este servicio proporciona un</a:t>
            </a:r>
          </a:p>
          <a:p>
            <a:pPr lvl="4"/>
            <a:r>
              <a:rPr lang="es-ES" dirty="0"/>
              <a:t>suministro garantizado de los mensajes de la capa de aplicación al destino y un mecanismo de un</a:t>
            </a:r>
          </a:p>
          <a:p>
            <a:pPr lvl="4"/>
            <a:r>
              <a:rPr lang="es-ES" dirty="0"/>
              <a:t>mecanismo de control de congestión.</a:t>
            </a:r>
          </a:p>
          <a:p>
            <a:pPr lvl="4"/>
            <a:r>
              <a:rPr lang="es-ES" dirty="0"/>
              <a:t>El protocolo UDP proporciona a sus aplicaciones un servicio sin conexión. Es un servicio básico que no</a:t>
            </a:r>
          </a:p>
          <a:p>
            <a:pPr lvl="4"/>
            <a:r>
              <a:rPr lang="es-ES" dirty="0"/>
              <a:t>ofrece ninguna fiabilidad, ni control de flujo, ni control de congestión. Los paquetes de la capa de</a:t>
            </a:r>
          </a:p>
          <a:p>
            <a:pPr lvl="4"/>
            <a:r>
              <a:rPr lang="es-ES" dirty="0"/>
              <a:t>transporte se denominan segmentos</a:t>
            </a:r>
            <a:r>
              <a:rPr lang="es-ES" dirty="0" smtClean="0"/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206500" y="4241800"/>
            <a:ext cx="10781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Capa de aplicación:</a:t>
            </a:r>
          </a:p>
          <a:p>
            <a:r>
              <a:rPr lang="es-AR" dirty="0"/>
              <a:t>	</a:t>
            </a:r>
            <a:r>
              <a:rPr lang="es-AR" dirty="0" smtClean="0"/>
              <a:t>Se corresponde con los niveles 5, 6 y 7 de las ISO, se usa como referencia p/ los desarrolladores de </a:t>
            </a:r>
            <a:r>
              <a:rPr lang="es-AR" dirty="0" err="1" smtClean="0"/>
              <a:t>soft</a:t>
            </a:r>
            <a:r>
              <a:rPr lang="es-AR" dirty="0" smtClean="0"/>
              <a:t>.</a:t>
            </a:r>
          </a:p>
          <a:p>
            <a:r>
              <a:rPr lang="es-AR" dirty="0"/>
              <a:t>	</a:t>
            </a:r>
            <a:r>
              <a:rPr lang="es-AR" dirty="0" smtClean="0"/>
              <a:t>p/ fabricar productos que funcionan en las redes.</a:t>
            </a:r>
          </a:p>
          <a:p>
            <a:r>
              <a:rPr lang="es-AR" dirty="0"/>
              <a:t>	</a:t>
            </a:r>
            <a:r>
              <a:rPr lang="es-ES" dirty="0"/>
              <a:t>La capa de aplicación es donde residen las aplicaciones de red y sus protocolos. La capa de aplicación</a:t>
            </a:r>
          </a:p>
          <a:p>
            <a:r>
              <a:rPr lang="es-ES" dirty="0" smtClean="0"/>
              <a:t>	de </a:t>
            </a:r>
            <a:r>
              <a:rPr lang="es-ES" dirty="0"/>
              <a:t>Internet incluye muchos protocolos, tales como el protocolo HTTP, SMTP y FTP.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4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4300" y="6318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Encapsular</a:t>
            </a:r>
            <a:endParaRPr lang="en-US" b="1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608" t="20138" r="24314" b="25000"/>
          <a:stretch/>
        </p:blipFill>
        <p:spPr>
          <a:xfrm>
            <a:off x="5676900" y="63183"/>
            <a:ext cx="6616700" cy="40132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20877" y="458441"/>
            <a:ext cx="843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mensaje</a:t>
            </a:r>
            <a:r>
              <a:rPr lang="en-US" dirty="0"/>
              <a:t> sale,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transporte</a:t>
            </a:r>
            <a:r>
              <a:rPr lang="en-US" dirty="0"/>
              <a:t>, </a:t>
            </a:r>
            <a:r>
              <a:rPr lang="en-US" dirty="0" smtClean="0"/>
              <a:t>le </a:t>
            </a:r>
            <a:r>
              <a:rPr lang="en-US" dirty="0" err="1"/>
              <a:t>agrega</a:t>
            </a:r>
            <a:r>
              <a:rPr lang="en-US" dirty="0"/>
              <a:t> un </a:t>
            </a:r>
            <a:endParaRPr lang="en-US" dirty="0" smtClean="0"/>
          </a:p>
          <a:p>
            <a:r>
              <a:rPr lang="en-US" dirty="0" err="1" smtClean="0"/>
              <a:t>encabezado</a:t>
            </a:r>
            <a:r>
              <a:rPr lang="en-US" dirty="0"/>
              <a:t>. Le </a:t>
            </a:r>
            <a:r>
              <a:rPr lang="en-US" dirty="0" err="1"/>
              <a:t>agrega</a:t>
            </a:r>
            <a:r>
              <a:rPr lang="en-US" dirty="0"/>
              <a:t> las </a:t>
            </a:r>
            <a:r>
              <a:rPr lang="en-US" dirty="0" smtClean="0"/>
              <a:t>IP y </a:t>
            </a:r>
            <a:r>
              <a:rPr lang="en-US" dirty="0"/>
              <a:t>mac de </a:t>
            </a:r>
            <a:r>
              <a:rPr lang="en-US" dirty="0" err="1"/>
              <a:t>origen</a:t>
            </a:r>
            <a:r>
              <a:rPr lang="en-US" dirty="0"/>
              <a:t> y mac de </a:t>
            </a:r>
            <a:r>
              <a:rPr lang="en-US" dirty="0" err="1"/>
              <a:t>destino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el switch que </a:t>
            </a:r>
            <a:r>
              <a:rPr lang="en-US" dirty="0" err="1" smtClean="0"/>
              <a:t>trabaja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/>
              <a:t>nivel</a:t>
            </a:r>
            <a:r>
              <a:rPr lang="en-US" dirty="0"/>
              <a:t> de enlace. </a:t>
            </a:r>
            <a:endParaRPr lang="en-US" dirty="0" smtClean="0"/>
          </a:p>
          <a:p>
            <a:r>
              <a:rPr lang="en-US" dirty="0" smtClean="0"/>
              <a:t>El switch </a:t>
            </a:r>
            <a:r>
              <a:rPr lang="en-US" dirty="0"/>
              <a:t>lee las </a:t>
            </a:r>
            <a:r>
              <a:rPr lang="en-US" dirty="0" err="1"/>
              <a:t>direcciones</a:t>
            </a:r>
            <a:r>
              <a:rPr lang="en-US" dirty="0"/>
              <a:t> mac y con </a:t>
            </a:r>
            <a:r>
              <a:rPr lang="en-US" dirty="0" err="1" smtClean="0"/>
              <a:t>eso</a:t>
            </a:r>
            <a:r>
              <a:rPr lang="en-US" dirty="0" smtClean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smtClean="0"/>
              <a:t>lo </a:t>
            </a:r>
            <a:r>
              <a:rPr lang="en-US" dirty="0" err="1"/>
              <a:t>pasa</a:t>
            </a:r>
            <a:r>
              <a:rPr lang="en-US" dirty="0"/>
              <a:t> al router. 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/>
              <a:t>router </a:t>
            </a:r>
            <a:r>
              <a:rPr lang="en-US" dirty="0" err="1"/>
              <a:t>sabe</a:t>
            </a:r>
            <a:r>
              <a:rPr lang="en-US" dirty="0"/>
              <a:t> </a:t>
            </a:r>
            <a:r>
              <a:rPr lang="en-US" dirty="0" err="1"/>
              <a:t>desarmar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encabezados</a:t>
            </a:r>
            <a:r>
              <a:rPr lang="en-US" dirty="0" smtClean="0"/>
              <a:t> </a:t>
            </a:r>
            <a:r>
              <a:rPr lang="en-US" dirty="0"/>
              <a:t>mas, </a:t>
            </a:r>
            <a:r>
              <a:rPr lang="en-US" dirty="0" smtClean="0"/>
              <a:t>lee </a:t>
            </a:r>
            <a:r>
              <a:rPr lang="en-US" dirty="0"/>
              <a:t>las IP. </a:t>
            </a:r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destino</a:t>
            </a:r>
            <a:r>
              <a:rPr lang="en-US" dirty="0"/>
              <a:t> se </a:t>
            </a:r>
            <a:r>
              <a:rPr lang="en-US" dirty="0" err="1"/>
              <a:t>desarman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encabezados</a:t>
            </a:r>
            <a:r>
              <a:rPr lang="en-US" dirty="0"/>
              <a:t> y </a:t>
            </a:r>
            <a:r>
              <a:rPr lang="en-US" dirty="0" err="1" smtClean="0"/>
              <a:t>rearma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paquete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protocolo</a:t>
            </a:r>
            <a:r>
              <a:rPr lang="en-US" dirty="0"/>
              <a:t> se </a:t>
            </a:r>
            <a:r>
              <a:rPr lang="en-US" dirty="0" err="1"/>
              <a:t>encarga</a:t>
            </a:r>
            <a:r>
              <a:rPr lang="en-US" dirty="0"/>
              <a:t> de </a:t>
            </a:r>
            <a:r>
              <a:rPr lang="en-US" dirty="0" smtClean="0"/>
              <a:t>que </a:t>
            </a:r>
            <a:r>
              <a:rPr lang="en-US" dirty="0" err="1"/>
              <a:t>cada</a:t>
            </a:r>
            <a:r>
              <a:rPr lang="en-US" dirty="0"/>
              <a:t> 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/>
              <a:t>sepa</a:t>
            </a:r>
            <a:r>
              <a:rPr lang="en-US" dirty="0"/>
              <a:t> </a:t>
            </a:r>
            <a:r>
              <a:rPr lang="en-US" dirty="0" smtClean="0"/>
              <a:t>hasta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desarmar</a:t>
            </a:r>
            <a:r>
              <a:rPr lang="en-US" dirty="0" smtClean="0"/>
              <a:t> </a:t>
            </a:r>
            <a:r>
              <a:rPr lang="en-US" dirty="0"/>
              <a:t>y 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smtClean="0"/>
              <a:t>lo </a:t>
            </a:r>
            <a:r>
              <a:rPr lang="en-US" dirty="0" err="1"/>
              <a:t>suyo</a:t>
            </a:r>
            <a:r>
              <a:rPr lang="en-US" dirty="0"/>
              <a:t>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20000" t="37674" r="37157" b="21355"/>
          <a:stretch/>
        </p:blipFill>
        <p:spPr>
          <a:xfrm>
            <a:off x="951753" y="3731945"/>
            <a:ext cx="5549900" cy="29972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5535" y="3362613"/>
            <a:ext cx="288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Donde trabaja c/ dispositivo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5761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6100" y="355600"/>
            <a:ext cx="9980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MAC</a:t>
            </a:r>
          </a:p>
          <a:p>
            <a:r>
              <a:rPr lang="es-AR" dirty="0" smtClean="0"/>
              <a:t>Es un numero asignado a la tarjeta de red</a:t>
            </a:r>
          </a:p>
          <a:p>
            <a:r>
              <a:rPr lang="es-AR" dirty="0" smtClean="0"/>
              <a:t>48 bits-&gt; 24 asignados al fabricante (por la IEEE ) y los demás 24 los asigna el fabricante a la placa de red.</a:t>
            </a:r>
          </a:p>
          <a:p>
            <a:r>
              <a:rPr lang="es-AR" dirty="0" smtClean="0"/>
              <a:t>En la mayoría de los casos no es necesario conocerla, salvo p/ filtrados.</a:t>
            </a:r>
          </a:p>
          <a:p>
            <a:r>
              <a:rPr lang="es-AR" dirty="0" smtClean="0"/>
              <a:t>	</a:t>
            </a:r>
            <a:r>
              <a:rPr lang="es-AR" b="1" i="1" dirty="0" smtClean="0"/>
              <a:t>comando : IPCONFIG / ALL y GETMAC</a:t>
            </a:r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7059" t="43055" r="34313" b="25521"/>
          <a:stretch/>
        </p:blipFill>
        <p:spPr>
          <a:xfrm>
            <a:off x="757130" y="2337832"/>
            <a:ext cx="10312400" cy="288117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60400" y="1968500"/>
            <a:ext cx="442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Los paquetes se transmiten a nivel de enlace.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757130" y="5511800"/>
            <a:ext cx="583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El Switch usa la dirección MAC para el </a:t>
            </a:r>
            <a:r>
              <a:rPr lang="es-AR" b="1" i="1" dirty="0" err="1" smtClean="0"/>
              <a:t>reenvio</a:t>
            </a:r>
            <a:r>
              <a:rPr lang="es-AR" b="1" i="1" dirty="0" smtClean="0"/>
              <a:t> de paquetes</a:t>
            </a:r>
            <a:r>
              <a:rPr lang="es-A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4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843" t="47222" r="34314" b="22396"/>
          <a:stretch/>
        </p:blipFill>
        <p:spPr>
          <a:xfrm>
            <a:off x="5130800" y="114300"/>
            <a:ext cx="6197600" cy="22225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6288" y="889000"/>
            <a:ext cx="500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A1 quiere enviar a D4</a:t>
            </a:r>
            <a:r>
              <a:rPr lang="es-AR" dirty="0" smtClean="0"/>
              <a:t>, como no tiene ninguna tabla</a:t>
            </a:r>
          </a:p>
          <a:p>
            <a:r>
              <a:rPr lang="es-AR" dirty="0" smtClean="0"/>
              <a:t>El switch reenvía a todos los hosts.</a:t>
            </a:r>
          </a:p>
          <a:p>
            <a:r>
              <a:rPr lang="es-AR" dirty="0" smtClean="0"/>
              <a:t>SW guarda en su tabla puerto y MAC de origen.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17646" t="38368" r="35000" b="21007"/>
          <a:stretch/>
        </p:blipFill>
        <p:spPr>
          <a:xfrm>
            <a:off x="4610100" y="2628900"/>
            <a:ext cx="6134100" cy="29718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26288" y="4114800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Destino responde a origen</a:t>
            </a:r>
            <a:r>
              <a:rPr lang="es-AR" dirty="0" smtClean="0"/>
              <a:t>.</a:t>
            </a:r>
          </a:p>
          <a:p>
            <a:r>
              <a:rPr lang="es-AR" dirty="0" smtClean="0"/>
              <a:t>SW guarda puerto de destino y MAC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15900" y="6032500"/>
            <a:ext cx="839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MAC vs IP; MAC: administrada por IEEE, fabricantes compran partes de espacios de MAC</a:t>
            </a:r>
          </a:p>
          <a:p>
            <a:r>
              <a:rPr lang="es-AR" dirty="0"/>
              <a:t>	 </a:t>
            </a:r>
            <a:r>
              <a:rPr lang="es-AR" dirty="0" smtClean="0"/>
              <a:t> IP: dirección IP jerárquico NO portátil, identifican equipos dentro de la 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3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6400" y="431800"/>
            <a:ext cx="1160253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 identidad de quien establece el lenguaje de comunicación es la IETF, es la encargada de hacer los protocolos y armarlos</a:t>
            </a:r>
          </a:p>
          <a:p>
            <a:r>
              <a:rPr lang="es-AR" dirty="0" smtClean="0"/>
              <a:t>Los documenta por medio de los RFC, aquí va a estar lo necesario p/ implementar los mismos.</a:t>
            </a:r>
          </a:p>
          <a:p>
            <a:endParaRPr lang="es-AR" dirty="0"/>
          </a:p>
          <a:p>
            <a:r>
              <a:rPr lang="es-AR" dirty="0" smtClean="0"/>
              <a:t>	</a:t>
            </a:r>
            <a:r>
              <a:rPr lang="es-AR" b="1" i="1" dirty="0" smtClean="0"/>
              <a:t>Que servicios brinda ?</a:t>
            </a:r>
          </a:p>
          <a:p>
            <a:endParaRPr lang="es-AR" dirty="0"/>
          </a:p>
          <a:p>
            <a:r>
              <a:rPr lang="es-AR" dirty="0" smtClean="0"/>
              <a:t>		Permite aplicaciones distribuidas (web, email, </a:t>
            </a:r>
            <a:r>
              <a:rPr lang="es-AR" dirty="0" err="1" smtClean="0"/>
              <a:t>games</a:t>
            </a:r>
            <a:r>
              <a:rPr lang="es-AR" dirty="0" smtClean="0"/>
              <a:t>, </a:t>
            </a:r>
            <a:r>
              <a:rPr lang="es-AR" dirty="0" err="1" smtClean="0"/>
              <a:t>etc</a:t>
            </a:r>
            <a:r>
              <a:rPr lang="es-AR" dirty="0" smtClean="0"/>
              <a:t>). Nos conectamos por medio de una </a:t>
            </a:r>
          </a:p>
          <a:p>
            <a:r>
              <a:rPr lang="es-AR" dirty="0"/>
              <a:t>	</a:t>
            </a:r>
            <a:r>
              <a:rPr lang="es-AR" dirty="0" smtClean="0"/>
              <a:t>	API y tienen diferentes</a:t>
            </a:r>
          </a:p>
          <a:p>
            <a:r>
              <a:rPr lang="es-AR" dirty="0" smtClean="0"/>
              <a:t>		</a:t>
            </a:r>
            <a:r>
              <a:rPr lang="es-AR" b="1" i="1" dirty="0" smtClean="0"/>
              <a:t>Características, pueden ser :</a:t>
            </a:r>
          </a:p>
          <a:p>
            <a:endParaRPr lang="es-AR" dirty="0" smtClean="0"/>
          </a:p>
          <a:p>
            <a:r>
              <a:rPr lang="es-AR" dirty="0"/>
              <a:t>	</a:t>
            </a:r>
            <a:r>
              <a:rPr lang="es-AR" dirty="0" smtClean="0"/>
              <a:t>	</a:t>
            </a:r>
            <a:r>
              <a:rPr lang="es-AR" b="1" i="1" dirty="0" smtClean="0"/>
              <a:t>Orientadas a la conexión: </a:t>
            </a:r>
            <a:r>
              <a:rPr lang="es-AR" dirty="0" smtClean="0"/>
              <a:t>(conectados de extremo a extremo)</a:t>
            </a:r>
          </a:p>
          <a:p>
            <a:r>
              <a:rPr lang="es-AR" b="1" i="1" dirty="0"/>
              <a:t>	</a:t>
            </a:r>
            <a:r>
              <a:rPr lang="es-AR" b="1" i="1" dirty="0" smtClean="0"/>
              <a:t>		</a:t>
            </a:r>
            <a:r>
              <a:rPr lang="es-AR" dirty="0" smtClean="0"/>
              <a:t> Se tiene que establecer una conexión antes de mandar la info.</a:t>
            </a:r>
          </a:p>
          <a:p>
            <a:endParaRPr lang="es-AR" dirty="0" smtClean="0"/>
          </a:p>
          <a:p>
            <a:r>
              <a:rPr lang="es-AR" dirty="0"/>
              <a:t>	</a:t>
            </a:r>
            <a:r>
              <a:rPr lang="es-AR" dirty="0" smtClean="0"/>
              <a:t>	</a:t>
            </a:r>
            <a:r>
              <a:rPr lang="es-AR" b="1" i="1" dirty="0" smtClean="0"/>
              <a:t>No orientados: </a:t>
            </a:r>
          </a:p>
          <a:p>
            <a:r>
              <a:rPr lang="es-AR" dirty="0"/>
              <a:t>	</a:t>
            </a:r>
            <a:r>
              <a:rPr lang="es-AR" dirty="0" smtClean="0"/>
              <a:t>	 	envió información sin conexión previa.</a:t>
            </a:r>
          </a:p>
          <a:p>
            <a:r>
              <a:rPr lang="es-AR" dirty="0"/>
              <a:t>	</a:t>
            </a:r>
            <a:endParaRPr lang="es-AR" dirty="0" smtClean="0"/>
          </a:p>
          <a:p>
            <a:r>
              <a:rPr lang="es-AR" dirty="0"/>
              <a:t>	</a:t>
            </a:r>
            <a:r>
              <a:rPr lang="es-AR" dirty="0" smtClean="0"/>
              <a:t>	</a:t>
            </a:r>
            <a:r>
              <a:rPr lang="es-AR" b="1" i="1" dirty="0" smtClean="0"/>
              <a:t>Confiables: </a:t>
            </a:r>
          </a:p>
          <a:p>
            <a:r>
              <a:rPr lang="es-AR" dirty="0"/>
              <a:t>	</a:t>
            </a:r>
            <a:r>
              <a:rPr lang="es-AR" dirty="0" smtClean="0"/>
              <a:t>		Una vez que recibo la info responde.</a:t>
            </a:r>
          </a:p>
          <a:p>
            <a:endParaRPr lang="es-AR" dirty="0"/>
          </a:p>
          <a:p>
            <a:r>
              <a:rPr lang="es-AR" dirty="0" smtClean="0"/>
              <a:t>		</a:t>
            </a:r>
            <a:r>
              <a:rPr lang="es-AR" b="1" i="1" dirty="0" smtClean="0"/>
              <a:t>No confiables:</a:t>
            </a:r>
          </a:p>
          <a:p>
            <a:endParaRPr lang="es-AR" b="1" i="1" dirty="0"/>
          </a:p>
          <a:p>
            <a:pPr lvl="6"/>
            <a:r>
              <a:rPr lang="es-AR" dirty="0" smtClean="0"/>
              <a:t>Ej.: una llamada -&gt; orientada y confiable</a:t>
            </a:r>
          </a:p>
          <a:p>
            <a:pPr lvl="6"/>
            <a:r>
              <a:rPr lang="es-AR" dirty="0"/>
              <a:t> </a:t>
            </a:r>
            <a:r>
              <a:rPr lang="es-AR" dirty="0" smtClean="0"/>
              <a:t>     carta o correo -&gt; no orientado, no confiable.</a:t>
            </a:r>
          </a:p>
        </p:txBody>
      </p:sp>
    </p:spTree>
    <p:extLst>
      <p:ext uri="{BB962C8B-B14F-4D97-AF65-F5344CB8AC3E}">
        <p14:creationId xmlns:p14="http://schemas.microsoft.com/office/powerpoint/2010/main" val="362272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95300" y="482600"/>
            <a:ext cx="1160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i="1" dirty="0" smtClean="0">
                <a:solidFill>
                  <a:srgbClr val="FF0000"/>
                </a:solidFill>
              </a:rPr>
              <a:t>ARP</a:t>
            </a:r>
          </a:p>
          <a:p>
            <a:endParaRPr lang="es-AR" dirty="0" smtClean="0"/>
          </a:p>
          <a:p>
            <a:r>
              <a:rPr lang="es-AR" dirty="0" smtClean="0"/>
              <a:t>Traduce la dirección IP de una maquina a la dirección física del adaptador de red.</a:t>
            </a:r>
          </a:p>
          <a:p>
            <a:r>
              <a:rPr lang="es-AR" dirty="0" smtClean="0"/>
              <a:t>Internet basado en </a:t>
            </a:r>
            <a:r>
              <a:rPr lang="es-AR" dirty="0" err="1" smtClean="0"/>
              <a:t>dir</a:t>
            </a:r>
            <a:r>
              <a:rPr lang="es-AR" dirty="0" smtClean="0"/>
              <a:t> IP.</a:t>
            </a:r>
          </a:p>
          <a:p>
            <a:r>
              <a:rPr lang="es-AR" dirty="0" smtClean="0"/>
              <a:t>Ethernet basado en </a:t>
            </a:r>
            <a:r>
              <a:rPr lang="es-AR" dirty="0" err="1" smtClean="0"/>
              <a:t>dir</a:t>
            </a:r>
            <a:r>
              <a:rPr lang="es-AR" dirty="0" smtClean="0"/>
              <a:t> MAC.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9607" t="42709" r="34902" b="29861"/>
          <a:stretch/>
        </p:blipFill>
        <p:spPr>
          <a:xfrm>
            <a:off x="495300" y="2019300"/>
            <a:ext cx="10160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36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157" t="31424" r="34314" b="21875"/>
          <a:stretch/>
        </p:blipFill>
        <p:spPr>
          <a:xfrm>
            <a:off x="2832100" y="279400"/>
            <a:ext cx="6286500" cy="34163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6700" y="4254500"/>
            <a:ext cx="1170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 smtClean="0"/>
              <a:t>Tablas ARP</a:t>
            </a:r>
          </a:p>
          <a:p>
            <a:r>
              <a:rPr lang="es-ES" dirty="0"/>
              <a:t>Por cada interfaz del </a:t>
            </a:r>
            <a:r>
              <a:rPr lang="es-ES" dirty="0" err="1"/>
              <a:t>Router</a:t>
            </a:r>
            <a:r>
              <a:rPr lang="es-ES" dirty="0"/>
              <a:t> se construye una tabla ARP (</a:t>
            </a:r>
            <a:r>
              <a:rPr lang="es-ES" dirty="0" err="1"/>
              <a:t>Address</a:t>
            </a:r>
            <a:r>
              <a:rPr lang="es-ES" dirty="0"/>
              <a:t> </a:t>
            </a:r>
            <a:r>
              <a:rPr lang="es-ES" dirty="0" err="1"/>
              <a:t>Resolution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 smtClean="0"/>
              <a:t>),</a:t>
            </a:r>
          </a:p>
          <a:p>
            <a:r>
              <a:rPr lang="es-ES" dirty="0" smtClean="0"/>
              <a:t> </a:t>
            </a:r>
            <a:r>
              <a:rPr lang="es-ES" dirty="0"/>
              <a:t>la cuál contiene información que asocia una dirección hardware (Ethernet MAC) con una determinada dirección </a:t>
            </a:r>
            <a:r>
              <a:rPr lang="es-ES" dirty="0" smtClean="0"/>
              <a:t>IP.</a:t>
            </a:r>
          </a:p>
        </p:txBody>
      </p:sp>
    </p:spTree>
    <p:extLst>
      <p:ext uri="{BB962C8B-B14F-4D97-AF65-F5344CB8AC3E}">
        <p14:creationId xmlns:p14="http://schemas.microsoft.com/office/powerpoint/2010/main" val="169582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0200" y="102611"/>
            <a:ext cx="111827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i="1" dirty="0" smtClean="0">
                <a:solidFill>
                  <a:srgbClr val="FF0000"/>
                </a:solidFill>
              </a:rPr>
              <a:t>Protocolo</a:t>
            </a:r>
          </a:p>
          <a:p>
            <a:endParaRPr lang="es-AR" dirty="0"/>
          </a:p>
          <a:p>
            <a:r>
              <a:rPr lang="es-AR" dirty="0" smtClean="0"/>
              <a:t>	Conjunto de reglas que definen el formato y orden de msjs enviados y recibidos e/ entidades de la red y las </a:t>
            </a:r>
          </a:p>
          <a:p>
            <a:r>
              <a:rPr lang="es-AR" dirty="0"/>
              <a:t>	</a:t>
            </a:r>
            <a:r>
              <a:rPr lang="es-AR" dirty="0" smtClean="0"/>
              <a:t>acciones tomadas al enviar o recibir msjs.</a:t>
            </a:r>
          </a:p>
          <a:p>
            <a:endParaRPr lang="es-AR" dirty="0"/>
          </a:p>
          <a:p>
            <a:pPr algn="ctr"/>
            <a:r>
              <a:rPr lang="es-AR" b="1" i="1" dirty="0" smtClean="0">
                <a:solidFill>
                  <a:srgbClr val="FF0000"/>
                </a:solidFill>
              </a:rPr>
              <a:t>Topología</a:t>
            </a:r>
            <a:endParaRPr lang="es-AR" b="1" i="1" dirty="0">
              <a:solidFill>
                <a:srgbClr val="FF0000"/>
              </a:solidFill>
            </a:endParaRPr>
          </a:p>
          <a:p>
            <a:endParaRPr lang="es-AR" dirty="0" smtClean="0"/>
          </a:p>
          <a:p>
            <a:r>
              <a:rPr lang="es-AR" dirty="0"/>
              <a:t>	</a:t>
            </a:r>
            <a:r>
              <a:rPr lang="es-AR" dirty="0" smtClean="0"/>
              <a:t>es un arreglo donde los dispositivos se interconectan sobre un medio de comunicación.</a:t>
            </a:r>
          </a:p>
          <a:p>
            <a:r>
              <a:rPr lang="es-AR" dirty="0"/>
              <a:t>	</a:t>
            </a:r>
            <a:endParaRPr lang="es-AR" dirty="0" smtClean="0"/>
          </a:p>
          <a:p>
            <a:r>
              <a:rPr lang="es-AR" dirty="0"/>
              <a:t>	</a:t>
            </a:r>
            <a:r>
              <a:rPr lang="es-AR" b="1" i="1" dirty="0" smtClean="0"/>
              <a:t>Bus</a:t>
            </a:r>
            <a:endParaRPr lang="es-AR" b="1" i="1" dirty="0"/>
          </a:p>
          <a:p>
            <a:r>
              <a:rPr lang="es-AR" dirty="0" smtClean="0"/>
              <a:t>		Es un cable central con 2 terminales, donde los dispositivos se conectan al cable central.</a:t>
            </a:r>
          </a:p>
          <a:p>
            <a:endParaRPr lang="es-AR" dirty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43879" t="46875" r="35260" b="28646"/>
          <a:stretch/>
        </p:blipFill>
        <p:spPr>
          <a:xfrm>
            <a:off x="2374900" y="3390900"/>
            <a:ext cx="2705100" cy="17907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74900" y="5181600"/>
            <a:ext cx="8379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 info transmitida por un nodo se reparte por todo el bus alcanzando todos los nodos.</a:t>
            </a:r>
          </a:p>
          <a:p>
            <a:r>
              <a:rPr lang="es-AR" dirty="0" smtClean="0"/>
              <a:t>C/ nodo deber determinar si el dato enviado corresponde p/ si.</a:t>
            </a:r>
          </a:p>
          <a:p>
            <a:r>
              <a:rPr lang="es-AR" dirty="0" smtClean="0"/>
              <a:t>Si se corta el cable bus se termina la red.</a:t>
            </a:r>
          </a:p>
          <a:p>
            <a:r>
              <a:rPr lang="es-AR" dirty="0" smtClean="0"/>
              <a:t>Difícil encontrar errores cuando la red deja de funcionar.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4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04800" y="444500"/>
            <a:ext cx="117537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		</a:t>
            </a:r>
            <a:r>
              <a:rPr lang="es-AR" b="1" i="1" dirty="0" smtClean="0"/>
              <a:t>Estrella</a:t>
            </a:r>
          </a:p>
          <a:p>
            <a:r>
              <a:rPr lang="es-AR" dirty="0"/>
              <a:t>	</a:t>
            </a:r>
            <a:r>
              <a:rPr lang="es-AR" dirty="0" smtClean="0"/>
              <a:t>		Todos los hosts se conectan a un hub mediante enlace punto a punto al nodo central de la red</a:t>
            </a:r>
          </a:p>
          <a:p>
            <a:r>
              <a:rPr lang="es-AR" dirty="0"/>
              <a:t>	</a:t>
            </a:r>
            <a:r>
              <a:rPr lang="es-AR" dirty="0" smtClean="0"/>
              <a:t>		quien gestiona la info por toda la topología, incluso amplía la señal.</a:t>
            </a:r>
          </a:p>
          <a:p>
            <a:r>
              <a:rPr lang="es-AR" dirty="0"/>
              <a:t>	</a:t>
            </a:r>
            <a:r>
              <a:rPr lang="es-AR" dirty="0" smtClean="0"/>
              <a:t>		Se puede desconectar un elemento y no hay problemas.</a:t>
            </a:r>
          </a:p>
          <a:p>
            <a:r>
              <a:rPr lang="es-AR" dirty="0"/>
              <a:t>	</a:t>
            </a:r>
            <a:r>
              <a:rPr lang="es-AR" dirty="0" smtClean="0"/>
              <a:t>		Mas fácil de reparar.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46569" t="45660" r="35784" b="25000"/>
          <a:stretch/>
        </p:blipFill>
        <p:spPr>
          <a:xfrm>
            <a:off x="9652000" y="1016000"/>
            <a:ext cx="2286000" cy="21463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75211" y="3162300"/>
            <a:ext cx="97833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Anillo</a:t>
            </a:r>
          </a:p>
          <a:p>
            <a:r>
              <a:rPr lang="es-AR" dirty="0"/>
              <a:t>	</a:t>
            </a:r>
            <a:r>
              <a:rPr lang="es-AR" dirty="0" smtClean="0"/>
              <a:t>Dispositivos de red conectados uno tras otro, la info se va reenviando.</a:t>
            </a:r>
          </a:p>
          <a:p>
            <a:r>
              <a:rPr lang="es-AR" dirty="0"/>
              <a:t>	</a:t>
            </a:r>
            <a:r>
              <a:rPr lang="es-AR" dirty="0" smtClean="0"/>
              <a:t>El acceso a la red es otorgada por un token, éste circula en el anillo y cuando un host quiere</a:t>
            </a:r>
          </a:p>
          <a:p>
            <a:r>
              <a:rPr lang="es-AR" dirty="0"/>
              <a:t>	</a:t>
            </a:r>
            <a:r>
              <a:rPr lang="es-AR" dirty="0" smtClean="0"/>
              <a:t>mandar info espera al token y se posiciona en él. Envía la info a un host que se encuentra en </a:t>
            </a:r>
          </a:p>
          <a:p>
            <a:r>
              <a:rPr lang="es-AR" dirty="0"/>
              <a:t>	</a:t>
            </a:r>
            <a:r>
              <a:rPr lang="es-AR" dirty="0" smtClean="0"/>
              <a:t>el anillo, cuando llega a destino, éste le va a responder y va a generar un nuevo token p/ que</a:t>
            </a:r>
          </a:p>
          <a:p>
            <a:r>
              <a:rPr lang="es-AR" dirty="0"/>
              <a:t>	</a:t>
            </a:r>
            <a:r>
              <a:rPr lang="es-AR" dirty="0" smtClean="0"/>
              <a:t>circule la info.</a:t>
            </a:r>
          </a:p>
          <a:p>
            <a:endParaRPr lang="es-AR" dirty="0"/>
          </a:p>
          <a:p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48725" t="49479" r="34314" b="22569"/>
          <a:stretch/>
        </p:blipFill>
        <p:spPr>
          <a:xfrm>
            <a:off x="5346700" y="4666396"/>
            <a:ext cx="2197100" cy="204470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>
            <a:off x="5765800" y="5688746"/>
            <a:ext cx="1143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651500" y="5829300"/>
            <a:ext cx="530197" cy="419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899564" y="5457924"/>
            <a:ext cx="2567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Quiero mandar a de 1 a 3</a:t>
            </a:r>
          </a:p>
          <a:p>
            <a:r>
              <a:rPr lang="es-AR" dirty="0" smtClean="0"/>
              <a:t>Antes pasa por 2</a:t>
            </a:r>
          </a:p>
          <a:p>
            <a:r>
              <a:rPr lang="es-AR" dirty="0" smtClean="0"/>
              <a:t>2 reenvía a 3</a:t>
            </a:r>
            <a:endParaRPr lang="en-US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6703998" y="5930900"/>
            <a:ext cx="293702" cy="3175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464114" y="520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n-U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696014" y="633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997700" y="5217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8000" y="482600"/>
            <a:ext cx="111678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		</a:t>
            </a:r>
            <a:r>
              <a:rPr lang="es-AR" b="1" i="1" dirty="0" smtClean="0"/>
              <a:t>Malla</a:t>
            </a:r>
          </a:p>
          <a:p>
            <a:r>
              <a:rPr lang="es-AR" dirty="0"/>
              <a:t>	</a:t>
            </a:r>
            <a:r>
              <a:rPr lang="es-AR" dirty="0" smtClean="0"/>
              <a:t>		Usa conexiones redundantes entre hosts como estrategia de tolerancia a fallos.</a:t>
            </a:r>
          </a:p>
          <a:p>
            <a:r>
              <a:rPr lang="es-AR" dirty="0"/>
              <a:t>	</a:t>
            </a:r>
            <a:r>
              <a:rPr lang="es-AR" dirty="0" smtClean="0"/>
              <a:t>		Todos los hosts conectados con todos.</a:t>
            </a:r>
          </a:p>
          <a:p>
            <a:r>
              <a:rPr lang="es-AR" dirty="0"/>
              <a:t>	</a:t>
            </a:r>
            <a:r>
              <a:rPr lang="es-AR" dirty="0" smtClean="0"/>
              <a:t>		Tiene costos mas caros pero mas fáciles de conectar.</a:t>
            </a:r>
          </a:p>
          <a:p>
            <a:r>
              <a:rPr lang="es-AR" dirty="0"/>
              <a:t>	</a:t>
            </a:r>
            <a:r>
              <a:rPr lang="es-AR" dirty="0" smtClean="0"/>
              <a:t>		Los ISP se conectan con las grandes empresas o proveedores. Existen mallas conectadas</a:t>
            </a:r>
          </a:p>
          <a:p>
            <a:r>
              <a:rPr lang="es-AR" dirty="0"/>
              <a:t>	</a:t>
            </a:r>
            <a:r>
              <a:rPr lang="es-AR" dirty="0" smtClean="0"/>
              <a:t>		completamente y otras parcialmente.</a:t>
            </a:r>
          </a:p>
          <a:p>
            <a:endParaRPr lang="es-AR" dirty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48922" t="50695" r="34803" b="26562"/>
          <a:stretch/>
        </p:blipFill>
        <p:spPr>
          <a:xfrm>
            <a:off x="7073900" y="1959074"/>
            <a:ext cx="2108200" cy="16637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864100" y="4191000"/>
            <a:ext cx="278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>
                <a:solidFill>
                  <a:srgbClr val="FF0000"/>
                </a:solidFill>
              </a:rPr>
              <a:t>Estructura interna de la red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60400" y="5080000"/>
            <a:ext cx="52835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Se separa en 3:</a:t>
            </a:r>
          </a:p>
          <a:p>
            <a:r>
              <a:rPr lang="es-AR" dirty="0"/>
              <a:t>	</a:t>
            </a:r>
            <a:r>
              <a:rPr lang="es-AR" b="1" i="1" dirty="0" smtClean="0"/>
              <a:t>Periférica</a:t>
            </a:r>
            <a:r>
              <a:rPr lang="es-AR" dirty="0" smtClean="0"/>
              <a:t>: </a:t>
            </a:r>
          </a:p>
          <a:p>
            <a:r>
              <a:rPr lang="es-AR" dirty="0"/>
              <a:t>	</a:t>
            </a:r>
            <a:r>
              <a:rPr lang="es-AR" dirty="0" smtClean="0"/>
              <a:t>	Formado por aplicaciones y hosts.</a:t>
            </a:r>
          </a:p>
          <a:p>
            <a:r>
              <a:rPr lang="es-AR" dirty="0"/>
              <a:t>	</a:t>
            </a:r>
            <a:r>
              <a:rPr lang="es-AR" b="1" i="1" dirty="0" smtClean="0"/>
              <a:t>Central:</a:t>
            </a:r>
          </a:p>
          <a:p>
            <a:r>
              <a:rPr lang="es-AR" dirty="0"/>
              <a:t>	</a:t>
            </a:r>
            <a:r>
              <a:rPr lang="es-AR" dirty="0" smtClean="0"/>
              <a:t>	Formada por routers y otras redes.</a:t>
            </a:r>
          </a:p>
          <a:p>
            <a:r>
              <a:rPr lang="es-A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6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6300" y="0"/>
            <a:ext cx="110057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	</a:t>
            </a:r>
            <a:r>
              <a:rPr lang="es-AR" b="1" i="1" dirty="0" smtClean="0"/>
              <a:t>De acceso, medios de comunicación</a:t>
            </a:r>
            <a:r>
              <a:rPr lang="es-AR" dirty="0" smtClean="0"/>
              <a:t>:</a:t>
            </a:r>
          </a:p>
          <a:p>
            <a:r>
              <a:rPr lang="es-AR" dirty="0"/>
              <a:t>	</a:t>
            </a:r>
            <a:r>
              <a:rPr lang="es-AR" dirty="0" smtClean="0"/>
              <a:t>	Cómo se accede de la periférica a la central y que medios físicos tienen que conectarse.</a:t>
            </a:r>
          </a:p>
          <a:p>
            <a:endParaRPr lang="es-AR" dirty="0"/>
          </a:p>
          <a:p>
            <a:r>
              <a:rPr lang="es-AR" dirty="0" smtClean="0"/>
              <a:t>	</a:t>
            </a:r>
            <a:r>
              <a:rPr lang="es-AR" b="1" i="1" dirty="0" smtClean="0"/>
              <a:t>Periférica o frontera:</a:t>
            </a:r>
          </a:p>
          <a:p>
            <a:r>
              <a:rPr lang="es-AR" dirty="0"/>
              <a:t>	</a:t>
            </a:r>
            <a:r>
              <a:rPr lang="es-AR" dirty="0" smtClean="0"/>
              <a:t>	Son los host, ejecutan aplicaciones a través de la red-</a:t>
            </a:r>
          </a:p>
          <a:p>
            <a:r>
              <a:rPr lang="es-AR" dirty="0"/>
              <a:t>	</a:t>
            </a:r>
            <a:r>
              <a:rPr lang="es-AR" dirty="0" smtClean="0"/>
              <a:t>	Se basa en el modelo cliente-servidor, el host cliente pide servicio y lo reciben de los servidores.</a:t>
            </a:r>
          </a:p>
          <a:p>
            <a:endParaRPr lang="es-AR" dirty="0"/>
          </a:p>
          <a:p>
            <a:r>
              <a:rPr lang="es-AR" dirty="0" smtClean="0"/>
              <a:t>	</a:t>
            </a:r>
            <a:r>
              <a:rPr lang="es-AR" b="1" i="1" dirty="0" smtClean="0"/>
              <a:t>Peer-to-peer:</a:t>
            </a:r>
          </a:p>
          <a:p>
            <a:r>
              <a:rPr lang="es-AR" dirty="0"/>
              <a:t>	</a:t>
            </a:r>
            <a:r>
              <a:rPr lang="es-AR" dirty="0" smtClean="0"/>
              <a:t>	Los hosts tienen doble función, hacen de cliente y servidor (ej., torrents).</a:t>
            </a:r>
          </a:p>
          <a:p>
            <a:r>
              <a:rPr lang="es-AR" dirty="0"/>
              <a:t>	</a:t>
            </a:r>
            <a:r>
              <a:rPr lang="es-AR" b="1" i="1" dirty="0" smtClean="0"/>
              <a:t>Hibrido:</a:t>
            </a:r>
          </a:p>
          <a:p>
            <a:r>
              <a:rPr lang="es-AR" dirty="0"/>
              <a:t>	</a:t>
            </a:r>
            <a:r>
              <a:rPr lang="es-AR" dirty="0" smtClean="0"/>
              <a:t>	Mezcla cliente-servidor y peer-to-peer.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822905" y="3441680"/>
            <a:ext cx="100591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Para transmitir datos hay 2 protocolos</a:t>
            </a:r>
            <a:r>
              <a:rPr lang="es-AR" dirty="0" smtClean="0"/>
              <a:t>, los mas conocidos son </a:t>
            </a:r>
            <a:r>
              <a:rPr lang="es-AR" b="1" i="1" dirty="0" smtClean="0"/>
              <a:t>TCP y UPD</a:t>
            </a:r>
            <a:r>
              <a:rPr lang="es-AR" dirty="0" smtClean="0"/>
              <a:t>. (lenguaje que se comunican 2 </a:t>
            </a:r>
          </a:p>
          <a:p>
            <a:r>
              <a:rPr lang="es-AR" dirty="0" smtClean="0"/>
              <a:t>maquinas para transmitir datos)</a:t>
            </a:r>
          </a:p>
          <a:p>
            <a:endParaRPr lang="es-AR" b="1" i="1" dirty="0" smtClean="0"/>
          </a:p>
          <a:p>
            <a:r>
              <a:rPr lang="es-AR" b="1" i="1" dirty="0" smtClean="0"/>
              <a:t>TCP</a:t>
            </a:r>
          </a:p>
          <a:p>
            <a:r>
              <a:rPr lang="es-AR" dirty="0"/>
              <a:t>	</a:t>
            </a:r>
            <a:r>
              <a:rPr lang="es-AR" dirty="0" smtClean="0"/>
              <a:t>Proporciona un </a:t>
            </a:r>
            <a:r>
              <a:rPr lang="es-AR" b="1" i="1" dirty="0" smtClean="0"/>
              <a:t>servicio orientado a la conexión</a:t>
            </a:r>
            <a:r>
              <a:rPr lang="es-AR" dirty="0" smtClean="0"/>
              <a:t>, es confiable ya que garantiza que lo paquetes</a:t>
            </a:r>
          </a:p>
          <a:p>
            <a:r>
              <a:rPr lang="es-AR" dirty="0"/>
              <a:t>l</a:t>
            </a:r>
            <a:r>
              <a:rPr lang="es-AR" dirty="0" smtClean="0"/>
              <a:t>leguen a destino, transmite en bytes, si hay perdida modifica al emisor p/ poder reenviar.</a:t>
            </a:r>
          </a:p>
          <a:p>
            <a:r>
              <a:rPr lang="es-AR" dirty="0" smtClean="0"/>
              <a:t>Posee control de congestión, cuando sucede la red baja la tasa en envíos.</a:t>
            </a:r>
          </a:p>
          <a:p>
            <a:r>
              <a:rPr lang="es-AR" dirty="0" smtClean="0"/>
              <a:t>Usan TCP: HTTP, FTP, TELNET, SMTP</a:t>
            </a:r>
          </a:p>
          <a:p>
            <a:r>
              <a:rPr lang="es-AR" b="1" i="1" dirty="0" smtClean="0"/>
              <a:t>UPD:</a:t>
            </a:r>
          </a:p>
          <a:p>
            <a:r>
              <a:rPr lang="es-AR" dirty="0"/>
              <a:t>	</a:t>
            </a:r>
            <a:r>
              <a:rPr lang="es-AR" dirty="0" smtClean="0"/>
              <a:t>Proporciona un </a:t>
            </a:r>
            <a:r>
              <a:rPr lang="es-AR" b="1" i="1" dirty="0" smtClean="0"/>
              <a:t>servicio no orientado</a:t>
            </a:r>
            <a:r>
              <a:rPr lang="es-AR" dirty="0" smtClean="0"/>
              <a:t>, intenta que los datos lleguen pero no lo garantiza.</a:t>
            </a:r>
          </a:p>
          <a:p>
            <a:r>
              <a:rPr lang="es-AR" dirty="0" smtClean="0"/>
              <a:t>Envía info pero ni se espera que llegue confirmación.</a:t>
            </a:r>
          </a:p>
          <a:p>
            <a:r>
              <a:rPr lang="es-AR" dirty="0" smtClean="0"/>
              <a:t>Usan UDP: streaming, telefonía en internet, DNS, teleconferencias.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335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78000" y="201136"/>
            <a:ext cx="9842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i="1" dirty="0"/>
              <a:t>Ambos </a:t>
            </a:r>
            <a:r>
              <a:rPr lang="es-AR" dirty="0"/>
              <a:t>trabajan sobre la capa de red en el </a:t>
            </a:r>
            <a:r>
              <a:rPr lang="es-AR" dirty="0" smtClean="0"/>
              <a:t>protocolo </a:t>
            </a:r>
            <a:r>
              <a:rPr lang="es-AR" dirty="0"/>
              <a:t>IP que proporciona una comunicación lógica e/ 2 hosts.</a:t>
            </a:r>
          </a:p>
          <a:p>
            <a:r>
              <a:rPr lang="es-AR" dirty="0"/>
              <a:t>No garantiza que los paquetes sean entregados en orden ni completos</a:t>
            </a:r>
          </a:p>
          <a:p>
            <a:r>
              <a:rPr lang="es-AR" dirty="0"/>
              <a:t>Proporcionan servicios de comprobación de errores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4373406" y="1575484"/>
            <a:ext cx="275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>
                <a:solidFill>
                  <a:srgbClr val="FF0000"/>
                </a:solidFill>
              </a:rPr>
              <a:t>Red interna (network core</a:t>
            </a:r>
            <a:r>
              <a:rPr lang="es-AR" b="1" i="1" dirty="0">
                <a:solidFill>
                  <a:srgbClr val="FF0000"/>
                </a:solidFill>
              </a:rPr>
              <a:t>)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71499" y="2118835"/>
            <a:ext cx="103617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Donde están los routers interconectados e/ ellos.</a:t>
            </a:r>
          </a:p>
          <a:p>
            <a:r>
              <a:rPr lang="es-AR" dirty="0" smtClean="0"/>
              <a:t>¿ Como transferimos los datos a través de las redes ?</a:t>
            </a:r>
          </a:p>
          <a:p>
            <a:r>
              <a:rPr lang="es-AR" dirty="0" smtClean="0"/>
              <a:t>Hay 2 tipos de modelos:</a:t>
            </a:r>
          </a:p>
          <a:p>
            <a:r>
              <a:rPr lang="es-AR" dirty="0"/>
              <a:t>	</a:t>
            </a:r>
            <a:r>
              <a:rPr lang="es-AR" b="1" i="1" dirty="0" smtClean="0"/>
              <a:t>Conmutación por circuitos:</a:t>
            </a:r>
          </a:p>
          <a:p>
            <a:r>
              <a:rPr lang="es-AR" dirty="0"/>
              <a:t>	</a:t>
            </a:r>
            <a:r>
              <a:rPr lang="es-AR" dirty="0" smtClean="0"/>
              <a:t>	Reserva recursos al momento de efectuar una comunicación.</a:t>
            </a:r>
          </a:p>
          <a:p>
            <a:r>
              <a:rPr lang="es-AR" dirty="0"/>
              <a:t>	</a:t>
            </a:r>
            <a:r>
              <a:rPr lang="es-AR" b="1" i="1" dirty="0" smtClean="0"/>
              <a:t>Conmutación por paquetes:</a:t>
            </a:r>
          </a:p>
          <a:p>
            <a:r>
              <a:rPr lang="es-AR" dirty="0"/>
              <a:t>	</a:t>
            </a:r>
            <a:r>
              <a:rPr lang="es-AR" dirty="0" smtClean="0"/>
              <a:t>	Divide la info en paquetes. Puede generar cola de paquetes debido a que no hay reserva.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9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8900" y="304800"/>
            <a:ext cx="1210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i="1" dirty="0" smtClean="0">
                <a:solidFill>
                  <a:srgbClr val="FF0000"/>
                </a:solidFill>
              </a:rPr>
              <a:t>Redes de acceso y medios físicos</a:t>
            </a:r>
          </a:p>
          <a:p>
            <a:endParaRPr lang="es-AR" dirty="0" smtClean="0"/>
          </a:p>
          <a:p>
            <a:r>
              <a:rPr lang="es-AR" dirty="0" smtClean="0"/>
              <a:t>Es como se conectan los terminales al router.</a:t>
            </a:r>
          </a:p>
          <a:p>
            <a:r>
              <a:rPr lang="es-AR" dirty="0" smtClean="0"/>
              <a:t>Hay distintos tipos:</a:t>
            </a:r>
          </a:p>
          <a:p>
            <a:r>
              <a:rPr lang="es-AR" dirty="0"/>
              <a:t>	</a:t>
            </a:r>
            <a:r>
              <a:rPr lang="es-AR" dirty="0" smtClean="0"/>
              <a:t>Medios Físicos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0392" t="47222" r="57451" b="26042"/>
          <a:stretch/>
        </p:blipFill>
        <p:spPr>
          <a:xfrm>
            <a:off x="88900" y="1782128"/>
            <a:ext cx="3721100" cy="2281872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88900" y="2006600"/>
            <a:ext cx="1155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2941" t="59375" r="36568" b="21528"/>
          <a:stretch/>
        </p:blipFill>
        <p:spPr>
          <a:xfrm>
            <a:off x="3810000" y="1943100"/>
            <a:ext cx="3187700" cy="19177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l="21863" t="49132" r="36764" b="27604"/>
          <a:stretch/>
        </p:blipFill>
        <p:spPr>
          <a:xfrm>
            <a:off x="88900" y="4085272"/>
            <a:ext cx="6184900" cy="2175828"/>
          </a:xfrm>
          <a:prstGeom prst="rect">
            <a:avLst/>
          </a:prstGeom>
        </p:spPr>
      </p:pic>
      <p:cxnSp>
        <p:nvCxnSpPr>
          <p:cNvPr id="15" name="Conector recto 14"/>
          <p:cNvCxnSpPr/>
          <p:nvPr/>
        </p:nvCxnSpPr>
        <p:spPr>
          <a:xfrm>
            <a:off x="3975100" y="2231073"/>
            <a:ext cx="1206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19100" y="4368800"/>
            <a:ext cx="71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3213100" y="4368800"/>
            <a:ext cx="17526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419100" y="477520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419100" y="5308600"/>
            <a:ext cx="10668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6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50900" y="558800"/>
            <a:ext cx="1070196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Acceso Residencial: Punto a punto.</a:t>
            </a:r>
          </a:p>
          <a:p>
            <a:r>
              <a:rPr lang="es-AR" dirty="0" smtClean="0"/>
              <a:t>	Establece señal por medio de un modem que realiza una llamada al ISP.</a:t>
            </a:r>
          </a:p>
          <a:p>
            <a:r>
              <a:rPr lang="es-AR" dirty="0" smtClean="0"/>
              <a:t>Toma info digital, entra al modem, la transforma en analógica y la manda por pulsos telefónicos. Llega al modem</a:t>
            </a:r>
          </a:p>
          <a:p>
            <a:r>
              <a:rPr lang="es-AR" dirty="0" smtClean="0"/>
              <a:t>ISP (al que habíamos llamado)</a:t>
            </a:r>
          </a:p>
          <a:p>
            <a:r>
              <a:rPr lang="es-AR" dirty="0" smtClean="0"/>
              <a:t>Hasta 56Kbps</a:t>
            </a:r>
          </a:p>
          <a:p>
            <a:r>
              <a:rPr lang="es-AR" dirty="0" smtClean="0"/>
              <a:t>No se podía navegar y hablar al mismo tiempo.</a:t>
            </a:r>
          </a:p>
          <a:p>
            <a:endParaRPr lang="es-AR" dirty="0"/>
          </a:p>
          <a:p>
            <a:r>
              <a:rPr lang="es-AR" b="1" i="1" dirty="0" smtClean="0"/>
              <a:t>Acceso Residencial: DLS.</a:t>
            </a:r>
          </a:p>
          <a:p>
            <a:r>
              <a:rPr lang="es-AR" dirty="0" smtClean="0"/>
              <a:t>	Envía info por la misma línea telefónica. La línea es separa por un Split en 2:</a:t>
            </a:r>
          </a:p>
          <a:p>
            <a:r>
              <a:rPr lang="es-AR" dirty="0"/>
              <a:t>	</a:t>
            </a:r>
            <a:r>
              <a:rPr lang="es-AR" dirty="0" smtClean="0"/>
              <a:t>	Telefonía</a:t>
            </a:r>
          </a:p>
          <a:p>
            <a:r>
              <a:rPr lang="es-AR" dirty="0"/>
              <a:t>	</a:t>
            </a:r>
            <a:r>
              <a:rPr lang="es-AR" dirty="0" smtClean="0"/>
              <a:t>	Redes</a:t>
            </a:r>
          </a:p>
          <a:p>
            <a:r>
              <a:rPr lang="es-AR" dirty="0" smtClean="0"/>
              <a:t>Es separada por la frecuencia, lo que es frecuencia telefónica normal va a ir a una frecuencia 0KHz – 4KHz</a:t>
            </a:r>
            <a:r>
              <a:rPr lang="en-US" dirty="0" smtClean="0"/>
              <a:t>.</a:t>
            </a:r>
          </a:p>
          <a:p>
            <a:r>
              <a:rPr lang="es-AR" dirty="0" smtClean="0"/>
              <a:t>De 26KHz – 138 info de subida</a:t>
            </a:r>
          </a:p>
          <a:p>
            <a:r>
              <a:rPr lang="es-AR" dirty="0" smtClean="0"/>
              <a:t>De 138 – 1104 de bajada</a:t>
            </a:r>
          </a:p>
          <a:p>
            <a:r>
              <a:rPr lang="es-AR" dirty="0" smtClean="0"/>
              <a:t>El modem transforma de digital a análoga, envía a la central (DSLAM) y hace la reconversión.</a:t>
            </a:r>
          </a:p>
          <a:p>
            <a:r>
              <a:rPr lang="es-AR" dirty="0" smtClean="0"/>
              <a:t>DSLA, sabe para donde enviar la señal si para telefonía o internet.</a:t>
            </a:r>
          </a:p>
          <a:p>
            <a:endParaRPr lang="es-AR" dirty="0"/>
          </a:p>
          <a:p>
            <a:r>
              <a:rPr lang="es-AR" b="1" i="1" dirty="0" smtClean="0"/>
              <a:t>ADLS</a:t>
            </a:r>
          </a:p>
          <a:p>
            <a:r>
              <a:rPr lang="es-AR" dirty="0"/>
              <a:t>	</a:t>
            </a:r>
            <a:r>
              <a:rPr lang="es-AR" dirty="0" smtClean="0"/>
              <a:t>La diferencia esta en las velocidades de bajada y subida. Trabaja igual que la anterior (DLS)</a:t>
            </a:r>
          </a:p>
          <a:p>
            <a:r>
              <a:rPr lang="es-AR" dirty="0" smtClean="0"/>
              <a:t>Subida 25Mbps</a:t>
            </a:r>
          </a:p>
          <a:p>
            <a:r>
              <a:rPr lang="es-AR" dirty="0" smtClean="0"/>
              <a:t>Bajada 24Mbps</a:t>
            </a:r>
          </a:p>
        </p:txBody>
      </p:sp>
    </p:spTree>
    <p:extLst>
      <p:ext uri="{BB962C8B-B14F-4D97-AF65-F5344CB8AC3E}">
        <p14:creationId xmlns:p14="http://schemas.microsoft.com/office/powerpoint/2010/main" val="130580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952</Words>
  <Application>Microsoft Office PowerPoint</Application>
  <PresentationFormat>Panorámica</PresentationFormat>
  <Paragraphs>313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38</cp:revision>
  <dcterms:created xsi:type="dcterms:W3CDTF">2020-11-03T17:33:41Z</dcterms:created>
  <dcterms:modified xsi:type="dcterms:W3CDTF">2020-11-06T17:00:24Z</dcterms:modified>
</cp:coreProperties>
</file>