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C362-D774-4070-AA80-BDCC7001350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92C-F223-444B-AB0E-D4939DBE5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C362-D774-4070-AA80-BDCC7001350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92C-F223-444B-AB0E-D4939DBE5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5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C362-D774-4070-AA80-BDCC7001350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92C-F223-444B-AB0E-D4939DBE5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8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C362-D774-4070-AA80-BDCC7001350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92C-F223-444B-AB0E-D4939DBE5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C362-D774-4070-AA80-BDCC7001350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92C-F223-444B-AB0E-D4939DBE5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2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C362-D774-4070-AA80-BDCC7001350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92C-F223-444B-AB0E-D4939DBE5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2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C362-D774-4070-AA80-BDCC7001350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92C-F223-444B-AB0E-D4939DBE5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C362-D774-4070-AA80-BDCC7001350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92C-F223-444B-AB0E-D4939DBE5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C362-D774-4070-AA80-BDCC7001350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92C-F223-444B-AB0E-D4939DBE5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7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C362-D774-4070-AA80-BDCC7001350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92C-F223-444B-AB0E-D4939DBE5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C362-D774-4070-AA80-BDCC7001350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92C-F223-444B-AB0E-D4939DBE5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0C362-D774-4070-AA80-BDCC7001350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B892C-F223-444B-AB0E-D4939DBE5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7855" t="10845" r="25640" b="40809"/>
          <a:stretch/>
        </p:blipFill>
        <p:spPr>
          <a:xfrm>
            <a:off x="0" y="0"/>
            <a:ext cx="6024282" cy="353657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31281" t="32169" r="24498" b="29595"/>
          <a:stretch/>
        </p:blipFill>
        <p:spPr>
          <a:xfrm>
            <a:off x="5553634" y="242046"/>
            <a:ext cx="6185648" cy="3200401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78640"/>
              </p:ext>
            </p:extLst>
          </p:nvPr>
        </p:nvGraphicFramePr>
        <p:xfrm>
          <a:off x="389962" y="4343401"/>
          <a:ext cx="5163672" cy="216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18">
                  <a:extLst>
                    <a:ext uri="{9D8B030D-6E8A-4147-A177-3AD203B41FA5}">
                      <a16:colId xmlns:a16="http://schemas.microsoft.com/office/drawing/2014/main" val="1799051342"/>
                    </a:ext>
                  </a:extLst>
                </a:gridCol>
                <a:gridCol w="1156449">
                  <a:extLst>
                    <a:ext uri="{9D8B030D-6E8A-4147-A177-3AD203B41FA5}">
                      <a16:colId xmlns:a16="http://schemas.microsoft.com/office/drawing/2014/main" val="2592748076"/>
                    </a:ext>
                  </a:extLst>
                </a:gridCol>
                <a:gridCol w="1425387">
                  <a:extLst>
                    <a:ext uri="{9D8B030D-6E8A-4147-A177-3AD203B41FA5}">
                      <a16:colId xmlns:a16="http://schemas.microsoft.com/office/drawing/2014/main" val="3367264576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335486673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r>
                        <a:rPr lang="es-AR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D/I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INTERFAZ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33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s-AR" dirty="0" smtClean="0"/>
                        <a:t>192,168,1,0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ETH0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2264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s-AR" dirty="0" smtClean="0"/>
                        <a:t>192,168,3,0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192,168,1,5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ETH0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599689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s-AR" dirty="0" smtClean="0"/>
                        <a:t>192,168,2,0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192,168,1,5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ETH0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77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s-AR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202,15,22,0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ETH1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32070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5256719" y="346032"/>
            <a:ext cx="64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89962" y="3974069"/>
            <a:ext cx="83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B)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164745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EJER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235164"/>
              </p:ext>
            </p:extLst>
          </p:nvPr>
        </p:nvGraphicFramePr>
        <p:xfrm>
          <a:off x="188256" y="255494"/>
          <a:ext cx="5163672" cy="216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18">
                  <a:extLst>
                    <a:ext uri="{9D8B030D-6E8A-4147-A177-3AD203B41FA5}">
                      <a16:colId xmlns:a16="http://schemas.microsoft.com/office/drawing/2014/main" val="1799051342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2592748076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3367264576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335486673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r>
                        <a:rPr lang="es-AR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D/I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INTERFAZ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33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s-AR" dirty="0" smtClean="0"/>
                        <a:t>192,168,1,0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ETH0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2264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s-AR" dirty="0" smtClean="0"/>
                        <a:t>192,168,3,0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ETH1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599689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s-AR" dirty="0" smtClean="0"/>
                        <a:t>192,168,2,0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192,168,3,1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ETH1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77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s-AR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192,168,1,1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ETH0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32070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70122"/>
              </p:ext>
            </p:extLst>
          </p:nvPr>
        </p:nvGraphicFramePr>
        <p:xfrm>
          <a:off x="5773268" y="255494"/>
          <a:ext cx="5163672" cy="171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18">
                  <a:extLst>
                    <a:ext uri="{9D8B030D-6E8A-4147-A177-3AD203B41FA5}">
                      <a16:colId xmlns:a16="http://schemas.microsoft.com/office/drawing/2014/main" val="1799051342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2592748076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3367264576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335486673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r>
                        <a:rPr lang="es-AR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D/I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INTERFAZ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33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s-AR" dirty="0" smtClean="0"/>
                        <a:t>192,168,2,0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ETH0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2264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s-AR" dirty="0" smtClean="0"/>
                        <a:t>192,168,3,0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ETH1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599689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s-AR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192,168,3,6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ETH1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77001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30306" y="2944906"/>
            <a:ext cx="309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C)</a:t>
            </a:r>
            <a:r>
              <a:rPr lang="es-AR" dirty="0" smtClean="0"/>
              <a:t> DEBE UTIZARSE UN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1702" y="152545"/>
            <a:ext cx="11990297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_tradnl" b="1" dirty="0">
                <a:latin typeface="Arial" panose="020B0604020202020204" pitchFamily="34" charset="0"/>
                <a:ea typeface="Arial" panose="020B0604020202020204" pitchFamily="34" charset="0"/>
              </a:rPr>
              <a:t>4.</a:t>
            </a: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</a:rPr>
              <a:t> Dado el siguiente espacio de direcciones clase C, (201.32.14.0/24) y las siguientes máscaras determinar: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¿Cuáles son las subredes que quedan determinadas?; especifique sus direcciones en notación decimal con puntos y binaria.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78" y="3660218"/>
            <a:ext cx="5930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201, 32, 14, 0/24</a:t>
            </a:r>
          </a:p>
          <a:p>
            <a:endParaRPr lang="es-AR" dirty="0" smtClean="0"/>
          </a:p>
          <a:p>
            <a:r>
              <a:rPr lang="es-AR" dirty="0" smtClean="0"/>
              <a:t>MASC 255.255.255.192 -&gt; 1111111,11111111,11111111,11000000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201, 32, 14, 0/26  </a:t>
            </a:r>
            <a:r>
              <a:rPr lang="es-AR" dirty="0" smtClean="0"/>
              <a:t>-&gt; </a:t>
            </a:r>
            <a:r>
              <a:rPr lang="es-AR" dirty="0" smtClean="0">
                <a:solidFill>
                  <a:schemeClr val="accent5"/>
                </a:solidFill>
              </a:rPr>
              <a:t>2^2 = 4 SUBREDES</a:t>
            </a:r>
            <a:r>
              <a:rPr lang="es-AR" dirty="0" smtClean="0"/>
              <a:t>  256/4=64  0  2^6 = 64</a:t>
            </a:r>
          </a:p>
          <a:p>
            <a:r>
              <a:rPr lang="es-AR" dirty="0" smtClean="0">
                <a:solidFill>
                  <a:schemeClr val="accent5"/>
                </a:solidFill>
              </a:rPr>
              <a:t>201, 32, 14, 64/26</a:t>
            </a:r>
          </a:p>
          <a:p>
            <a:r>
              <a:rPr lang="es-AR" dirty="0" smtClean="0">
                <a:solidFill>
                  <a:schemeClr val="accent5"/>
                </a:solidFill>
              </a:rPr>
              <a:t>201, 32, 14, 128/26</a:t>
            </a:r>
          </a:p>
          <a:p>
            <a:r>
              <a:rPr lang="es-AR" dirty="0" smtClean="0">
                <a:solidFill>
                  <a:schemeClr val="accent5"/>
                </a:solidFill>
              </a:rPr>
              <a:t>201, 32, 14, 192/26</a:t>
            </a:r>
          </a:p>
          <a:p>
            <a:r>
              <a:rPr lang="es-AR" dirty="0" smtClean="0">
                <a:solidFill>
                  <a:schemeClr val="accent5"/>
                </a:solidFill>
              </a:rPr>
              <a:t>201, 32, 14, 256/26</a:t>
            </a:r>
          </a:p>
          <a:p>
            <a:r>
              <a:rPr lang="es-AR" dirty="0" smtClean="0">
                <a:solidFill>
                  <a:schemeClr val="accent2"/>
                </a:solidFill>
              </a:rPr>
              <a:t>2(base y </a:t>
            </a:r>
            <a:r>
              <a:rPr lang="es-AR" dirty="0" err="1" smtClean="0">
                <a:solidFill>
                  <a:schemeClr val="accent2"/>
                </a:solidFill>
              </a:rPr>
              <a:t>broad</a:t>
            </a:r>
            <a:r>
              <a:rPr lang="es-AR" dirty="0" smtClean="0">
                <a:solidFill>
                  <a:schemeClr val="accent2"/>
                </a:solidFill>
              </a:rPr>
              <a:t>) x 4(redes) = 8 EN TOTAL NO SE USAN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256 – 8= 248 HOSTS PERMITE</a:t>
            </a:r>
          </a:p>
          <a:p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150659" y="870770"/>
            <a:ext cx="356795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_tradnl" b="1" dirty="0">
                <a:latin typeface="Arial" panose="020B0604020202020204" pitchFamily="34" charset="0"/>
                <a:ea typeface="Arial" panose="020B0604020202020204" pitchFamily="34" charset="0"/>
              </a:rPr>
              <a:t>1-</a:t>
            </a: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</a:rPr>
              <a:t> Mascara: 255.255.255.192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_tradnl" b="1" dirty="0">
                <a:latin typeface="Arial" panose="020B0604020202020204" pitchFamily="34" charset="0"/>
                <a:ea typeface="Arial" panose="020B0604020202020204" pitchFamily="34" charset="0"/>
              </a:rPr>
              <a:t>2-</a:t>
            </a: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</a:rPr>
              <a:t> Mascara: 255.255.255.252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196850" y="1721225"/>
            <a:ext cx="59301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201, 32, 14, 0/24</a:t>
            </a:r>
          </a:p>
          <a:p>
            <a:endParaRPr lang="es-AR" dirty="0" smtClean="0"/>
          </a:p>
          <a:p>
            <a:r>
              <a:rPr lang="es-AR" dirty="0" smtClean="0"/>
              <a:t>MASC 255.255.255.192 -&gt; 1111111,11111111,11111111,11111100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201, 32, 14, 0/26  </a:t>
            </a:r>
            <a:r>
              <a:rPr lang="es-AR" dirty="0" smtClean="0"/>
              <a:t>-&gt; </a:t>
            </a:r>
            <a:r>
              <a:rPr lang="es-AR" dirty="0" smtClean="0">
                <a:solidFill>
                  <a:schemeClr val="accent5"/>
                </a:solidFill>
              </a:rPr>
              <a:t>2^6 = 64 SUBREDES</a:t>
            </a:r>
            <a:r>
              <a:rPr lang="es-AR" dirty="0" smtClean="0"/>
              <a:t>  256/64=4  0  2^2 = 4</a:t>
            </a:r>
          </a:p>
          <a:p>
            <a:r>
              <a:rPr lang="es-AR" dirty="0" smtClean="0">
                <a:solidFill>
                  <a:schemeClr val="accent5"/>
                </a:solidFill>
              </a:rPr>
              <a:t>201, 32, 14, 4/26		201, 32, 14, 48/26</a:t>
            </a:r>
          </a:p>
          <a:p>
            <a:r>
              <a:rPr lang="es-AR" dirty="0" smtClean="0">
                <a:solidFill>
                  <a:schemeClr val="accent5"/>
                </a:solidFill>
              </a:rPr>
              <a:t>201, 32, 14, 8/26		201, 32, 14, 52/26</a:t>
            </a:r>
          </a:p>
          <a:p>
            <a:r>
              <a:rPr lang="es-AR" dirty="0" smtClean="0">
                <a:solidFill>
                  <a:schemeClr val="accent5"/>
                </a:solidFill>
              </a:rPr>
              <a:t>201, 32, 14, 12/26		201, 32, 14, 56/26</a:t>
            </a:r>
          </a:p>
          <a:p>
            <a:r>
              <a:rPr lang="es-AR" dirty="0" smtClean="0">
                <a:solidFill>
                  <a:schemeClr val="accent5"/>
                </a:solidFill>
              </a:rPr>
              <a:t>201, 32, 14, 16/26		201, 32, 14, 256/26</a:t>
            </a:r>
          </a:p>
          <a:p>
            <a:r>
              <a:rPr lang="es-AR" dirty="0" smtClean="0">
                <a:solidFill>
                  <a:schemeClr val="accent5"/>
                </a:solidFill>
              </a:rPr>
              <a:t>201, 32, 14, 20/26</a:t>
            </a:r>
          </a:p>
          <a:p>
            <a:r>
              <a:rPr lang="es-AR" dirty="0" smtClean="0">
                <a:solidFill>
                  <a:schemeClr val="accent5"/>
                </a:solidFill>
              </a:rPr>
              <a:t>201, 32, 14, 24/26</a:t>
            </a:r>
          </a:p>
          <a:p>
            <a:r>
              <a:rPr lang="es-AR" dirty="0" smtClean="0">
                <a:solidFill>
                  <a:schemeClr val="accent5"/>
                </a:solidFill>
              </a:rPr>
              <a:t>201, 32, 14, 28/26</a:t>
            </a:r>
          </a:p>
          <a:p>
            <a:r>
              <a:rPr lang="es-AR" dirty="0" smtClean="0">
                <a:solidFill>
                  <a:schemeClr val="accent5"/>
                </a:solidFill>
              </a:rPr>
              <a:t>201, 32, 14, 32/26</a:t>
            </a:r>
          </a:p>
          <a:p>
            <a:r>
              <a:rPr lang="es-AR" dirty="0" smtClean="0">
                <a:solidFill>
                  <a:schemeClr val="accent5"/>
                </a:solidFill>
              </a:rPr>
              <a:t>201, 32, 14, 36/26</a:t>
            </a:r>
          </a:p>
          <a:p>
            <a:r>
              <a:rPr lang="es-AR" dirty="0" smtClean="0">
                <a:solidFill>
                  <a:schemeClr val="accent5"/>
                </a:solidFill>
              </a:rPr>
              <a:t>201, 32, 14, 40/26</a:t>
            </a:r>
          </a:p>
          <a:p>
            <a:r>
              <a:rPr lang="es-AR" dirty="0" smtClean="0">
                <a:solidFill>
                  <a:schemeClr val="accent5"/>
                </a:solidFill>
              </a:rPr>
              <a:t>201, 32, 14, 44/26</a:t>
            </a:r>
          </a:p>
          <a:p>
            <a:r>
              <a:rPr lang="es-AR" dirty="0" smtClean="0">
                <a:solidFill>
                  <a:schemeClr val="accent2"/>
                </a:solidFill>
              </a:rPr>
              <a:t>2 X 64 = 128 EN TOTAL NO SE USAN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256 – 128= 128 HOSTS PERMITE</a:t>
            </a:r>
          </a:p>
          <a:p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100850" y="1721225"/>
            <a:ext cx="6096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¿Qué </a:t>
            </a:r>
            <a:r>
              <a:rPr lang="es-ES_tradnl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cantidad máxima de hosts podrían conectarse a </a:t>
            </a: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_tradnl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Intranet </a:t>
            </a: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que utilice dicha configuración? (para el caso de configuración que más hosts permita)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¿Qué cantidad máxima de subredes se puede configurar?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8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endCxn id="12" idx="6"/>
          </p:cNvCxnSpPr>
          <p:nvPr/>
        </p:nvCxnSpPr>
        <p:spPr>
          <a:xfrm flipV="1">
            <a:off x="1685365" y="2637866"/>
            <a:ext cx="5127251" cy="2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3543300" y="2299447"/>
            <a:ext cx="497541" cy="64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6476440" y="2315137"/>
            <a:ext cx="336176" cy="64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13"/>
          <p:cNvCxnSpPr>
            <a:stCxn id="12" idx="5"/>
          </p:cNvCxnSpPr>
          <p:nvPr/>
        </p:nvCxnSpPr>
        <p:spPr>
          <a:xfrm>
            <a:off x="6763384" y="2866070"/>
            <a:ext cx="425028" cy="2360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2" idx="3"/>
          </p:cNvCxnSpPr>
          <p:nvPr/>
        </p:nvCxnSpPr>
        <p:spPr>
          <a:xfrm flipH="1">
            <a:off x="2628413" y="2866070"/>
            <a:ext cx="3897259" cy="252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1532965" y="1976719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2184027" y="1993529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2953871" y="2010337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5140699" y="1976719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4608979" y="1985125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6178437" y="1971117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4192681" y="1971117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5664014" y="1976719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/>
          <p:cNvSpPr/>
          <p:nvPr/>
        </p:nvSpPr>
        <p:spPr>
          <a:xfrm>
            <a:off x="4529129" y="4332923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7255942" y="4716859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6930912" y="2831894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7032251" y="3268724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30"/>
          <p:cNvSpPr/>
          <p:nvPr/>
        </p:nvSpPr>
        <p:spPr>
          <a:xfrm>
            <a:off x="7110332" y="3800905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31"/>
          <p:cNvSpPr/>
          <p:nvPr/>
        </p:nvSpPr>
        <p:spPr>
          <a:xfrm>
            <a:off x="7226873" y="4294276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/>
          <p:cNvSpPr/>
          <p:nvPr/>
        </p:nvSpPr>
        <p:spPr>
          <a:xfrm>
            <a:off x="4043155" y="4555495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/>
          <p:cNvSpPr/>
          <p:nvPr/>
        </p:nvSpPr>
        <p:spPr>
          <a:xfrm>
            <a:off x="3573430" y="4830003"/>
            <a:ext cx="255494" cy="32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adroTexto 38"/>
          <p:cNvSpPr txBox="1"/>
          <p:nvPr/>
        </p:nvSpPr>
        <p:spPr>
          <a:xfrm>
            <a:off x="1711979" y="286795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RED1 - 3 HOSTS</a:t>
            </a:r>
            <a:endParaRPr lang="en-U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2206380" y="447096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RED4 – 3 HOST</a:t>
            </a:r>
            <a:endParaRPr lang="en-U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7228879" y="4978542"/>
            <a:ext cx="169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RED3 – 5 HOSTS</a:t>
            </a:r>
            <a:endParaRPr lang="en-US" dirty="0"/>
          </a:p>
        </p:txBody>
      </p:sp>
      <p:sp>
        <p:nvSpPr>
          <p:cNvPr id="42" name="CuadroTexto 41"/>
          <p:cNvSpPr txBox="1"/>
          <p:nvPr/>
        </p:nvSpPr>
        <p:spPr>
          <a:xfrm>
            <a:off x="4761630" y="2783772"/>
            <a:ext cx="169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RED2 – 5 HOSTS</a:t>
            </a:r>
            <a:endParaRPr lang="en-US" dirty="0"/>
          </a:p>
        </p:txBody>
      </p:sp>
      <p:sp>
        <p:nvSpPr>
          <p:cNvPr id="43" name="Rectángulo 42"/>
          <p:cNvSpPr/>
          <p:nvPr/>
        </p:nvSpPr>
        <p:spPr>
          <a:xfrm>
            <a:off x="8030990" y="1508488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201, 32, 14, 0/24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7925286" y="1985355"/>
            <a:ext cx="40793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/>
          </a:p>
          <a:p>
            <a:r>
              <a:rPr lang="es-AR" dirty="0" smtClean="0"/>
              <a:t>TOTAL 16 HOSTS + 8 BASE Y BROADCAST</a:t>
            </a:r>
          </a:p>
          <a:p>
            <a:r>
              <a:rPr lang="es-AR" dirty="0" smtClean="0"/>
              <a:t>24 </a:t>
            </a:r>
          </a:p>
          <a:p>
            <a:endParaRPr lang="es-AR" dirty="0"/>
          </a:p>
          <a:p>
            <a:r>
              <a:rPr lang="es-AR" dirty="0" smtClean="0"/>
              <a:t>Para 5 hosts 2^3-2 = 6</a:t>
            </a:r>
          </a:p>
          <a:p>
            <a:r>
              <a:rPr lang="es-AR" dirty="0" smtClean="0"/>
              <a:t>/29</a:t>
            </a:r>
          </a:p>
          <a:p>
            <a:endParaRPr lang="es-AR" dirty="0"/>
          </a:p>
          <a:p>
            <a:r>
              <a:rPr lang="es-AR" dirty="0" smtClean="0"/>
              <a:t>Para 3 hosts 2^3-2 = 6</a:t>
            </a:r>
          </a:p>
          <a:p>
            <a:r>
              <a:rPr lang="es-AR" dirty="0" smtClean="0"/>
              <a:t>/29</a:t>
            </a:r>
          </a:p>
          <a:p>
            <a:endParaRPr lang="es-AR" dirty="0" smtClean="0"/>
          </a:p>
        </p:txBody>
      </p:sp>
      <p:sp>
        <p:nvSpPr>
          <p:cNvPr id="46" name="CuadroTexto 45"/>
          <p:cNvSpPr txBox="1"/>
          <p:nvPr/>
        </p:nvSpPr>
        <p:spPr>
          <a:xfrm>
            <a:off x="28891" y="5367919"/>
            <a:ext cx="4036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APROVECHAMIENTO DE DIR: 256-2 = 254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RED 1 : (3 HOSTS  / 6) X 100 = 50%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RED 2 : (5 / 6) X 100 = 86,3%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RED 3 : (5 / 6) X 100 = 86,3%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RED 4 : (3 / 6) X 100 = 50%</a:t>
            </a:r>
          </a:p>
          <a:p>
            <a:endParaRPr lang="en-U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5475643" y="6064162"/>
            <a:ext cx="6887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APROVECHAMIENTO GRAL:  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254 X 4(total de redes) = 1016 -&gt; (16 total hosts / 1016) X 100 = 1,57%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10183" y="34656"/>
            <a:ext cx="11865275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_tradnl" b="1" dirty="0">
                <a:latin typeface="Arial" panose="020B0604020202020204" pitchFamily="34" charset="0"/>
                <a:ea typeface="Arial" panose="020B0604020202020204" pitchFamily="34" charset="0"/>
              </a:rPr>
              <a:t>5.</a:t>
            </a: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</a:rPr>
              <a:t> Suponga que debe configurar direcciones IP para una Intranet con la siguiente topología: Una red A, con 3 hosts conectados, conectada a través de un </a:t>
            </a:r>
            <a:r>
              <a:rPr lang="es-ES_tradnl" dirty="0" err="1">
                <a:latin typeface="Arial" panose="020B0604020202020204" pitchFamily="34" charset="0"/>
                <a:ea typeface="Arial" panose="020B0604020202020204" pitchFamily="34" charset="0"/>
              </a:rPr>
              <a:t>router</a:t>
            </a: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</a:rPr>
              <a:t> a una red B, con 5 hosts, que a su vez está conectada a una red D, que tiene 5 hosts y a una red E con 3 hosts. Cuantas redes clase C necesitará, cuál será la máscara utilizada y cuál el porcentaje de aprovechamiento de direcciones?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6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008223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_tradnl" b="1" dirty="0">
                <a:latin typeface="Arial" panose="020B0604020202020204" pitchFamily="34" charset="0"/>
                <a:ea typeface="Arial" panose="020B0604020202020204" pitchFamily="34" charset="0"/>
              </a:rPr>
              <a:t>10.</a:t>
            </a: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</a:rPr>
              <a:t> Determine cómo se componen los grupos de direcciones IP representados a continuación: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</a:rPr>
              <a:t>  Determine si existe superposición de las direcciones IP representadas, y en caso de haberla, cómo resolvería un </a:t>
            </a:r>
            <a:r>
              <a:rPr lang="es-ES_tradnl" dirty="0" err="1">
                <a:latin typeface="Arial" panose="020B0604020202020204" pitchFamily="34" charset="0"/>
                <a:ea typeface="Arial" panose="020B0604020202020204" pitchFamily="34" charset="0"/>
              </a:rPr>
              <a:t>router</a:t>
            </a: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</a:rPr>
              <a:t> en el momento de ruteo a una de las direcciones representadas.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1047979"/>
            <a:ext cx="19287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a) 200.4.12.0/27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b) 200.4.0.0/20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c) 192.192.0.0/17</a:t>
            </a:r>
            <a:endParaRPr lang="es-ES_tradnl" dirty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d) 192.192.0.0/18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e) 192.192.0.0/19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271357" y="1601977"/>
            <a:ext cx="20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Todas son de clase C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6004111" y="1210235"/>
            <a:ext cx="43733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binario para las IP a y b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a)11001000,00000100,00000000,000/</a:t>
            </a:r>
            <a:r>
              <a:rPr lang="es-AR" dirty="0" smtClean="0"/>
              <a:t>00000</a:t>
            </a:r>
          </a:p>
          <a:p>
            <a:endParaRPr lang="es-AR" dirty="0"/>
          </a:p>
          <a:p>
            <a:r>
              <a:rPr lang="es-AR" dirty="0" smtClean="0">
                <a:solidFill>
                  <a:srgbClr val="FF0000"/>
                </a:solidFill>
              </a:rPr>
              <a:t>b)11001000,00000100,0000/</a:t>
            </a:r>
            <a:r>
              <a:rPr lang="es-AR" dirty="0" smtClean="0"/>
              <a:t>0000,00000000</a:t>
            </a:r>
          </a:p>
          <a:p>
            <a:endParaRPr lang="es-AR" dirty="0"/>
          </a:p>
          <a:p>
            <a:r>
              <a:rPr lang="es-AR" dirty="0" smtClean="0"/>
              <a:t>En este caso no hay superposición 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39805" y="2814917"/>
            <a:ext cx="44839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binario para las IP a y b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c)11000000, 11000000,0/</a:t>
            </a:r>
            <a:r>
              <a:rPr lang="es-AR" dirty="0" smtClean="0"/>
              <a:t>0000000,00000000</a:t>
            </a:r>
          </a:p>
          <a:p>
            <a:endParaRPr lang="es-AR" dirty="0"/>
          </a:p>
          <a:p>
            <a:r>
              <a:rPr lang="es-AR" dirty="0" smtClean="0">
                <a:solidFill>
                  <a:srgbClr val="FF0000"/>
                </a:solidFill>
              </a:rPr>
              <a:t>d)11000000, 11000000,00/</a:t>
            </a:r>
            <a:r>
              <a:rPr lang="es-AR" dirty="0" smtClean="0"/>
              <a:t>000000,00000000</a:t>
            </a:r>
          </a:p>
          <a:p>
            <a:endParaRPr lang="es-AR" dirty="0" smtClean="0"/>
          </a:p>
          <a:p>
            <a:r>
              <a:rPr lang="es-AR" dirty="0"/>
              <a:t>e</a:t>
            </a:r>
            <a:r>
              <a:rPr lang="es-AR" dirty="0" smtClean="0">
                <a:solidFill>
                  <a:srgbClr val="FF0000"/>
                </a:solidFill>
              </a:rPr>
              <a:t>) 11000000, 11000000,000/</a:t>
            </a:r>
            <a:r>
              <a:rPr lang="es-AR" dirty="0" smtClean="0"/>
              <a:t>00000,00000000</a:t>
            </a:r>
          </a:p>
          <a:p>
            <a:endParaRPr lang="es-AR" dirty="0"/>
          </a:p>
          <a:p>
            <a:r>
              <a:rPr lang="es-AR" dirty="0" smtClean="0"/>
              <a:t>En este caso  hay superposición de c en d y e</a:t>
            </a:r>
          </a:p>
          <a:p>
            <a:r>
              <a:rPr lang="es-AR" dirty="0" smtClean="0"/>
              <a:t>hay superposición de d y e</a:t>
            </a:r>
          </a:p>
        </p:txBody>
      </p:sp>
      <p:sp>
        <p:nvSpPr>
          <p:cNvPr id="2" name="Cerrar llave 1"/>
          <p:cNvSpPr/>
          <p:nvPr/>
        </p:nvSpPr>
        <p:spPr>
          <a:xfrm>
            <a:off x="2128746" y="1047979"/>
            <a:ext cx="1080373" cy="1477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laves 8"/>
          <p:cNvSpPr/>
          <p:nvPr/>
        </p:nvSpPr>
        <p:spPr>
          <a:xfrm>
            <a:off x="5513294" y="1047979"/>
            <a:ext cx="5257800" cy="20717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laves 11"/>
          <p:cNvSpPr/>
          <p:nvPr/>
        </p:nvSpPr>
        <p:spPr>
          <a:xfrm>
            <a:off x="0" y="2814917"/>
            <a:ext cx="4894729" cy="277905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8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26362"/>
            <a:ext cx="12088906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_tradnl" b="1" dirty="0">
                <a:latin typeface="Arial" panose="020B0604020202020204" pitchFamily="34" charset="0"/>
                <a:ea typeface="Arial" panose="020B0604020202020204" pitchFamily="34" charset="0"/>
              </a:rPr>
              <a:t>11.</a:t>
            </a: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</a:rPr>
              <a:t> Un proveedor de servicios de Internet (ISP) dispone de un bloque de direcciones 211.14.0.0/16.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¿Cuántas redes de clase C contiene dicho bloque?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 ISP tiene 3 clientes (A, B y C) que tienen las siguientes necesidades en cuanto direccionamiento: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</a:rPr>
              <a:t>El cliente A necesita disponer de 700 direcciones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</a:rPr>
              <a:t>El cliente B necesita 980 direcciones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</a:rPr>
              <a:t> El cliente C necesita 2021 direcciones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</a:rPr>
              <a:t>Además con el objetivo de disponer de suficientes direcciones para el futuro, el ISP decide reservar una porción de un 1/8 del espacio de direcciones que proporciona el bloque CIDR. El resto del espacio de direcciones del bloque lo dedicará a satisfacer las necesidades de sus clientes. ¿Qué valor debería tener el prefijo para cubrir las necesidades de sus clientes?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¿Qué valores tendrán los bloques CIDR asignados a cada cliente de tal forma que se minimice el número de direcciones IP que no se utilicen?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¿De cuántas subredes de clase C dispondrá cada cliente?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s-ES_tradnl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Si todos los clientes tienen previsto un crecimiento del 15% en el futuro en cuanto a sus necesidades de direccionamiento. ¿Podrán satisfacer dichas necesidades futuras con los bloques que el ISP les ha asignado? 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1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39070" y="326322"/>
            <a:ext cx="6842451" cy="701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latin typeface="Arial" panose="020B0604020202020204" pitchFamily="34" charset="0"/>
                <a:ea typeface="Arial" panose="020B0604020202020204" pitchFamily="34" charset="0"/>
              </a:rPr>
              <a:t>211.14.0.0/16</a:t>
            </a:r>
          </a:p>
          <a:p>
            <a:endParaRPr lang="es-ES_tradnl" dirty="0">
              <a:latin typeface="Arial" panose="020B0604020202020204" pitchFamily="34" charset="0"/>
            </a:endParaRPr>
          </a:p>
          <a:p>
            <a:r>
              <a:rPr lang="es-ES_tradnl" dirty="0"/>
              <a:t>el ISP decide reservar una porción de un 1/8 del espacio de </a:t>
            </a:r>
            <a:r>
              <a:rPr lang="es-ES_tradnl" dirty="0" smtClean="0"/>
              <a:t>direcciones</a:t>
            </a:r>
          </a:p>
          <a:p>
            <a:endParaRPr lang="es-ES_tradnl" dirty="0"/>
          </a:p>
          <a:p>
            <a:r>
              <a:rPr lang="es-ES_tradnl" dirty="0" smtClean="0"/>
              <a:t>2^16 = 65536 -&gt; 65536 / 8 = </a:t>
            </a:r>
            <a:r>
              <a:rPr lang="es-ES_tradnl" dirty="0" smtClean="0">
                <a:solidFill>
                  <a:srgbClr val="FF0000"/>
                </a:solidFill>
              </a:rPr>
              <a:t>8,192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p/ el bloque 8192 / 256 = </a:t>
            </a:r>
            <a:r>
              <a:rPr lang="es-ES_tradnl" dirty="0" smtClean="0">
                <a:solidFill>
                  <a:srgbClr val="FF0000"/>
                </a:solidFill>
              </a:rPr>
              <a:t>32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pPr lvl="0"/>
            <a:r>
              <a:rPr lang="es-ES_tradnl" dirty="0"/>
              <a:t> El cliente C necesita 2021 direcciones</a:t>
            </a:r>
            <a:endParaRPr lang="en-US" dirty="0"/>
          </a:p>
          <a:p>
            <a:r>
              <a:rPr lang="es-AR" dirty="0">
                <a:solidFill>
                  <a:srgbClr val="FF0000"/>
                </a:solidFill>
              </a:rPr>
              <a:t>2^11 = 2048</a:t>
            </a:r>
          </a:p>
          <a:p>
            <a:r>
              <a:rPr lang="es-ES_tradnl" dirty="0"/>
              <a:t>p/ el bloque 2048/ 256 = </a:t>
            </a:r>
            <a:r>
              <a:rPr lang="es-ES_tradnl" dirty="0" smtClean="0">
                <a:solidFill>
                  <a:srgbClr val="FF0000"/>
                </a:solidFill>
              </a:rPr>
              <a:t>8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pPr lvl="0"/>
            <a:r>
              <a:rPr lang="es-ES_tradnl" dirty="0"/>
              <a:t>El cliente A necesita disponer de 700 direcciones</a:t>
            </a:r>
            <a:endParaRPr lang="en-US" dirty="0"/>
          </a:p>
          <a:p>
            <a:r>
              <a:rPr lang="es-AR" dirty="0" smtClean="0">
                <a:solidFill>
                  <a:srgbClr val="FF0000"/>
                </a:solidFill>
              </a:rPr>
              <a:t>2^10 = 1024</a:t>
            </a:r>
          </a:p>
          <a:p>
            <a:r>
              <a:rPr lang="es-ES_tradnl" dirty="0" smtClean="0"/>
              <a:t>p/ el bloque 1024 / 256 = </a:t>
            </a:r>
            <a:r>
              <a:rPr lang="es-ES_tradnl" dirty="0" smtClean="0">
                <a:solidFill>
                  <a:srgbClr val="FF0000"/>
                </a:solidFill>
              </a:rPr>
              <a:t>4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pPr lvl="0"/>
            <a:r>
              <a:rPr lang="es-ES_tradnl" dirty="0"/>
              <a:t>El cliente B necesita 980 direcciones</a:t>
            </a:r>
            <a:endParaRPr lang="en-US" dirty="0"/>
          </a:p>
          <a:p>
            <a:r>
              <a:rPr lang="es-AR" dirty="0" smtClean="0">
                <a:solidFill>
                  <a:srgbClr val="FF0000"/>
                </a:solidFill>
              </a:rPr>
              <a:t>2^10 = 1024</a:t>
            </a:r>
          </a:p>
          <a:p>
            <a:r>
              <a:rPr lang="es-ES_tradnl" dirty="0" smtClean="0"/>
              <a:t>p/ el bloque 1024 / 256 = </a:t>
            </a:r>
            <a:r>
              <a:rPr lang="es-ES_tradnl" dirty="0" smtClean="0">
                <a:solidFill>
                  <a:srgbClr val="FF0000"/>
                </a:solidFill>
              </a:rPr>
              <a:t>4</a:t>
            </a:r>
          </a:p>
          <a:p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latin typeface="Arial" panose="020B0604020202020204" pitchFamily="34" charset="0"/>
                <a:ea typeface="Arial" panose="020B0604020202020204" pitchFamily="34" charset="0"/>
              </a:rPr>
              <a:t>211.14.32.0/19 -&gt; reservado a ISP</a:t>
            </a:r>
          </a:p>
          <a:p>
            <a:r>
              <a:rPr lang="es-ES_tradnl" dirty="0" smtClean="0">
                <a:latin typeface="Arial" panose="020B0604020202020204" pitchFamily="34" charset="0"/>
                <a:ea typeface="Arial" panose="020B0604020202020204" pitchFamily="34" charset="0"/>
              </a:rPr>
              <a:t>211.14.40.0/21-&gt; reservado a cliente C</a:t>
            </a:r>
          </a:p>
          <a:p>
            <a:r>
              <a:rPr lang="es-ES_tradnl" dirty="0" smtClean="0">
                <a:latin typeface="Arial" panose="020B0604020202020204" pitchFamily="34" charset="0"/>
                <a:ea typeface="Arial" panose="020B0604020202020204" pitchFamily="34" charset="0"/>
              </a:rPr>
              <a:t>211.14.44.0/21-&gt; reservado a cliente A</a:t>
            </a:r>
          </a:p>
          <a:p>
            <a:r>
              <a:rPr lang="es-ES_tradnl" dirty="0" smtClean="0">
                <a:latin typeface="Arial" panose="020B0604020202020204" pitchFamily="34" charset="0"/>
                <a:ea typeface="Arial" panose="020B0604020202020204" pitchFamily="34" charset="0"/>
              </a:rPr>
              <a:t>211.14.48.0/22-&gt; reservado a cliente B</a:t>
            </a:r>
          </a:p>
          <a:p>
            <a:endParaRPr lang="es-ES_tradnl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338483" y="1532965"/>
            <a:ext cx="6441141" cy="5230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65536</a:t>
            </a:r>
            <a:endParaRPr lang="en-US" dirty="0"/>
          </a:p>
        </p:txBody>
      </p:sp>
      <p:cxnSp>
        <p:nvCxnSpPr>
          <p:cNvPr id="11" name="Conector recto 10"/>
          <p:cNvCxnSpPr>
            <a:stCxn id="5" idx="0"/>
            <a:endCxn id="5" idx="2"/>
          </p:cNvCxnSpPr>
          <p:nvPr/>
        </p:nvCxnSpPr>
        <p:spPr>
          <a:xfrm>
            <a:off x="8559054" y="1532965"/>
            <a:ext cx="0" cy="523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338483" y="116363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0,255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730753" y="648866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65536,255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506924" y="14827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32768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896165" y="644160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32767</a:t>
            </a:r>
            <a:endParaRPr lang="en-US" dirty="0"/>
          </a:p>
        </p:txBody>
      </p:sp>
      <p:cxnSp>
        <p:nvCxnSpPr>
          <p:cNvPr id="19" name="Conector recto 18"/>
          <p:cNvCxnSpPr>
            <a:stCxn id="5" idx="1"/>
          </p:cNvCxnSpPr>
          <p:nvPr/>
        </p:nvCxnSpPr>
        <p:spPr>
          <a:xfrm>
            <a:off x="5338483" y="4148418"/>
            <a:ext cx="3220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287725" y="418170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16,384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840048" y="379573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16383</a:t>
            </a:r>
            <a:endParaRPr lang="en-U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6896640" y="1482770"/>
            <a:ext cx="0" cy="2698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6915108" y="15329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8192</a:t>
            </a:r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371987" y="38359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8191</a:t>
            </a:r>
            <a:endParaRPr lang="en-US" dirty="0"/>
          </a:p>
        </p:txBody>
      </p:sp>
      <p:cxnSp>
        <p:nvCxnSpPr>
          <p:cNvPr id="27" name="Conector recto 26"/>
          <p:cNvCxnSpPr/>
          <p:nvPr/>
        </p:nvCxnSpPr>
        <p:spPr>
          <a:xfrm>
            <a:off x="6915108" y="2832238"/>
            <a:ext cx="1694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896640" y="28084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4096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8021896" y="25626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4095</a:t>
            </a:r>
            <a:endParaRPr lang="en-US" dirty="0"/>
          </a:p>
        </p:txBody>
      </p:sp>
      <p:cxnSp>
        <p:nvCxnSpPr>
          <p:cNvPr id="34" name="Conector recto 33"/>
          <p:cNvCxnSpPr/>
          <p:nvPr/>
        </p:nvCxnSpPr>
        <p:spPr>
          <a:xfrm>
            <a:off x="7762459" y="1532965"/>
            <a:ext cx="0" cy="1299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7665569" y="14938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2048</a:t>
            </a:r>
            <a:endParaRPr lang="en-U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7220437" y="25422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2047</a:t>
            </a:r>
            <a:endParaRPr lang="en-US" dirty="0"/>
          </a:p>
        </p:txBody>
      </p:sp>
      <p:cxnSp>
        <p:nvCxnSpPr>
          <p:cNvPr id="38" name="Conector recto 37"/>
          <p:cNvCxnSpPr/>
          <p:nvPr/>
        </p:nvCxnSpPr>
        <p:spPr>
          <a:xfrm>
            <a:off x="6915108" y="2182601"/>
            <a:ext cx="847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6823386" y="21717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1024</a:t>
            </a:r>
            <a:endParaRPr lang="en-U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163152" y="19172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1027</a:t>
            </a:r>
            <a:endParaRPr lang="en-US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651989" y="237802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ISP</a:t>
            </a:r>
            <a:endParaRPr lang="en-U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7361037" y="22904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n-U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6990900" y="17828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n-U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003201" y="20086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6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7855" t="19485" r="27924" b="18567"/>
          <a:stretch/>
        </p:blipFill>
        <p:spPr>
          <a:xfrm>
            <a:off x="537883" y="201706"/>
            <a:ext cx="7032812" cy="58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225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939</Words>
  <Application>Microsoft Office PowerPoint</Application>
  <PresentationFormat>Panorámica</PresentationFormat>
  <Paragraphs>185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25</cp:revision>
  <dcterms:created xsi:type="dcterms:W3CDTF">2020-10-23T17:26:34Z</dcterms:created>
  <dcterms:modified xsi:type="dcterms:W3CDTF">2020-11-07T18:37:48Z</dcterms:modified>
</cp:coreProperties>
</file>