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D03"/>
    <a:srgbClr val="0AF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B3D-C13D-47F2-A109-10B0DE4303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4043-8175-4B6A-B994-DCF2E919EE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5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B3D-C13D-47F2-A109-10B0DE4303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4043-8175-4B6A-B994-DCF2E919EE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B3D-C13D-47F2-A109-10B0DE4303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4043-8175-4B6A-B994-DCF2E919EE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B3D-C13D-47F2-A109-10B0DE4303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4043-8175-4B6A-B994-DCF2E919EE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5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B3D-C13D-47F2-A109-10B0DE4303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4043-8175-4B6A-B994-DCF2E919EE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7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B3D-C13D-47F2-A109-10B0DE4303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4043-8175-4B6A-B994-DCF2E919EE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B3D-C13D-47F2-A109-10B0DE4303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4043-8175-4B6A-B994-DCF2E919EE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B3D-C13D-47F2-A109-10B0DE4303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4043-8175-4B6A-B994-DCF2E919EE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9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B3D-C13D-47F2-A109-10B0DE4303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4043-8175-4B6A-B994-DCF2E919EE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9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B3D-C13D-47F2-A109-10B0DE4303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4043-8175-4B6A-B994-DCF2E919EE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6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B3D-C13D-47F2-A109-10B0DE4303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4043-8175-4B6A-B994-DCF2E919EE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6B3D-C13D-47F2-A109-10B0DE4303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34043-8175-4B6A-B994-DCF2E919EE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8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8235" t="41840" r="26961" b="35590"/>
          <a:stretch/>
        </p:blipFill>
        <p:spPr>
          <a:xfrm>
            <a:off x="419961" y="11926"/>
            <a:ext cx="11049000" cy="30226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89000" y="3200400"/>
            <a:ext cx="3701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Requerimientos:</a:t>
            </a:r>
          </a:p>
          <a:p>
            <a:r>
              <a:rPr lang="es-AR" b="1" i="1" dirty="0" smtClean="0"/>
              <a:t>Switch2 </a:t>
            </a:r>
            <a:r>
              <a:rPr lang="es-AR" dirty="0" smtClean="0"/>
              <a:t>= 85 + 2 = 87 -&gt; 2^7 -2 -&gt; </a:t>
            </a:r>
            <a:r>
              <a:rPr lang="es-AR" b="1" i="1" dirty="0" smtClean="0"/>
              <a:t>126</a:t>
            </a:r>
          </a:p>
          <a:p>
            <a:r>
              <a:rPr lang="es-AR" b="1" i="1" dirty="0" err="1" smtClean="0"/>
              <a:t>Hub</a:t>
            </a:r>
            <a:r>
              <a:rPr lang="es-AR" dirty="0" smtClean="0"/>
              <a:t> = 20 + 2 = 22 -&gt; 2^5 - 2 -&gt; </a:t>
            </a:r>
            <a:r>
              <a:rPr lang="es-AR" b="1" i="1" dirty="0" smtClean="0"/>
              <a:t>30</a:t>
            </a:r>
          </a:p>
          <a:p>
            <a:r>
              <a:rPr lang="es-AR" b="1" i="1" dirty="0" smtClean="0"/>
              <a:t>Sw1</a:t>
            </a:r>
            <a:r>
              <a:rPr lang="es-AR" dirty="0" smtClean="0"/>
              <a:t> = 3 </a:t>
            </a:r>
            <a:r>
              <a:rPr lang="es-AR" dirty="0" err="1" smtClean="0"/>
              <a:t>routers</a:t>
            </a:r>
            <a:r>
              <a:rPr lang="es-AR" dirty="0" smtClean="0"/>
              <a:t> + 2 = 5 -&gt; 2^3 -2 -&gt; </a:t>
            </a:r>
            <a:r>
              <a:rPr lang="es-AR" b="1" i="1" dirty="0"/>
              <a:t>6</a:t>
            </a:r>
            <a:endParaRPr lang="en-US" b="1" i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6234490" y="4271238"/>
            <a:ext cx="4922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 err="1" smtClean="0">
                <a:solidFill>
                  <a:srgbClr val="FF0000"/>
                </a:solidFill>
              </a:rPr>
              <a:t>Hub</a:t>
            </a:r>
            <a:r>
              <a:rPr lang="es-AR" dirty="0" smtClean="0"/>
              <a:t> -&gt; </a:t>
            </a:r>
            <a:r>
              <a:rPr lang="es-AR" dirty="0" smtClean="0">
                <a:solidFill>
                  <a:srgbClr val="FF0000"/>
                </a:solidFill>
              </a:rPr>
              <a:t>192,168,0,128</a:t>
            </a:r>
          </a:p>
          <a:p>
            <a:r>
              <a:rPr lang="es-AR" dirty="0" err="1" smtClean="0"/>
              <a:t>Masc</a:t>
            </a:r>
            <a:r>
              <a:rPr lang="es-AR" dirty="0" smtClean="0"/>
              <a:t>: 11111111, 11111111, 11111111,111/</a:t>
            </a:r>
            <a:r>
              <a:rPr lang="es-AR" dirty="0" smtClean="0">
                <a:solidFill>
                  <a:srgbClr val="FF0000"/>
                </a:solidFill>
              </a:rPr>
              <a:t>00000</a:t>
            </a:r>
          </a:p>
          <a:p>
            <a:r>
              <a:rPr lang="es-AR" dirty="0" smtClean="0"/>
              <a:t>Salto: 256 – 224 = 32</a:t>
            </a:r>
          </a:p>
          <a:p>
            <a:endParaRPr lang="en-U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248400" y="3352800"/>
            <a:ext cx="4908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>
                <a:solidFill>
                  <a:srgbClr val="FF0000"/>
                </a:solidFill>
              </a:rPr>
              <a:t>Sw2</a:t>
            </a:r>
            <a:r>
              <a:rPr lang="es-AR" dirty="0" smtClean="0"/>
              <a:t> -&gt; </a:t>
            </a:r>
            <a:r>
              <a:rPr lang="es-AR" dirty="0" smtClean="0">
                <a:solidFill>
                  <a:srgbClr val="FF0000"/>
                </a:solidFill>
              </a:rPr>
              <a:t>192,168,0,0</a:t>
            </a:r>
          </a:p>
          <a:p>
            <a:r>
              <a:rPr lang="es-AR" dirty="0" err="1" smtClean="0"/>
              <a:t>Masc</a:t>
            </a:r>
            <a:r>
              <a:rPr lang="es-AR" dirty="0" smtClean="0"/>
              <a:t>: 11111111, 11111111, 11111111,1/</a:t>
            </a:r>
            <a:r>
              <a:rPr lang="es-AR" dirty="0" smtClean="0">
                <a:solidFill>
                  <a:srgbClr val="FF0000"/>
                </a:solidFill>
              </a:rPr>
              <a:t>0000000</a:t>
            </a:r>
          </a:p>
          <a:p>
            <a:r>
              <a:rPr lang="es-AR" dirty="0" smtClean="0"/>
              <a:t>Salto: 256-128 = 128</a:t>
            </a:r>
          </a:p>
          <a:p>
            <a:endParaRPr lang="en-U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234490" y="5162143"/>
            <a:ext cx="4908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err="1" smtClean="0">
                <a:solidFill>
                  <a:srgbClr val="FF0000"/>
                </a:solidFill>
              </a:rPr>
              <a:t>Hub</a:t>
            </a:r>
            <a:r>
              <a:rPr lang="es-AR" dirty="0" smtClean="0"/>
              <a:t> -&gt; </a:t>
            </a:r>
            <a:r>
              <a:rPr lang="es-AR" dirty="0" smtClean="0">
                <a:solidFill>
                  <a:srgbClr val="FF0000"/>
                </a:solidFill>
              </a:rPr>
              <a:t>192,168,0,160</a:t>
            </a:r>
          </a:p>
          <a:p>
            <a:r>
              <a:rPr lang="es-AR" dirty="0" err="1" smtClean="0"/>
              <a:t>Masc</a:t>
            </a:r>
            <a:r>
              <a:rPr lang="es-AR" dirty="0" smtClean="0"/>
              <a:t>: 11111111, 11111111, 11111111,11111/</a:t>
            </a:r>
            <a:r>
              <a:rPr lang="es-AR" dirty="0" smtClean="0">
                <a:solidFill>
                  <a:srgbClr val="FF0000"/>
                </a:solidFill>
              </a:rPr>
              <a:t>000</a:t>
            </a:r>
          </a:p>
          <a:p>
            <a:r>
              <a:rPr lang="es-AR" dirty="0" smtClean="0"/>
              <a:t>Salto: 256 – 248 = 8</a:t>
            </a:r>
          </a:p>
          <a:p>
            <a:endParaRPr lang="en-U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7303361" y="6338947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>
                <a:solidFill>
                  <a:schemeClr val="accent1"/>
                </a:solidFill>
              </a:rPr>
              <a:t>Prox</a:t>
            </a:r>
            <a:r>
              <a:rPr lang="es-AR" dirty="0" smtClean="0">
                <a:solidFill>
                  <a:schemeClr val="accent1"/>
                </a:solidFill>
              </a:rPr>
              <a:t> red 198,168,0,168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9" name="Conector recto 38"/>
          <p:cNvCxnSpPr/>
          <p:nvPr/>
        </p:nvCxnSpPr>
        <p:spPr>
          <a:xfrm>
            <a:off x="6234490" y="4271238"/>
            <a:ext cx="5234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6248400" y="5162143"/>
            <a:ext cx="5220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7175500" y="6235700"/>
            <a:ext cx="27432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laves 2"/>
          <p:cNvSpPr/>
          <p:nvPr/>
        </p:nvSpPr>
        <p:spPr>
          <a:xfrm>
            <a:off x="5384800" y="3352800"/>
            <a:ext cx="6718300" cy="335547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laves 3"/>
          <p:cNvSpPr/>
          <p:nvPr/>
        </p:nvSpPr>
        <p:spPr>
          <a:xfrm>
            <a:off x="419961" y="3200400"/>
            <a:ext cx="4698139" cy="1498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1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77903"/>
              </p:ext>
            </p:extLst>
          </p:nvPr>
        </p:nvGraphicFramePr>
        <p:xfrm>
          <a:off x="1016000" y="859366"/>
          <a:ext cx="10096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750">
                  <a:extLst>
                    <a:ext uri="{9D8B030D-6E8A-4147-A177-3AD203B41FA5}">
                      <a16:colId xmlns:a16="http://schemas.microsoft.com/office/drawing/2014/main" val="3513746420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310981928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3962351544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4263272212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022538397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13593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192,168,0,0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/25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192,168,0,1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192,168,0,126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192,168,0,127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0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 smtClean="0"/>
                        <a:t>hub</a:t>
                      </a:r>
                      <a:endParaRPr lang="en-US" dirty="0" smtClean="0"/>
                    </a:p>
                  </a:txBody>
                  <a:tcPr>
                    <a:solidFill>
                      <a:srgbClr val="0AF6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192,168,0,128</a:t>
                      </a:r>
                      <a:endParaRPr lang="en-US" dirty="0" smtClean="0"/>
                    </a:p>
                  </a:txBody>
                  <a:tcPr>
                    <a:solidFill>
                      <a:srgbClr val="0AF6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/27</a:t>
                      </a:r>
                      <a:endParaRPr lang="en-US" dirty="0"/>
                    </a:p>
                  </a:txBody>
                  <a:tcPr>
                    <a:solidFill>
                      <a:srgbClr val="0AF6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192,168,0,129</a:t>
                      </a:r>
                      <a:endParaRPr lang="en-US" dirty="0" smtClean="0"/>
                    </a:p>
                  </a:txBody>
                  <a:tcPr>
                    <a:solidFill>
                      <a:srgbClr val="0AF6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192,168,0,158</a:t>
                      </a:r>
                      <a:endParaRPr lang="en-US" dirty="0" smtClean="0"/>
                    </a:p>
                  </a:txBody>
                  <a:tcPr>
                    <a:solidFill>
                      <a:srgbClr val="0AF6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192,168,0,159</a:t>
                      </a:r>
                      <a:endParaRPr lang="en-US" dirty="0" smtClean="0"/>
                    </a:p>
                  </a:txBody>
                  <a:tcPr>
                    <a:solidFill>
                      <a:srgbClr val="0AF6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37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sw1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192,168,0,160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/29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192,168,0,161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192,168,0,166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192,168,0,167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082815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344227" y="480520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red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759115" y="44034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masc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6700004" y="442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primer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8308124" y="48052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ultima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9850188" y="446100"/>
            <a:ext cx="73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broad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1743386" y="2270383"/>
            <a:ext cx="5918200" cy="4178300"/>
          </a:xfrm>
          <a:prstGeom prst="rect">
            <a:avLst/>
          </a:prstGeom>
          <a:solidFill>
            <a:srgbClr val="EFCD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recto 12"/>
          <p:cNvCxnSpPr>
            <a:stCxn id="11" idx="0"/>
          </p:cNvCxnSpPr>
          <p:nvPr/>
        </p:nvCxnSpPr>
        <p:spPr>
          <a:xfrm>
            <a:off x="4702486" y="2270383"/>
            <a:ext cx="0" cy="409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676400" y="2262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0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125176" y="616070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127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620810" y="22498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128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125862" y="61514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256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017303" y="21908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160</a:t>
            </a:r>
            <a:endParaRPr lang="en-U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03617" y="313344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Hub</a:t>
            </a:r>
            <a:r>
              <a:rPr lang="es-AR" dirty="0" smtClean="0"/>
              <a:t> /27</a:t>
            </a:r>
            <a:endParaRPr lang="en-U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596300" y="40622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159</a:t>
            </a:r>
            <a:endParaRPr lang="en-U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628425" y="496913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/26</a:t>
            </a:r>
            <a:endParaRPr lang="en-U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531433" y="36080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/</a:t>
            </a:r>
            <a:r>
              <a:rPr lang="es-AR" dirty="0" smtClean="0"/>
              <a:t>28</a:t>
            </a:r>
            <a:endParaRPr lang="en-U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734354" y="21897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168</a:t>
            </a:r>
            <a:endParaRPr lang="en-U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367900" y="298478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167</a:t>
            </a:r>
            <a:endParaRPr lang="en-U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495733" y="48052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nombre</a:t>
            </a:r>
            <a:endParaRPr lang="en-U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427430" y="3990201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Sw2 /25</a:t>
            </a:r>
            <a:endParaRPr lang="en-US" dirty="0"/>
          </a:p>
        </p:txBody>
      </p:sp>
      <p:cxnSp>
        <p:nvCxnSpPr>
          <p:cNvPr id="33" name="Conector recto 32"/>
          <p:cNvCxnSpPr>
            <a:stCxn id="11" idx="3"/>
          </p:cNvCxnSpPr>
          <p:nvPr/>
        </p:nvCxnSpPr>
        <p:spPr>
          <a:xfrm flipH="1">
            <a:off x="4702486" y="4359533"/>
            <a:ext cx="2959100" cy="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6059520" y="2262977"/>
            <a:ext cx="0" cy="2128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6059520" y="3276600"/>
            <a:ext cx="1459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6789489" y="2261801"/>
            <a:ext cx="0" cy="105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840124" y="259236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/29</a:t>
            </a:r>
            <a:endParaRPr lang="en-U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086769" y="2642615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sw1</a:t>
            </a:r>
            <a:endParaRPr lang="en-US" dirty="0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 rotWithShape="1">
          <a:blip r:embed="rId2"/>
          <a:srcRect l="40490" t="39757" r="40588" b="46702"/>
          <a:stretch/>
        </p:blipFill>
        <p:spPr>
          <a:xfrm>
            <a:off x="8553289" y="2360121"/>
            <a:ext cx="2451100" cy="990600"/>
          </a:xfrm>
          <a:prstGeom prst="rect">
            <a:avLst/>
          </a:prstGeom>
        </p:spPr>
      </p:pic>
      <p:sp>
        <p:nvSpPr>
          <p:cNvPr id="52" name="CuadroTexto 51"/>
          <p:cNvSpPr txBox="1"/>
          <p:nvPr/>
        </p:nvSpPr>
        <p:spPr>
          <a:xfrm>
            <a:off x="8978900" y="3608049"/>
            <a:ext cx="225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Se asigno mal sw1.</a:t>
            </a:r>
          </a:p>
          <a:p>
            <a:r>
              <a:rPr lang="es-AR" dirty="0" smtClean="0"/>
              <a:t>Con un /29 alcanzaba.</a:t>
            </a:r>
          </a:p>
          <a:p>
            <a:r>
              <a:rPr lang="es-AR" dirty="0" smtClean="0"/>
              <a:t>(8 direcciones)</a:t>
            </a:r>
            <a:endParaRPr lang="en-US" dirty="0"/>
          </a:p>
        </p:txBody>
      </p:sp>
      <p:sp>
        <p:nvSpPr>
          <p:cNvPr id="2" name="Llaves 1"/>
          <p:cNvSpPr/>
          <p:nvPr/>
        </p:nvSpPr>
        <p:spPr>
          <a:xfrm>
            <a:off x="8204200" y="2360121"/>
            <a:ext cx="3657600" cy="217125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8922" t="9896" r="20882" b="49132"/>
          <a:stretch/>
        </p:blipFill>
        <p:spPr>
          <a:xfrm>
            <a:off x="431800" y="495300"/>
            <a:ext cx="11645900" cy="35306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81100" y="4356100"/>
            <a:ext cx="1752600" cy="1257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4197350" y="5613400"/>
            <a:ext cx="2057400" cy="1257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6921500" y="4356100"/>
            <a:ext cx="2057400" cy="1257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3086100" y="4686300"/>
            <a:ext cx="5207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 X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2397125" y="4826000"/>
            <a:ext cx="2190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recto 11"/>
          <p:cNvCxnSpPr>
            <a:endCxn id="9" idx="2"/>
          </p:cNvCxnSpPr>
          <p:nvPr/>
        </p:nvCxnSpPr>
        <p:spPr>
          <a:xfrm flipV="1">
            <a:off x="2643188" y="4953000"/>
            <a:ext cx="442912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181100" y="4784209"/>
            <a:ext cx="103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301hosts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653988" y="4016157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Área A</a:t>
            </a:r>
            <a:endParaRPr lang="en-US" dirty="0"/>
          </a:p>
        </p:txBody>
      </p:sp>
      <p:cxnSp>
        <p:nvCxnSpPr>
          <p:cNvPr id="16" name="Conector recto 15"/>
          <p:cNvCxnSpPr/>
          <p:nvPr/>
        </p:nvCxnSpPr>
        <p:spPr>
          <a:xfrm flipH="1" flipV="1">
            <a:off x="2122488" y="5010150"/>
            <a:ext cx="2746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7950200" y="4800084"/>
            <a:ext cx="103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302hosts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7107238" y="4851400"/>
            <a:ext cx="2190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/>
          <p:cNvSpPr/>
          <p:nvPr/>
        </p:nvSpPr>
        <p:spPr>
          <a:xfrm>
            <a:off x="5003800" y="5346700"/>
            <a:ext cx="5207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RY</a:t>
            </a:r>
            <a:endParaRPr lang="en-US" dirty="0"/>
          </a:p>
        </p:txBody>
      </p:sp>
      <p:cxnSp>
        <p:nvCxnSpPr>
          <p:cNvPr id="26" name="Conector recto 25"/>
          <p:cNvCxnSpPr/>
          <p:nvPr/>
        </p:nvCxnSpPr>
        <p:spPr>
          <a:xfrm flipH="1">
            <a:off x="5338763" y="5219700"/>
            <a:ext cx="1803400" cy="48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9" idx="6"/>
            <a:endCxn id="19" idx="1"/>
          </p:cNvCxnSpPr>
          <p:nvPr/>
        </p:nvCxnSpPr>
        <p:spPr>
          <a:xfrm>
            <a:off x="3606800" y="4953000"/>
            <a:ext cx="3500438" cy="8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5189538" y="6096000"/>
            <a:ext cx="2190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/>
          <p:cNvSpPr txBox="1"/>
          <p:nvPr/>
        </p:nvSpPr>
        <p:spPr>
          <a:xfrm>
            <a:off x="4747502" y="6519902"/>
            <a:ext cx="103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303hosts</a:t>
            </a:r>
            <a:endParaRPr lang="en-US" dirty="0"/>
          </a:p>
        </p:txBody>
      </p:sp>
      <p:cxnSp>
        <p:nvCxnSpPr>
          <p:cNvPr id="34" name="Conector recto 33"/>
          <p:cNvCxnSpPr>
            <a:stCxn id="20" idx="4"/>
            <a:endCxn id="31" idx="0"/>
          </p:cNvCxnSpPr>
          <p:nvPr/>
        </p:nvCxnSpPr>
        <p:spPr>
          <a:xfrm>
            <a:off x="5264150" y="5880100"/>
            <a:ext cx="34926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19" idx="3"/>
          </p:cNvCxnSpPr>
          <p:nvPr/>
        </p:nvCxnSpPr>
        <p:spPr>
          <a:xfrm>
            <a:off x="7326313" y="5035550"/>
            <a:ext cx="48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9" idx="7"/>
          </p:cNvCxnSpPr>
          <p:nvPr/>
        </p:nvCxnSpPr>
        <p:spPr>
          <a:xfrm flipV="1">
            <a:off x="3530545" y="4200823"/>
            <a:ext cx="1271644" cy="56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4755921" y="4006334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internet</a:t>
            </a:r>
            <a:endParaRPr lang="en-US" dirty="0"/>
          </a:p>
        </p:txBody>
      </p:sp>
      <p:sp>
        <p:nvSpPr>
          <p:cNvPr id="43" name="Rectángulo 42"/>
          <p:cNvSpPr/>
          <p:nvPr/>
        </p:nvSpPr>
        <p:spPr>
          <a:xfrm>
            <a:off x="10204222" y="4200823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192,0,0,0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9197976" y="4953000"/>
            <a:ext cx="3419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2^10 -2 = 1022</a:t>
            </a:r>
          </a:p>
          <a:p>
            <a:r>
              <a:rPr lang="es-AR" dirty="0" smtClean="0"/>
              <a:t>11111111,11000000.00000000.00000000</a:t>
            </a:r>
            <a:endParaRPr lang="en-U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3356162" y="6165928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Área C</a:t>
            </a:r>
            <a:endParaRPr lang="en-US" dirty="0"/>
          </a:p>
        </p:txBody>
      </p:sp>
      <p:sp>
        <p:nvSpPr>
          <p:cNvPr id="46" name="CuadroTexto 45"/>
          <p:cNvSpPr txBox="1"/>
          <p:nvPr/>
        </p:nvSpPr>
        <p:spPr>
          <a:xfrm>
            <a:off x="8838826" y="4054257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Área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3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47700" y="368300"/>
            <a:ext cx="4285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303 -&gt; 2 ^ 9 -2 = 510</a:t>
            </a:r>
          </a:p>
          <a:p>
            <a:r>
              <a:rPr lang="es-AR" dirty="0" smtClean="0"/>
              <a:t>Nueva </a:t>
            </a:r>
            <a:r>
              <a:rPr lang="es-AR" dirty="0" err="1" smtClean="0"/>
              <a:t>masc</a:t>
            </a:r>
            <a:r>
              <a:rPr lang="es-AR" dirty="0" smtClean="0"/>
              <a:t> = 255,255,11111110,00000000</a:t>
            </a:r>
          </a:p>
          <a:p>
            <a:r>
              <a:rPr lang="es-AR" dirty="0" smtClean="0"/>
              <a:t>Salto = 256 – 254  = 2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832600" y="482600"/>
            <a:ext cx="2087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192,2,0,0</a:t>
            </a:r>
          </a:p>
          <a:p>
            <a:r>
              <a:rPr lang="es-AR" dirty="0" smtClean="0"/>
              <a:t>302 -&gt; 2^9 – 2 = 510</a:t>
            </a:r>
          </a:p>
          <a:p>
            <a:r>
              <a:rPr lang="es-AR" dirty="0" smtClean="0"/>
              <a:t>256-254 = 2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406400" y="1951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smtClean="0"/>
              <a:t>192,4,0,0</a:t>
            </a:r>
            <a:endParaRPr lang="es-AR" dirty="0"/>
          </a:p>
          <a:p>
            <a:r>
              <a:rPr lang="es-AR" dirty="0"/>
              <a:t>302 -&gt; 2^9 – 2 = 510</a:t>
            </a:r>
          </a:p>
          <a:p>
            <a:r>
              <a:rPr lang="es-AR" dirty="0"/>
              <a:t>256-254 = 2</a:t>
            </a:r>
            <a:endParaRPr lang="en-U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25079"/>
              </p:ext>
            </p:extLst>
          </p:nvPr>
        </p:nvGraphicFramePr>
        <p:xfrm>
          <a:off x="152400" y="4276824"/>
          <a:ext cx="119380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667">
                  <a:extLst>
                    <a:ext uri="{9D8B030D-6E8A-4147-A177-3AD203B41FA5}">
                      <a16:colId xmlns:a16="http://schemas.microsoft.com/office/drawing/2014/main" val="2514682901"/>
                    </a:ext>
                  </a:extLst>
                </a:gridCol>
                <a:gridCol w="1989667">
                  <a:extLst>
                    <a:ext uri="{9D8B030D-6E8A-4147-A177-3AD203B41FA5}">
                      <a16:colId xmlns:a16="http://schemas.microsoft.com/office/drawing/2014/main" val="3391899848"/>
                    </a:ext>
                  </a:extLst>
                </a:gridCol>
                <a:gridCol w="1989667">
                  <a:extLst>
                    <a:ext uri="{9D8B030D-6E8A-4147-A177-3AD203B41FA5}">
                      <a16:colId xmlns:a16="http://schemas.microsoft.com/office/drawing/2014/main" val="902569842"/>
                    </a:ext>
                  </a:extLst>
                </a:gridCol>
                <a:gridCol w="1989667">
                  <a:extLst>
                    <a:ext uri="{9D8B030D-6E8A-4147-A177-3AD203B41FA5}">
                      <a16:colId xmlns:a16="http://schemas.microsoft.com/office/drawing/2014/main" val="2679569936"/>
                    </a:ext>
                  </a:extLst>
                </a:gridCol>
                <a:gridCol w="1989667">
                  <a:extLst>
                    <a:ext uri="{9D8B030D-6E8A-4147-A177-3AD203B41FA5}">
                      <a16:colId xmlns:a16="http://schemas.microsoft.com/office/drawing/2014/main" val="3844120743"/>
                    </a:ext>
                  </a:extLst>
                </a:gridCol>
                <a:gridCol w="1989667">
                  <a:extLst>
                    <a:ext uri="{9D8B030D-6E8A-4147-A177-3AD203B41FA5}">
                      <a16:colId xmlns:a16="http://schemas.microsoft.com/office/drawing/2014/main" val="3653317509"/>
                    </a:ext>
                  </a:extLst>
                </a:gridCol>
              </a:tblGrid>
              <a:tr h="290949">
                <a:tc>
                  <a:txBody>
                    <a:bodyPr/>
                    <a:lstStyle/>
                    <a:p>
                      <a:r>
                        <a:rPr lang="es-AR" dirty="0" smtClean="0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SUB-RED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MASC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1ERA UTILIZABLE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ULTIMA UTILIZABLE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BROADCASTS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124247"/>
                  </a:ext>
                </a:extLst>
              </a:tr>
              <a:tr h="290949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Area</a:t>
                      </a:r>
                      <a:r>
                        <a:rPr lang="es-AR" baseline="0" dirty="0" smtClean="0"/>
                        <a:t>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192.2.0.0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/23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172.2.0.1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172.2.0.254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172.2.1.255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953184"/>
                  </a:ext>
                </a:extLst>
              </a:tr>
              <a:tr h="345341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Area</a:t>
                      </a:r>
                      <a:r>
                        <a:rPr lang="es-AR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192.2.2.0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/23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192.2,2,1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192.2,3,254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192.2,3,255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17291"/>
                  </a:ext>
                </a:extLst>
              </a:tr>
              <a:tr h="345341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Area</a:t>
                      </a:r>
                      <a:r>
                        <a:rPr lang="es-AR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192.2.4.0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/23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192.2,4,1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192.2,5,254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192.2,5,255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64236"/>
                  </a:ext>
                </a:extLst>
              </a:tr>
            </a:tbl>
          </a:graphicData>
        </a:graphic>
      </p:graphicFrame>
      <p:sp>
        <p:nvSpPr>
          <p:cNvPr id="15" name="Llaves 14"/>
          <p:cNvSpPr/>
          <p:nvPr/>
        </p:nvSpPr>
        <p:spPr>
          <a:xfrm>
            <a:off x="1943100" y="977900"/>
            <a:ext cx="431800" cy="31373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374900" y="850900"/>
            <a:ext cx="812800" cy="12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3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20427"/>
              </p:ext>
            </p:extLst>
          </p:nvPr>
        </p:nvGraphicFramePr>
        <p:xfrm>
          <a:off x="1524004" y="2294466"/>
          <a:ext cx="94360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455">
                  <a:extLst>
                    <a:ext uri="{9D8B030D-6E8A-4147-A177-3AD203B41FA5}">
                      <a16:colId xmlns:a16="http://schemas.microsoft.com/office/drawing/2014/main" val="1395533262"/>
                    </a:ext>
                  </a:extLst>
                </a:gridCol>
                <a:gridCol w="1048455">
                  <a:extLst>
                    <a:ext uri="{9D8B030D-6E8A-4147-A177-3AD203B41FA5}">
                      <a16:colId xmlns:a16="http://schemas.microsoft.com/office/drawing/2014/main" val="46513551"/>
                    </a:ext>
                  </a:extLst>
                </a:gridCol>
                <a:gridCol w="1048455">
                  <a:extLst>
                    <a:ext uri="{9D8B030D-6E8A-4147-A177-3AD203B41FA5}">
                      <a16:colId xmlns:a16="http://schemas.microsoft.com/office/drawing/2014/main" val="4085701729"/>
                    </a:ext>
                  </a:extLst>
                </a:gridCol>
                <a:gridCol w="1048455">
                  <a:extLst>
                    <a:ext uri="{9D8B030D-6E8A-4147-A177-3AD203B41FA5}">
                      <a16:colId xmlns:a16="http://schemas.microsoft.com/office/drawing/2014/main" val="1550337238"/>
                    </a:ext>
                  </a:extLst>
                </a:gridCol>
                <a:gridCol w="1048455">
                  <a:extLst>
                    <a:ext uri="{9D8B030D-6E8A-4147-A177-3AD203B41FA5}">
                      <a16:colId xmlns:a16="http://schemas.microsoft.com/office/drawing/2014/main" val="2551002225"/>
                    </a:ext>
                  </a:extLst>
                </a:gridCol>
                <a:gridCol w="1048455">
                  <a:extLst>
                    <a:ext uri="{9D8B030D-6E8A-4147-A177-3AD203B41FA5}">
                      <a16:colId xmlns:a16="http://schemas.microsoft.com/office/drawing/2014/main" val="798781306"/>
                    </a:ext>
                  </a:extLst>
                </a:gridCol>
                <a:gridCol w="1048455">
                  <a:extLst>
                    <a:ext uri="{9D8B030D-6E8A-4147-A177-3AD203B41FA5}">
                      <a16:colId xmlns:a16="http://schemas.microsoft.com/office/drawing/2014/main" val="2773555458"/>
                    </a:ext>
                  </a:extLst>
                </a:gridCol>
                <a:gridCol w="1048455">
                  <a:extLst>
                    <a:ext uri="{9D8B030D-6E8A-4147-A177-3AD203B41FA5}">
                      <a16:colId xmlns:a16="http://schemas.microsoft.com/office/drawing/2014/main" val="11277080"/>
                    </a:ext>
                  </a:extLst>
                </a:gridCol>
                <a:gridCol w="1048455">
                  <a:extLst>
                    <a:ext uri="{9D8B030D-6E8A-4147-A177-3AD203B41FA5}">
                      <a16:colId xmlns:a16="http://schemas.microsoft.com/office/drawing/2014/main" val="2095186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HOSTS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3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/25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/26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/27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/29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/31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64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75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SUB 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08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768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305</Words>
  <Application>Microsoft Office PowerPoint</Application>
  <PresentationFormat>Panorámica</PresentationFormat>
  <Paragraphs>145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20</cp:revision>
  <dcterms:created xsi:type="dcterms:W3CDTF">2020-11-02T01:29:23Z</dcterms:created>
  <dcterms:modified xsi:type="dcterms:W3CDTF">2020-11-06T05:35:45Z</dcterms:modified>
</cp:coreProperties>
</file>