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344" r:id="rId4"/>
    <p:sldId id="353" r:id="rId5"/>
    <p:sldId id="348" r:id="rId6"/>
    <p:sldId id="345" r:id="rId7"/>
    <p:sldId id="347" r:id="rId8"/>
    <p:sldId id="349" r:id="rId9"/>
    <p:sldId id="343" r:id="rId10"/>
    <p:sldId id="351" r:id="rId11"/>
    <p:sldId id="352" r:id="rId12"/>
  </p:sldIdLst>
  <p:sldSz cx="12801600" cy="9601200" type="A3"/>
  <p:notesSz cx="6858000" cy="9144000"/>
  <p:defaultTextStyle>
    <a:defPPr>
      <a:defRPr lang="es-E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5" autoAdjust="0"/>
    <p:restoredTop sz="94095" autoAdjust="0"/>
  </p:normalViewPr>
  <p:slideViewPr>
    <p:cSldViewPr snapToGrid="0">
      <p:cViewPr varScale="1">
        <p:scale>
          <a:sx n="45" d="100"/>
          <a:sy n="45" d="100"/>
        </p:scale>
        <p:origin x="12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A3C84-CF02-43FD-B9A3-0055BA59F755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5C67B-07D7-4A92-A758-7C739787B6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31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B296D-E3BD-4F57-ACF2-204664A863BD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B9FBB-9ECF-48AC-95E4-B90543278D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63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04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1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9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9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0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9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4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4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60450" y="4349750"/>
            <a:ext cx="4738688" cy="351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3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0884" y="2503836"/>
            <a:ext cx="8779291" cy="2937516"/>
          </a:xfrm>
        </p:spPr>
        <p:txBody>
          <a:bodyPr anchor="b">
            <a:noAutofit/>
          </a:bodyPr>
          <a:lstStyle>
            <a:lvl1pPr algn="ctr">
              <a:defRPr sz="8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3903" y="5538793"/>
            <a:ext cx="7173257" cy="152073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502" y="9034740"/>
            <a:ext cx="1688341" cy="56646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3258" y="9034740"/>
            <a:ext cx="7374546" cy="566460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2217" y="9034740"/>
            <a:ext cx="1676107" cy="56646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790501" y="1042258"/>
            <a:ext cx="11207825" cy="7489539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18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3213737"/>
            <a:ext cx="10081260" cy="500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33116" y="873818"/>
            <a:ext cx="2087330" cy="7340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1" y="873818"/>
            <a:ext cx="8014335" cy="7340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67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20" y="631190"/>
            <a:ext cx="10928031" cy="1742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2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7" y="1821906"/>
            <a:ext cx="10093619" cy="3993832"/>
          </a:xfrm>
        </p:spPr>
        <p:txBody>
          <a:bodyPr anchor="b">
            <a:normAutofit/>
          </a:bodyPr>
          <a:lstStyle>
            <a:lvl1pPr algn="r">
              <a:defRPr sz="8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7" y="5902859"/>
            <a:ext cx="10093619" cy="160065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520">
                <a:solidFill>
                  <a:schemeClr val="tx2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5854" y="9034740"/>
            <a:ext cx="1703530" cy="5664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3528" y="9034740"/>
            <a:ext cx="7374546" cy="56646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2217" y="9034740"/>
            <a:ext cx="1676107" cy="5664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8559561" y="2359913"/>
            <a:ext cx="3438764" cy="617188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8559561" y="2359913"/>
            <a:ext cx="3438764" cy="617188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581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3200401"/>
            <a:ext cx="4670176" cy="50139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673" y="3200401"/>
            <a:ext cx="4670176" cy="50139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16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960120"/>
            <a:ext cx="10081260" cy="20802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276322"/>
            <a:ext cx="4670176" cy="115347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360" b="0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1" y="4627292"/>
            <a:ext cx="4670175" cy="358707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264" y="3289656"/>
            <a:ext cx="4670176" cy="115347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360" b="0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264" y="4627292"/>
            <a:ext cx="4670176" cy="358707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3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51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22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26"/>
            <a:ext cx="5568696" cy="9600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95" y="960120"/>
            <a:ext cx="4048506" cy="302103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616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821" y="960121"/>
            <a:ext cx="5472684" cy="7245350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890"/>
            </a:lvl3pPr>
            <a:lvl4pPr>
              <a:defRPr sz="189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095" y="3998882"/>
            <a:ext cx="4048506" cy="4215478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00"/>
              </a:spcAft>
              <a:buNone/>
              <a:defRPr sz="224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096" y="9034740"/>
            <a:ext cx="1264801" cy="5664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16243" y="9034740"/>
            <a:ext cx="2492358" cy="5664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77298" y="9034740"/>
            <a:ext cx="1676107" cy="5664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568696" y="526"/>
            <a:ext cx="24003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568696" y="526"/>
            <a:ext cx="24003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16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26"/>
            <a:ext cx="5568696" cy="9600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95" y="960120"/>
            <a:ext cx="4048506" cy="302103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616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08726" y="2"/>
            <a:ext cx="6992874" cy="9601199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480060" indent="0">
              <a:buNone/>
              <a:defRPr sz="2100"/>
            </a:lvl2pPr>
            <a:lvl3pPr marL="960120" indent="0">
              <a:buNone/>
              <a:defRPr sz="210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095" y="3998355"/>
            <a:ext cx="4048506" cy="4216005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00"/>
              </a:spcAft>
              <a:buNone/>
              <a:defRPr sz="224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096" y="9034740"/>
            <a:ext cx="1264801" cy="5664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16243" y="9034740"/>
            <a:ext cx="2492358" cy="5664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77298" y="9034740"/>
            <a:ext cx="1676107" cy="5664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568696" y="526"/>
            <a:ext cx="24003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568696" y="526"/>
            <a:ext cx="24003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7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960120"/>
            <a:ext cx="10081260" cy="2080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200400"/>
            <a:ext cx="10081260" cy="501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182" y="9034740"/>
            <a:ext cx="1264801" cy="566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8243" y="9034740"/>
            <a:ext cx="6594872" cy="566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6373" y="9034740"/>
            <a:ext cx="1676107" cy="566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2"/>
                </a:solidFill>
              </a:defRPr>
            </a:lvl1pPr>
          </a:lstStyle>
          <a:p>
            <a:fld id="{305A32F4-CDF1-4881-8304-B41CB4D5257E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01999" y="526"/>
            <a:ext cx="24003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501999" y="526"/>
            <a:ext cx="24003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7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hf hdr="0" ftr="0" dt="0"/>
  <p:txStyles>
    <p:titleStyle>
      <a:lvl1pPr algn="l" defTabSz="960120" rtl="0" eaLnBrk="1" latinLnBrk="0" hangingPunct="1">
        <a:lnSpc>
          <a:spcPct val="89000"/>
        </a:lnSpc>
        <a:spcBef>
          <a:spcPct val="0"/>
        </a:spcBef>
        <a:buNone/>
        <a:defRPr sz="616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960120" rtl="0" eaLnBrk="1" latinLnBrk="0" hangingPunct="1">
        <a:lnSpc>
          <a:spcPct val="94000"/>
        </a:lnSpc>
        <a:spcBef>
          <a:spcPts val="1400"/>
        </a:spcBef>
        <a:spcAft>
          <a:spcPts val="28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280160" indent="-537667" algn="l" defTabSz="960120" rtl="0" eaLnBrk="1" latinLnBrk="0" hangingPunct="1">
        <a:lnSpc>
          <a:spcPct val="94000"/>
        </a:lnSpc>
        <a:spcBef>
          <a:spcPts val="700"/>
        </a:spcBef>
        <a:spcAft>
          <a:spcPts val="28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920240" indent="-537667" algn="l" defTabSz="960120" rtl="0" eaLnBrk="1" latinLnBrk="0" hangingPunct="1">
        <a:lnSpc>
          <a:spcPct val="94000"/>
        </a:lnSpc>
        <a:spcBef>
          <a:spcPts val="700"/>
        </a:spcBef>
        <a:spcAft>
          <a:spcPts val="280"/>
        </a:spcAft>
        <a:buFont typeface="Franklin Gothic Book" panose="020B0503020102020204" pitchFamily="34" charset="0"/>
        <a:buChar char="■"/>
        <a:defRPr sz="252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560320" indent="-537667" algn="l" defTabSz="960120" rtl="0" eaLnBrk="1" latinLnBrk="0" hangingPunct="1">
        <a:lnSpc>
          <a:spcPct val="94000"/>
        </a:lnSpc>
        <a:spcBef>
          <a:spcPts val="700"/>
        </a:spcBef>
        <a:spcAft>
          <a:spcPts val="280"/>
        </a:spcAft>
        <a:buFont typeface="Franklin Gothic Book" panose="020B0503020102020204" pitchFamily="34" charset="0"/>
        <a:buChar char="–"/>
        <a:defRPr sz="252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200400" indent="-537667" algn="l" defTabSz="960120" rtl="0" eaLnBrk="1" latinLnBrk="0" hangingPunct="1">
        <a:lnSpc>
          <a:spcPct val="94000"/>
        </a:lnSpc>
        <a:spcBef>
          <a:spcPts val="700"/>
        </a:spcBef>
        <a:spcAft>
          <a:spcPts val="280"/>
        </a:spcAft>
        <a:buFont typeface="Franklin Gothic Book" panose="020B0503020102020204" pitchFamily="34" charset="0"/>
        <a:buChar char="■"/>
        <a:defRPr sz="224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0" indent="-537667" algn="l" defTabSz="960120" rtl="0" eaLnBrk="1" latinLnBrk="0" hangingPunct="1">
        <a:lnSpc>
          <a:spcPct val="94000"/>
        </a:lnSpc>
        <a:spcBef>
          <a:spcPts val="700"/>
        </a:spcBef>
        <a:spcAft>
          <a:spcPts val="280"/>
        </a:spcAft>
        <a:buFont typeface="Franklin Gothic Book" panose="020B0503020102020204" pitchFamily="34" charset="0"/>
        <a:buChar char="–"/>
        <a:defRPr sz="224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480560" indent="-537667" algn="l" defTabSz="960120" rtl="0" eaLnBrk="1" latinLnBrk="0" hangingPunct="1">
        <a:lnSpc>
          <a:spcPct val="94000"/>
        </a:lnSpc>
        <a:spcBef>
          <a:spcPts val="700"/>
        </a:spcBef>
        <a:spcAft>
          <a:spcPts val="280"/>
        </a:spcAft>
        <a:buFont typeface="Franklin Gothic Book" panose="020B0503020102020204" pitchFamily="34" charset="0"/>
        <a:buChar char="■"/>
        <a:defRPr sz="196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120640" indent="-537667" algn="l" defTabSz="960120" rtl="0" eaLnBrk="1" latinLnBrk="0" hangingPunct="1">
        <a:lnSpc>
          <a:spcPct val="94000"/>
        </a:lnSpc>
        <a:spcBef>
          <a:spcPts val="700"/>
        </a:spcBef>
        <a:spcAft>
          <a:spcPts val="280"/>
        </a:spcAft>
        <a:buFont typeface="Franklin Gothic Book" panose="020B0503020102020204" pitchFamily="34" charset="0"/>
        <a:buChar char="–"/>
        <a:defRPr sz="196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760720" indent="-537667" algn="l" defTabSz="960120" rtl="0" eaLnBrk="1" latinLnBrk="0" hangingPunct="1">
        <a:lnSpc>
          <a:spcPct val="94000"/>
        </a:lnSpc>
        <a:spcBef>
          <a:spcPts val="700"/>
        </a:spcBef>
        <a:spcAft>
          <a:spcPts val="280"/>
        </a:spcAft>
        <a:buFont typeface="Franklin Gothic Book" panose="020B0503020102020204" pitchFamily="34" charset="0"/>
        <a:buChar char="■"/>
        <a:defRPr sz="196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Ozor/grupoEstructuraDato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boletinoficial.gob.ar/detalleAviso/primera/235787/2020100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307669" y="387394"/>
            <a:ext cx="10937879" cy="72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/>
            <a:r>
              <a:rPr lang="en-GB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IFTS18 - </a:t>
            </a:r>
            <a:r>
              <a:rPr lang="es-AR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Estructura</a:t>
            </a:r>
            <a:r>
              <a:rPr lang="en-GB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GB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de </a:t>
            </a:r>
            <a:r>
              <a:rPr lang="es-AR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Datos</a:t>
            </a:r>
            <a:endParaRPr lang="es-AR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546850" y="3224409"/>
            <a:ext cx="10459518" cy="195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ts val="1350"/>
              </a:spcBef>
            </a:pPr>
            <a:r>
              <a:rPr lang="en-GB" sz="5400" b="1" dirty="0">
                <a:solidFill>
                  <a:srgbClr val="000000"/>
                </a:solidFill>
                <a:latin typeface="Tahoma" panose="020B0604030504040204" pitchFamily="34" charset="0"/>
              </a:rPr>
              <a:t>GRUPO </a:t>
            </a:r>
            <a:r>
              <a:rPr lang="en-GB" sz="54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4</a:t>
            </a:r>
            <a:endParaRPr lang="en-GB" sz="5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ctr">
              <a:spcBef>
                <a:spcPts val="1350"/>
              </a:spcBef>
            </a:pPr>
            <a:r>
              <a:rPr lang="en-GB" sz="54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TRABAJO PRACTICO GRUPAL</a:t>
            </a:r>
            <a:endParaRPr lang="en-GB" sz="5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ctr">
              <a:spcBef>
                <a:spcPts val="1350"/>
              </a:spcBef>
            </a:pPr>
            <a:endParaRPr lang="en-GB" sz="5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07670" y="7876149"/>
            <a:ext cx="10937879" cy="150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r>
              <a:rPr lang="es-AR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Año</a:t>
            </a:r>
            <a:r>
              <a:rPr lang="en-GB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: </a:t>
            </a:r>
            <a:r>
              <a:rPr lang="en-GB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2020                           </a:t>
            </a:r>
            <a:r>
              <a:rPr lang="es-AR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Profesor</a:t>
            </a:r>
            <a:r>
              <a:rPr lang="en-GB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: </a:t>
            </a:r>
            <a:r>
              <a:rPr lang="en-GB" sz="2800" dirty="0">
                <a:solidFill>
                  <a:srgbClr val="000000"/>
                </a:solidFill>
                <a:latin typeface="Arial Black" panose="020B0A04020102020204" pitchFamily="34" charset="0"/>
              </a:rPr>
              <a:t>Martín </a:t>
            </a:r>
            <a:r>
              <a:rPr lang="en-GB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Santoro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                       </a:t>
            </a:r>
            <a:r>
              <a:rPr lang="es-AR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Ayudante</a:t>
            </a:r>
            <a:r>
              <a:rPr lang="en-GB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: </a:t>
            </a:r>
            <a:r>
              <a:rPr lang="en-GB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Emanuel Odstrcil</a:t>
            </a:r>
            <a:endParaRPr lang="en-GB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9" y="223241"/>
            <a:ext cx="1049020" cy="10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10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721" y="337268"/>
            <a:ext cx="10081260" cy="934941"/>
          </a:xfrm>
        </p:spPr>
        <p:txBody>
          <a:bodyPr>
            <a:normAutofit fontScale="90000"/>
          </a:bodyPr>
          <a:lstStyle/>
          <a:p>
            <a:r>
              <a:rPr lang="es-AR" sz="5400" b="1" u="sng" noProof="0" dirty="0" smtClean="0"/>
              <a:t>CARACTERÍSTICAS DEL PROGRAMA</a:t>
            </a:r>
            <a:endParaRPr lang="es-AR" sz="5400" b="1" u="sng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0180" y="1550504"/>
            <a:ext cx="10884342" cy="7484236"/>
          </a:xfrm>
        </p:spPr>
        <p:txBody>
          <a:bodyPr>
            <a:normAutofit fontScale="92500" lnSpcReduction="10000"/>
          </a:bodyPr>
          <a:lstStyle/>
          <a:p>
            <a:r>
              <a:rPr lang="es-AR" b="1" u="sng" noProof="0" dirty="0" smtClean="0"/>
              <a:t>Clase </a:t>
            </a:r>
            <a:r>
              <a:rPr lang="es-AR" b="1" u="sng" noProof="0" dirty="0" err="1" smtClean="0"/>
              <a:t>Menu</a:t>
            </a:r>
            <a:r>
              <a:rPr lang="es-AR" b="1" u="sng" noProof="0" dirty="0" smtClean="0"/>
              <a:t> Principal (elementos utilizados):</a:t>
            </a:r>
          </a:p>
          <a:p>
            <a:r>
              <a:rPr lang="es-AR" b="1" i="1" noProof="0" dirty="0" smtClean="0"/>
              <a:t>Tipo de datos (</a:t>
            </a:r>
            <a:r>
              <a:rPr lang="es-AR" b="1" i="1" noProof="0" dirty="0" err="1" smtClean="0"/>
              <a:t>int</a:t>
            </a:r>
            <a:r>
              <a:rPr lang="es-AR" b="1" i="1" noProof="0" dirty="0" smtClean="0"/>
              <a:t>, </a:t>
            </a:r>
            <a:r>
              <a:rPr lang="es-AR" b="1" i="1" noProof="0" dirty="0" err="1" smtClean="0"/>
              <a:t>string</a:t>
            </a:r>
            <a:r>
              <a:rPr lang="es-AR" b="1" i="1" noProof="0" dirty="0" smtClean="0"/>
              <a:t>, </a:t>
            </a:r>
            <a:r>
              <a:rPr lang="es-AR" b="1" i="1" noProof="0" dirty="0" err="1" smtClean="0"/>
              <a:t>float</a:t>
            </a:r>
            <a:r>
              <a:rPr lang="es-AR" b="1" i="1" noProof="0" dirty="0" smtClean="0"/>
              <a:t>, etc.).</a:t>
            </a:r>
          </a:p>
          <a:p>
            <a:r>
              <a:rPr lang="es-AR" b="1" i="1" noProof="0" dirty="0" smtClean="0"/>
              <a:t>Funciones </a:t>
            </a:r>
            <a:r>
              <a:rPr lang="es-AR" noProof="0" dirty="0" smtClean="0"/>
              <a:t>se utilizan para ejecutar cierto tipo de código, como iniciar la aplicación, calcular el IMC. </a:t>
            </a:r>
            <a:endParaRPr lang="es-AR" i="1" noProof="0" dirty="0" smtClean="0"/>
          </a:p>
          <a:p>
            <a:r>
              <a:rPr lang="es-AR" b="1" i="1" noProof="0" dirty="0" smtClean="0"/>
              <a:t>Estructura Switch</a:t>
            </a:r>
            <a:r>
              <a:rPr lang="es-AR" noProof="0" dirty="0" smtClean="0"/>
              <a:t> se utiliza para crear un menú en donde cada caso es una opción que se va a ejecutar.</a:t>
            </a:r>
          </a:p>
          <a:p>
            <a:r>
              <a:rPr lang="es-AR" b="1" i="1" noProof="0" dirty="0" smtClean="0"/>
              <a:t>Estructura </a:t>
            </a:r>
            <a:r>
              <a:rPr lang="es-AR" b="1" i="1" noProof="0" dirty="0" err="1" smtClean="0"/>
              <a:t>If</a:t>
            </a:r>
            <a:r>
              <a:rPr lang="es-AR" b="1" i="1" noProof="0" dirty="0" smtClean="0"/>
              <a:t>/</a:t>
            </a:r>
            <a:r>
              <a:rPr lang="es-AR" b="1" i="1" noProof="0" dirty="0" err="1" smtClean="0"/>
              <a:t>Else</a:t>
            </a:r>
            <a:r>
              <a:rPr lang="es-AR" b="1" i="1" noProof="0" dirty="0" smtClean="0"/>
              <a:t> </a:t>
            </a:r>
            <a:r>
              <a:rPr lang="es-AR" b="1" i="1" noProof="0" dirty="0" err="1" smtClean="0"/>
              <a:t>if</a:t>
            </a:r>
            <a:r>
              <a:rPr lang="es-AR" b="1" i="1" noProof="0" dirty="0" smtClean="0"/>
              <a:t>.</a:t>
            </a:r>
          </a:p>
          <a:p>
            <a:r>
              <a:rPr lang="es-AR" b="1" i="1" noProof="0" dirty="0" smtClean="0"/>
              <a:t>Estructura </a:t>
            </a:r>
            <a:r>
              <a:rPr lang="es-AR" b="1" i="1" noProof="0" dirty="0" err="1" smtClean="0"/>
              <a:t>While</a:t>
            </a:r>
            <a:r>
              <a:rPr lang="es-AR" b="1" i="1" noProof="0" dirty="0" smtClean="0"/>
              <a:t> / Do </a:t>
            </a:r>
            <a:r>
              <a:rPr lang="es-AR" b="1" i="1" noProof="0" dirty="0" err="1" smtClean="0"/>
              <a:t>While</a:t>
            </a:r>
            <a:r>
              <a:rPr lang="es-AR" b="1" i="1" noProof="0" dirty="0" smtClean="0"/>
              <a:t>.</a:t>
            </a:r>
          </a:p>
          <a:p>
            <a:r>
              <a:rPr lang="es-AR" b="1" i="1" noProof="0" dirty="0" smtClean="0"/>
              <a:t>Contador </a:t>
            </a:r>
            <a:r>
              <a:rPr lang="es-AR" noProof="0" dirty="0" smtClean="0"/>
              <a:t>se utiliza para asignar un </a:t>
            </a:r>
            <a:r>
              <a:rPr lang="es-AR" noProof="0" dirty="0" smtClean="0"/>
              <a:t>I</a:t>
            </a:r>
            <a:r>
              <a:rPr lang="es-AR" noProof="0" dirty="0" smtClean="0"/>
              <a:t>d único al usuario y que el mismo se vaya incrementando a partir del valor 0.</a:t>
            </a:r>
          </a:p>
          <a:p>
            <a:r>
              <a:rPr lang="es-AR" b="1" i="1" noProof="0" dirty="0" smtClean="0"/>
              <a:t>Lista de Usuarios </a:t>
            </a:r>
            <a:r>
              <a:rPr lang="es-AR" noProof="0" dirty="0" smtClean="0"/>
              <a:t>se utiliza para ir guardando los usuarios que se van cargando en el programa con los atributos mencionados anteriormente.</a:t>
            </a:r>
          </a:p>
          <a:p>
            <a:r>
              <a:rPr lang="es-AR" b="1" i="1" noProof="0" dirty="0" err="1" smtClean="0"/>
              <a:t>For</a:t>
            </a:r>
            <a:r>
              <a:rPr lang="es-AR" b="1" i="1" noProof="0" dirty="0" smtClean="0"/>
              <a:t> </a:t>
            </a:r>
            <a:r>
              <a:rPr lang="es-AR" b="1" i="1" noProof="0" dirty="0" err="1" smtClean="0"/>
              <a:t>each</a:t>
            </a:r>
            <a:r>
              <a:rPr lang="es-AR" b="1" i="1" noProof="0" dirty="0" smtClean="0"/>
              <a:t> </a:t>
            </a:r>
            <a:r>
              <a:rPr lang="es-AR" noProof="0" dirty="0" smtClean="0"/>
              <a:t>se utiliza para realizar búsquedas dentro de la lista de usuarios.</a:t>
            </a:r>
            <a:endParaRPr lang="es-AR" noProof="0" dirty="0" smtClean="0"/>
          </a:p>
          <a:p>
            <a:r>
              <a:rPr lang="es-AR" b="1" i="1" noProof="0" dirty="0" smtClean="0"/>
              <a:t>Pila/Cola </a:t>
            </a:r>
            <a:r>
              <a:rPr lang="es-AR" noProof="0" dirty="0" smtClean="0"/>
              <a:t>: Estructuras utilizadas para recomendar tipos de dieta según el IMC calculado.</a:t>
            </a:r>
            <a:endParaRPr lang="es-AR" noProof="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10</a:t>
            </a:fld>
            <a:endParaRPr lang="es-ES"/>
          </a:p>
        </p:txBody>
      </p:sp>
      <p:pic>
        <p:nvPicPr>
          <p:cNvPr id="8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0" y="337268"/>
            <a:ext cx="1049020" cy="10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28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721" y="337268"/>
            <a:ext cx="10081260" cy="934941"/>
          </a:xfrm>
        </p:spPr>
        <p:txBody>
          <a:bodyPr>
            <a:normAutofit fontScale="90000"/>
          </a:bodyPr>
          <a:lstStyle/>
          <a:p>
            <a:r>
              <a:rPr lang="en-US" sz="5400" b="1" u="sng" dirty="0" smtClean="0"/>
              <a:t>CARACTERÍSTICAS </a:t>
            </a:r>
            <a:r>
              <a:rPr lang="en-US" sz="5400" b="1" u="sng" dirty="0" smtClean="0"/>
              <a:t>DEL PROGRAMA</a:t>
            </a:r>
            <a:endParaRPr lang="es-ES" sz="54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0180" y="1550504"/>
            <a:ext cx="10884342" cy="2398644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AHORA CAMBIAMOS AL DIAGRAMA </a:t>
            </a:r>
            <a:r>
              <a:rPr lang="en-US" sz="4800" dirty="0" smtClean="0"/>
              <a:t>LÓGICO </a:t>
            </a:r>
            <a:r>
              <a:rPr lang="en-US" sz="4800" dirty="0" smtClean="0"/>
              <a:t>PARA TENER UNA IDEA DE LA ESTRUCTURA DEL PROGRAMA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11</a:t>
            </a:fld>
            <a:endParaRPr lang="es-ES"/>
          </a:p>
        </p:txBody>
      </p:sp>
      <p:pic>
        <p:nvPicPr>
          <p:cNvPr id="8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0" y="337268"/>
            <a:ext cx="1049020" cy="1049020"/>
          </a:xfrm>
          <a:prstGeom prst="rect">
            <a:avLst/>
          </a:prstGeom>
        </p:spPr>
      </p:pic>
      <p:pic>
        <p:nvPicPr>
          <p:cNvPr id="2050" name="Picture 2" descr="Habrá cinco cambios, pero no debería afectar la continuidad del partido -  Ovación - 09/05/2020 - EL PAÍS Urugu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01" y="3949148"/>
            <a:ext cx="5524500" cy="36861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83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089399" y="340727"/>
            <a:ext cx="4405243" cy="1143000"/>
          </a:xfrm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b="1" u="sng" noProof="0" dirty="0" smtClean="0"/>
              <a:t>INTEGRANTES</a:t>
            </a:r>
            <a:endParaRPr lang="es-AR" b="1" u="sng" noProof="0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3013624" y="1740384"/>
            <a:ext cx="6556791" cy="4502148"/>
          </a:xfrm>
        </p:spPr>
        <p:txBody>
          <a:bodyPr vert="horz" lIns="90000" tIns="46800" rIns="90000" bIns="46800" rtlCol="0">
            <a:noAutofit/>
          </a:bodyPr>
          <a:lstStyle/>
          <a:p>
            <a:r>
              <a:rPr lang="es-AR" sz="4800" b="1" noProof="0" dirty="0" smtClean="0"/>
              <a:t>Cristian OZOR.</a:t>
            </a:r>
          </a:p>
          <a:p>
            <a:r>
              <a:rPr lang="es-AR" sz="4800" b="1" noProof="0" dirty="0" smtClean="0"/>
              <a:t>Leandro STROLLO.</a:t>
            </a:r>
            <a:endParaRPr lang="es-AR" sz="4800" noProof="0" dirty="0" smtClean="0"/>
          </a:p>
          <a:p>
            <a:r>
              <a:rPr lang="es-AR" sz="4800" b="1" noProof="0" dirty="0" smtClean="0"/>
              <a:t>Agustín VALENZUELA.</a:t>
            </a:r>
            <a:endParaRPr lang="es-AR" sz="480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2</a:t>
            </a:fld>
            <a:endParaRPr lang="es-ES"/>
          </a:p>
        </p:txBody>
      </p:sp>
      <p:pic>
        <p:nvPicPr>
          <p:cNvPr id="1026" name="Picture 2" descr="C Sharp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02" y="4625536"/>
            <a:ext cx="4084434" cy="44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2" y="182224"/>
            <a:ext cx="1049020" cy="10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5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089399" y="340727"/>
            <a:ext cx="4405243" cy="114300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b="1" u="sng" noProof="0" dirty="0" smtClean="0"/>
              <a:t>PROPUESTA</a:t>
            </a:r>
            <a:endParaRPr lang="es-AR" b="1" u="sng" noProof="0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821635" y="1581357"/>
            <a:ext cx="11807687" cy="7860817"/>
          </a:xfrm>
        </p:spPr>
        <p:txBody>
          <a:bodyPr vert="horz" lIns="90000" tIns="46800" rIns="90000" bIns="46800" rtlCol="0">
            <a:noAutofit/>
          </a:bodyPr>
          <a:lstStyle/>
          <a:p>
            <a:pPr marL="0" indent="0">
              <a:buNone/>
            </a:pPr>
            <a:endParaRPr lang="es-AR" sz="4400" noProof="0" dirty="0" smtClean="0"/>
          </a:p>
          <a:p>
            <a:pPr marL="0" indent="0">
              <a:buNone/>
            </a:pPr>
            <a:r>
              <a:rPr lang="es-AR" sz="4400" noProof="0" dirty="0" smtClean="0"/>
              <a:t>Se propone un programa (Aplicación de Consola en lenguaje C#) donde el usuario ingrese su nombre, edad, altura, peso, si es hipertenso o no, si es diabético o no, y el programa calcule el IMC (índice de masa corporal) y le indique el estado en que se encuentra (normal, sobrepeso, obeso, etc.) y a partir de allí le sugiera una dieta entre una serie de dietas propuestas.</a:t>
            </a:r>
            <a:endParaRPr lang="es-AR" sz="440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387717"/>
            <a:ext cx="1049020" cy="10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20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089399" y="340727"/>
            <a:ext cx="4405243" cy="1143000"/>
          </a:xfrm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b="1" u="sng" noProof="0" dirty="0" smtClean="0"/>
              <a:t>PROPUESTA</a:t>
            </a:r>
            <a:endParaRPr lang="es-AR" b="1" u="sng" noProof="0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821635" y="1581357"/>
            <a:ext cx="11807687" cy="7860817"/>
          </a:xfrm>
        </p:spPr>
        <p:txBody>
          <a:bodyPr vert="horz" lIns="90000" tIns="46800" rIns="90000" bIns="46800" rtlCol="0">
            <a:noAutofit/>
          </a:bodyPr>
          <a:lstStyle/>
          <a:p>
            <a:pPr marL="0" indent="0">
              <a:buNone/>
            </a:pPr>
            <a:r>
              <a:rPr lang="es-AR" sz="4400" b="1" noProof="0" dirty="0" smtClean="0"/>
              <a:t>Link del Proyecto:</a:t>
            </a:r>
          </a:p>
          <a:p>
            <a:pPr marL="0" indent="0">
              <a:buNone/>
            </a:pPr>
            <a:r>
              <a:rPr lang="es-AR" sz="3600" noProof="0" dirty="0" smtClean="0">
                <a:hlinkClick r:id="rId3"/>
              </a:rPr>
              <a:t>https://github.com/CristianOzor/grupoEstructuraDatos.git</a:t>
            </a:r>
            <a:endParaRPr lang="es-AR" sz="3600" noProof="0" dirty="0" smtClean="0"/>
          </a:p>
          <a:p>
            <a:pPr marL="0" indent="0">
              <a:buNone/>
            </a:pPr>
            <a:endParaRPr lang="es-AR" sz="4400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387717"/>
            <a:ext cx="1049020" cy="1049020"/>
          </a:xfrm>
          <a:prstGeom prst="rect">
            <a:avLst/>
          </a:prstGeom>
        </p:spPr>
      </p:pic>
      <p:pic>
        <p:nvPicPr>
          <p:cNvPr id="1026" name="Picture 2" descr="GitHub logo and symbol, meaning, history,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09" y="3603889"/>
            <a:ext cx="5152537" cy="46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83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416780"/>
            <a:ext cx="11109629" cy="1040958"/>
          </a:xfrm>
        </p:spPr>
        <p:txBody>
          <a:bodyPr/>
          <a:lstStyle/>
          <a:p>
            <a:pPr algn="ctr"/>
            <a:r>
              <a:rPr lang="es-AR" b="1" u="sng" noProof="0" dirty="0" smtClean="0"/>
              <a:t>IMC (Índice de Masa Corporal)</a:t>
            </a:r>
            <a:endParaRPr lang="es-AR" b="1" u="sng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5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440179" y="1736035"/>
                <a:ext cx="11109629" cy="64783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noProof="0" smtClean="0">
                          <a:latin typeface="Cambria Math" panose="02040503050406030204" pitchFamily="18" charset="0"/>
                        </a:rPr>
                        <m:t>𝐼𝑀𝐶</m:t>
                      </m:r>
                      <m:d>
                        <m:dPr>
                          <m:begChr m:val="["/>
                          <m:endChr m:val="]"/>
                          <m:ctrlPr>
                            <a:rPr lang="es-A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s-A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AR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𝑃𝑒𝑠𝑜</m:t>
                          </m:r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d>
                        </m:num>
                        <m:den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𝐴𝑙𝑡𝑢𝑟𝑎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</m:d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𝐴𝑙𝑡𝑢𝑟𝑎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 noProof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AR" i="1" noProof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i="1" noProof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𝑃𝑒𝑠𝑜</m:t>
                          </m:r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 noProof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d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∗100[</m:t>
                          </m:r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]∗100[</m:t>
                          </m:r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𝐴𝑙𝑡𝑢𝑟𝑎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 noProof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</m:d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𝐴𝑙𝑡𝑢𝑟𝑎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 noProof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</m:d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∗1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∗1[</m:t>
                          </m:r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s-AR" i="1" noProof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i="1" noProof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𝑃𝑒𝑠𝑜</m:t>
                          </m:r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 noProof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d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AR" b="0" i="1" noProof="0" smtClean="0">
                              <a:latin typeface="Cambria Math" panose="02040503050406030204" pitchFamily="18" charset="0"/>
                            </a:rPr>
                            <m:t>.0</m:t>
                          </m:r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00[</m:t>
                          </m:r>
                          <m:sSup>
                            <m:sSupPr>
                              <m:ctrlPr>
                                <a:rPr lang="es-AR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s-A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𝐴𝑙𝑡𝑢𝑟𝑎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 noProof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</m:d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𝐴𝑙𝑡𝑢𝑟𝑎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 noProof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</m:d>
                          <m:r>
                            <a:rPr lang="es-AR" i="1" noProof="0">
                              <a:latin typeface="Cambria Math" panose="02040503050406030204" pitchFamily="18" charset="0"/>
                            </a:rPr>
                            <m:t>∗1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s-A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s-AR" noProof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0179" y="1736035"/>
                <a:ext cx="11109629" cy="647832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7" y="391145"/>
            <a:ext cx="1049020" cy="10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7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noProof="0" dirty="0" smtClean="0"/>
              <a:t>TABLA DE IMC</a:t>
            </a:r>
            <a:endParaRPr lang="es-AR" b="1" u="sng" noProof="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834" y="2199031"/>
            <a:ext cx="11039951" cy="535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6</a:t>
            </a:fld>
            <a:endParaRPr lang="es-ES"/>
          </a:p>
        </p:txBody>
      </p:sp>
      <p:pic>
        <p:nvPicPr>
          <p:cNvPr id="6" name="Imagen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3" y="341250"/>
            <a:ext cx="1049020" cy="10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0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069" y="297512"/>
            <a:ext cx="10081260" cy="1054210"/>
          </a:xfrm>
        </p:spPr>
        <p:txBody>
          <a:bodyPr/>
          <a:lstStyle/>
          <a:p>
            <a:pPr algn="ctr"/>
            <a:r>
              <a:rPr lang="es-AR" b="1" u="sng" noProof="0" dirty="0" smtClean="0"/>
              <a:t>TABLA DE IMC</a:t>
            </a:r>
            <a:endParaRPr lang="es-AR" b="1" u="sng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7</a:t>
            </a:fld>
            <a:endParaRPr lang="es-E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4918" y="1470163"/>
            <a:ext cx="9437561" cy="7078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9" y="179071"/>
            <a:ext cx="1049020" cy="10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42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069" y="297512"/>
            <a:ext cx="10081260" cy="1054210"/>
          </a:xfrm>
        </p:spPr>
        <p:txBody>
          <a:bodyPr>
            <a:normAutofit fontScale="90000"/>
          </a:bodyPr>
          <a:lstStyle/>
          <a:p>
            <a:pPr algn="ctr"/>
            <a:r>
              <a:rPr lang="es-AR" b="1" u="sng" noProof="0" dirty="0" smtClean="0"/>
              <a:t>IMC - Ministerio de Salud - Argentina</a:t>
            </a:r>
            <a:endParaRPr lang="es-AR" b="1" u="sng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8</a:t>
            </a:fld>
            <a:endParaRPr lang="es-ES" dirty="0"/>
          </a:p>
        </p:txBody>
      </p:sp>
      <p:pic>
        <p:nvPicPr>
          <p:cNvPr id="7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9" y="179071"/>
            <a:ext cx="1049020" cy="10490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58" y="1967948"/>
            <a:ext cx="11798742" cy="516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noProof="0" dirty="0" smtClean="0">
                <a:hlinkClick r:id="rId4"/>
              </a:rPr>
              <a:t>https://www.boletinoficial.gob.ar/detalleAviso/primera/235787/20201006</a:t>
            </a:r>
            <a:endParaRPr lang="es-AR" noProof="0" dirty="0" smtClean="0"/>
          </a:p>
          <a:p>
            <a:pPr marL="0" indent="0">
              <a:buNone/>
            </a:pPr>
            <a:r>
              <a:rPr lang="es-AR" b="1" noProof="0" dirty="0" smtClean="0"/>
              <a:t>06-Oct-2020:</a:t>
            </a:r>
          </a:p>
          <a:p>
            <a:pPr marL="0" indent="0">
              <a:buNone/>
            </a:pPr>
            <a:r>
              <a:rPr lang="es-AR" b="1" noProof="0" dirty="0" smtClean="0"/>
              <a:t>Resolución 1643/2020</a:t>
            </a:r>
          </a:p>
          <a:p>
            <a:pPr marL="0" indent="0">
              <a:buNone/>
            </a:pPr>
            <a:r>
              <a:rPr lang="es-AR" b="1" noProof="0" dirty="0" smtClean="0"/>
              <a:t>Grupo de Riesgo para COVID:</a:t>
            </a:r>
          </a:p>
          <a:p>
            <a:pPr marL="0" indent="0">
              <a:buNone/>
            </a:pPr>
            <a:r>
              <a:rPr lang="es-AR" b="1" noProof="0" dirty="0" smtClean="0"/>
              <a:t>Considérase como grupo de riesgo</a:t>
            </a:r>
            <a:r>
              <a:rPr lang="es-AR" noProof="0" dirty="0" smtClean="0"/>
              <a:t>, en el marco de lo dispuesto por el artículo 1° del Decreto N° 260/2020 y a los efectos de lo establecido en el artículo 3° de la Resolución del MINISTERIO DE SALUD N° 627/2020 modificada por el artículo 1° de la Resolución de este Ministerio N° 1541/2020, </a:t>
            </a:r>
            <a:r>
              <a:rPr lang="es-AR" b="1" noProof="0" dirty="0" smtClean="0"/>
              <a:t>sólo a las personas con obesidad con IMC igual o superior a 35,0 kg/m2 (Obesidad Clase II y III).</a:t>
            </a:r>
          </a:p>
          <a:p>
            <a:pPr marL="0" indent="0">
              <a:buNone/>
            </a:pPr>
            <a:r>
              <a:rPr lang="es-AR" noProof="0" dirty="0" smtClean="0"/>
              <a:t>Esto es importante porque estas personas pueden realizar Home Office!!!</a:t>
            </a:r>
          </a:p>
          <a:p>
            <a:endParaRPr lang="es-A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653" y="7129670"/>
            <a:ext cx="3785152" cy="2397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100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721" y="337268"/>
            <a:ext cx="10081260" cy="934941"/>
          </a:xfrm>
        </p:spPr>
        <p:txBody>
          <a:bodyPr>
            <a:normAutofit fontScale="90000"/>
          </a:bodyPr>
          <a:lstStyle/>
          <a:p>
            <a:r>
              <a:rPr lang="es-AR" sz="5400" b="1" u="sng" noProof="0" dirty="0" smtClean="0"/>
              <a:t>CARACTERÍSTICAS DEL PROGRAMA</a:t>
            </a:r>
            <a:endParaRPr lang="es-AR" sz="5400" b="1" u="sng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0180" y="1550504"/>
            <a:ext cx="10884342" cy="7484236"/>
          </a:xfrm>
        </p:spPr>
        <p:txBody>
          <a:bodyPr/>
          <a:lstStyle/>
          <a:p>
            <a:r>
              <a:rPr lang="es-AR" sz="3200" noProof="0" dirty="0" smtClean="0"/>
              <a:t>El programa se compone de </a:t>
            </a:r>
            <a:r>
              <a:rPr lang="es-AR" sz="3200" b="1" noProof="0" dirty="0" smtClean="0"/>
              <a:t>4 clases</a:t>
            </a:r>
            <a:r>
              <a:rPr lang="es-AR" sz="3200" noProof="0" dirty="0" smtClean="0"/>
              <a:t>:</a:t>
            </a:r>
          </a:p>
          <a:p>
            <a:r>
              <a:rPr lang="es-AR" sz="3200" noProof="0" dirty="0" smtClean="0"/>
              <a:t>La Clase </a:t>
            </a:r>
            <a:r>
              <a:rPr lang="es-AR" sz="3200" b="1" noProof="0" dirty="0" err="1" smtClean="0"/>
              <a:t>Program</a:t>
            </a:r>
            <a:r>
              <a:rPr lang="es-AR" sz="3200" noProof="0" dirty="0" smtClean="0"/>
              <a:t> contiene solamente una función que ejecuta la aplicación, mas precisamente despliega el </a:t>
            </a:r>
            <a:r>
              <a:rPr lang="es-AR" sz="3200" b="1" noProof="0" dirty="0" err="1" smtClean="0"/>
              <a:t>Menu_Principal</a:t>
            </a:r>
            <a:r>
              <a:rPr lang="es-AR" sz="3200" noProof="0" dirty="0" smtClean="0"/>
              <a:t>.</a:t>
            </a:r>
          </a:p>
          <a:p>
            <a:r>
              <a:rPr lang="es-AR" sz="3200" noProof="0" dirty="0" smtClean="0"/>
              <a:t>La Clase </a:t>
            </a:r>
            <a:r>
              <a:rPr lang="es-AR" sz="3200" b="1" noProof="0" dirty="0" err="1" smtClean="0"/>
              <a:t>CalculoIMC</a:t>
            </a:r>
            <a:r>
              <a:rPr lang="es-AR" sz="3200" noProof="0" dirty="0" smtClean="0"/>
              <a:t> contiene una función que calcula el Índice de masa corporal. Esta función será llamada en el </a:t>
            </a:r>
            <a:r>
              <a:rPr lang="es-AR" sz="3200" b="1" noProof="0" dirty="0" err="1" smtClean="0"/>
              <a:t>Menu_Principal</a:t>
            </a:r>
            <a:r>
              <a:rPr lang="es-AR" sz="3200" noProof="0" dirty="0" smtClean="0"/>
              <a:t>,</a:t>
            </a:r>
          </a:p>
          <a:p>
            <a:r>
              <a:rPr lang="es-AR" sz="3200" noProof="0" dirty="0" smtClean="0"/>
              <a:t>La Clase </a:t>
            </a:r>
            <a:r>
              <a:rPr lang="es-AR" sz="3200" b="1" noProof="0" dirty="0" smtClean="0"/>
              <a:t>Usuario</a:t>
            </a:r>
            <a:r>
              <a:rPr lang="es-AR" sz="3200" noProof="0" dirty="0" smtClean="0"/>
              <a:t> contiene los atributos que van a cargar al ingresar el usuario: Nombre, Apellido, DNI, Edad, Peso, Altura, Sexo, si es Diabético o no, si es Hipertenso o no. Se agregan </a:t>
            </a:r>
            <a:r>
              <a:rPr lang="es-AR" sz="3200" b="1" noProof="0" dirty="0" err="1" smtClean="0"/>
              <a:t>get</a:t>
            </a:r>
            <a:r>
              <a:rPr lang="es-AR" sz="3200" b="1" noProof="0" dirty="0" smtClean="0"/>
              <a:t>/set</a:t>
            </a:r>
            <a:r>
              <a:rPr lang="es-AR" sz="3200" noProof="0" dirty="0" smtClean="0"/>
              <a:t> para dichos atributos.</a:t>
            </a:r>
          </a:p>
          <a:p>
            <a:r>
              <a:rPr lang="es-AR" sz="3200" noProof="0" dirty="0" smtClean="0"/>
              <a:t>La Clase </a:t>
            </a:r>
            <a:r>
              <a:rPr lang="es-AR" sz="3200" b="1" noProof="0" dirty="0" err="1" smtClean="0"/>
              <a:t>Menu_Principal</a:t>
            </a:r>
            <a:r>
              <a:rPr lang="es-AR" sz="3200" noProof="0" dirty="0" smtClean="0"/>
              <a:t> contiene el Menú del Programa con las diferentes opciones.</a:t>
            </a:r>
          </a:p>
          <a:p>
            <a:pPr marL="0" indent="0">
              <a:buNone/>
            </a:pPr>
            <a:endParaRPr lang="es-A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32F4-CDF1-4881-8304-B41CB4D5257E}" type="slidenum">
              <a:rPr lang="es-ES" smtClean="0"/>
              <a:t>9</a:t>
            </a:fld>
            <a:endParaRPr lang="es-ES"/>
          </a:p>
        </p:txBody>
      </p:sp>
      <p:pic>
        <p:nvPicPr>
          <p:cNvPr id="8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0" y="337268"/>
            <a:ext cx="1049020" cy="10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92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543</TotalTime>
  <Words>464</Words>
  <Application>Microsoft Office PowerPoint</Application>
  <PresentationFormat>A3 Paper (297x420 mm)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Gothic</vt:lpstr>
      <vt:lpstr>Arial</vt:lpstr>
      <vt:lpstr>Arial Black</vt:lpstr>
      <vt:lpstr>Calibri</vt:lpstr>
      <vt:lpstr>Cambria Math</vt:lpstr>
      <vt:lpstr>Franklin Gothic Book</vt:lpstr>
      <vt:lpstr>Tahoma</vt:lpstr>
      <vt:lpstr>Times New Roman</vt:lpstr>
      <vt:lpstr>Crop</vt:lpstr>
      <vt:lpstr>PowerPoint Presentation</vt:lpstr>
      <vt:lpstr>INTEGRANTES</vt:lpstr>
      <vt:lpstr>PROPUESTA</vt:lpstr>
      <vt:lpstr>PROPUESTA</vt:lpstr>
      <vt:lpstr>IMC (Índice de Masa Corporal)</vt:lpstr>
      <vt:lpstr>TABLA DE IMC</vt:lpstr>
      <vt:lpstr>TABLA DE IMC</vt:lpstr>
      <vt:lpstr>IMC - Ministerio de Salud - Argentina</vt:lpstr>
      <vt:lpstr>CARACTERÍSTICAS DEL PROGRAMA</vt:lpstr>
      <vt:lpstr>CARACTERÍSTICAS DEL PROGRAMA</vt:lpstr>
      <vt:lpstr>CARACTERÍSTICAS DEL PROGRAMA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33</cp:revision>
  <dcterms:created xsi:type="dcterms:W3CDTF">2020-05-05T23:45:07Z</dcterms:created>
  <dcterms:modified xsi:type="dcterms:W3CDTF">2020-11-05T01:39:07Z</dcterms:modified>
</cp:coreProperties>
</file>