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8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4" d="100"/>
          <a:sy n="134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04B9C1-6A3D-4C13-A01D-A515624776C7}" type="datetimeFigureOut">
              <a:rPr lang="en-GB" smtClean="0"/>
              <a:t>25/02/16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E0EF5-62D5-461F-8112-FF137DBB53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93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E0EF5-62D5-461F-8112-FF137DBB53DA}" type="slidenum">
              <a:rPr lang="en-GB" smtClean="0"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E0EF5-62D5-461F-8112-FF137DBB53DA}" type="slidenum">
              <a:rPr lang="en-GB" smtClean="0"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E0EF5-62D5-461F-8112-FF137DBB53DA}" type="slidenum">
              <a:rPr lang="en-GB" smtClean="0"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E0EF5-62D5-461F-8112-FF137DBB53DA}" type="slidenum">
              <a:rPr lang="en-GB" smtClean="0"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E0EF5-62D5-461F-8112-FF137DBB53DA}" type="slidenum">
              <a:rPr lang="en-GB" smtClean="0"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E0EF5-62D5-461F-8112-FF137DBB53DA}" type="slidenum">
              <a:rPr lang="en-GB" smtClean="0"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E0EF5-62D5-461F-8112-FF137DBB53DA}" type="slidenum">
              <a:rPr lang="en-GB" smtClean="0"/>
              <a:t>12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DCB5-6D71-EB44-9F0A-D3622F5F58F7}" type="datetimeFigureOut">
              <a:rPr lang="en-US" smtClean="0"/>
              <a:pPr/>
              <a:t>25/02/16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7DF2-D252-904B-AD75-5F3944DC39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0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DCB5-6D71-EB44-9F0A-D3622F5F58F7}" type="datetimeFigureOut">
              <a:rPr lang="en-US" smtClean="0"/>
              <a:pPr/>
              <a:t>25/02/16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7DF2-D252-904B-AD75-5F3944DC39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608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DCB5-6D71-EB44-9F0A-D3622F5F58F7}" type="datetimeFigureOut">
              <a:rPr lang="en-US" smtClean="0"/>
              <a:pPr/>
              <a:t>25/02/16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7DF2-D252-904B-AD75-5F3944DC39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32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DCB5-6D71-EB44-9F0A-D3622F5F58F7}" type="datetimeFigureOut">
              <a:rPr lang="en-US" smtClean="0"/>
              <a:pPr/>
              <a:t>25/02/16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7DF2-D252-904B-AD75-5F3944DC39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939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DCB5-6D71-EB44-9F0A-D3622F5F58F7}" type="datetimeFigureOut">
              <a:rPr lang="en-US" smtClean="0"/>
              <a:pPr/>
              <a:t>25/02/16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7DF2-D252-904B-AD75-5F3944DC39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784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DCB5-6D71-EB44-9F0A-D3622F5F58F7}" type="datetimeFigureOut">
              <a:rPr lang="en-US" smtClean="0"/>
              <a:pPr/>
              <a:t>25/02/16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7DF2-D252-904B-AD75-5F3944DC39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63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DCB5-6D71-EB44-9F0A-D3622F5F58F7}" type="datetimeFigureOut">
              <a:rPr lang="en-US" smtClean="0"/>
              <a:pPr/>
              <a:t>25/02/16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7DF2-D252-904B-AD75-5F3944DC39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054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DCB5-6D71-EB44-9F0A-D3622F5F58F7}" type="datetimeFigureOut">
              <a:rPr lang="en-US" smtClean="0"/>
              <a:pPr/>
              <a:t>25/02/16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7DF2-D252-904B-AD75-5F3944DC39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231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DCB5-6D71-EB44-9F0A-D3622F5F58F7}" type="datetimeFigureOut">
              <a:rPr lang="en-US" smtClean="0"/>
              <a:pPr/>
              <a:t>25/02/16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7DF2-D252-904B-AD75-5F3944DC39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454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DCB5-6D71-EB44-9F0A-D3622F5F58F7}" type="datetimeFigureOut">
              <a:rPr lang="en-US" smtClean="0"/>
              <a:pPr/>
              <a:t>25/02/16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7DF2-D252-904B-AD75-5F3944DC39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08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DCB5-6D71-EB44-9F0A-D3622F5F58F7}" type="datetimeFigureOut">
              <a:rPr lang="en-US" smtClean="0"/>
              <a:pPr/>
              <a:t>25/02/16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7DF2-D252-904B-AD75-5F3944DC39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45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FDCB5-6D71-EB44-9F0A-D3622F5F58F7}" type="datetimeFigureOut">
              <a:rPr lang="en-US" smtClean="0"/>
              <a:pPr/>
              <a:t>25/02/16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77DF2-D252-904B-AD75-5F3944DC39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99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pycam.github.io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 introduction to solving biological problems with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4025900"/>
            <a:ext cx="7772400" cy="1752600"/>
          </a:xfrm>
        </p:spPr>
        <p:txBody>
          <a:bodyPr anchor="b">
            <a:normAutofit/>
          </a:bodyPr>
          <a:lstStyle/>
          <a:p>
            <a:r>
              <a:rPr lang="en-US" sz="2400" dirty="0" smtClean="0"/>
              <a:t>Martin Hunt, Sanger Institute</a:t>
            </a:r>
            <a:endParaRPr lang="en-US" sz="2400" dirty="0" smtClean="0"/>
          </a:p>
          <a:p>
            <a:r>
              <a:rPr lang="en-US" sz="2400" dirty="0" smtClean="0"/>
              <a:t>Anne </a:t>
            </a:r>
            <a:r>
              <a:rPr lang="en-US" sz="2400" dirty="0" err="1" smtClean="0"/>
              <a:t>Pajon</a:t>
            </a:r>
            <a:r>
              <a:rPr lang="en-US" sz="2400" dirty="0"/>
              <a:t>, CRUK Cambridge Institute</a:t>
            </a:r>
          </a:p>
        </p:txBody>
      </p:sp>
    </p:spTree>
    <p:extLst>
      <p:ext uri="{BB962C8B-B14F-4D97-AF65-F5344CB8AC3E}">
        <p14:creationId xmlns:p14="http://schemas.microsoft.com/office/powerpoint/2010/main" val="2309513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Assignment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64380" y="1535113"/>
            <a:ext cx="3311236" cy="639762"/>
          </a:xfrm>
        </p:spPr>
        <p:txBody>
          <a:bodyPr/>
          <a:lstStyle/>
          <a:p>
            <a:r>
              <a:rPr lang="en-GB" dirty="0" smtClean="0"/>
              <a:t>Names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5628731" y="1535113"/>
            <a:ext cx="3321466" cy="639762"/>
          </a:xfrm>
        </p:spPr>
        <p:txBody>
          <a:bodyPr/>
          <a:lstStyle/>
          <a:p>
            <a:r>
              <a:rPr lang="en-GB" dirty="0" smtClean="0"/>
              <a:t>Objects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2078235" y="2189623"/>
            <a:ext cx="3311236" cy="1080943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5638965" y="2188725"/>
            <a:ext cx="3311236" cy="1080943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0" y="3745200"/>
            <a:ext cx="2092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x = 5</a:t>
            </a:r>
            <a:endParaRPr lang="en-GB" sz="2800" dirty="0"/>
          </a:p>
        </p:txBody>
      </p:sp>
      <p:sp>
        <p:nvSpPr>
          <p:cNvPr id="11" name="Rectangle 10"/>
          <p:cNvSpPr/>
          <p:nvPr/>
        </p:nvSpPr>
        <p:spPr>
          <a:xfrm>
            <a:off x="2092085" y="3506736"/>
            <a:ext cx="3311236" cy="1080943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5638960" y="3504945"/>
            <a:ext cx="3311236" cy="1080943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2329197" y="3738850"/>
            <a:ext cx="623459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x</a:t>
            </a:r>
            <a:endParaRPr lang="en-GB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5950694" y="3738850"/>
            <a:ext cx="623459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5</a:t>
            </a:r>
            <a:endParaRPr lang="en-GB" sz="2800" dirty="0"/>
          </a:p>
        </p:txBody>
      </p:sp>
      <p:cxnSp>
        <p:nvCxnSpPr>
          <p:cNvPr id="16" name="Curved Connector 15"/>
          <p:cNvCxnSpPr>
            <a:stCxn id="13" idx="2"/>
            <a:endCxn id="14" idx="2"/>
          </p:cNvCxnSpPr>
          <p:nvPr/>
        </p:nvCxnSpPr>
        <p:spPr>
          <a:xfrm rot="16200000" flipH="1">
            <a:off x="4451675" y="2451321"/>
            <a:ext cx="12700" cy="3621497"/>
          </a:xfrm>
          <a:prstGeom prst="curvedConnector3">
            <a:avLst>
              <a:gd name="adj1" fmla="val 4309096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-5" y="5532490"/>
            <a:ext cx="2092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x = “</a:t>
            </a:r>
            <a:r>
              <a:rPr lang="en-GB" sz="2800" dirty="0" err="1" smtClean="0"/>
              <a:t>foo</a:t>
            </a:r>
            <a:r>
              <a:rPr lang="en-GB" sz="2800" dirty="0" smtClean="0"/>
              <a:t>”</a:t>
            </a:r>
            <a:endParaRPr lang="en-GB" sz="2800" dirty="0"/>
          </a:p>
        </p:txBody>
      </p:sp>
      <p:sp>
        <p:nvSpPr>
          <p:cNvPr id="24" name="Rectangle 23"/>
          <p:cNvSpPr/>
          <p:nvPr/>
        </p:nvSpPr>
        <p:spPr>
          <a:xfrm>
            <a:off x="2092080" y="5294026"/>
            <a:ext cx="3311236" cy="1080943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5638955" y="5292235"/>
            <a:ext cx="3311236" cy="1080943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/>
          <p:cNvSpPr txBox="1"/>
          <p:nvPr/>
        </p:nvSpPr>
        <p:spPr>
          <a:xfrm>
            <a:off x="2329192" y="5526135"/>
            <a:ext cx="623459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x</a:t>
            </a:r>
            <a:endParaRPr lang="en-GB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5950689" y="5526140"/>
            <a:ext cx="623459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5</a:t>
            </a:r>
            <a:endParaRPr lang="en-GB" sz="2800" dirty="0"/>
          </a:p>
        </p:txBody>
      </p:sp>
      <p:cxnSp>
        <p:nvCxnSpPr>
          <p:cNvPr id="28" name="Curved Connector 27"/>
          <p:cNvCxnSpPr>
            <a:stCxn id="26" idx="2"/>
            <a:endCxn id="29" idx="2"/>
          </p:cNvCxnSpPr>
          <p:nvPr/>
        </p:nvCxnSpPr>
        <p:spPr>
          <a:xfrm rot="16200000" flipH="1">
            <a:off x="4986767" y="3703510"/>
            <a:ext cx="12700" cy="4691690"/>
          </a:xfrm>
          <a:prstGeom prst="curvedConnector3">
            <a:avLst>
              <a:gd name="adj1" fmla="val 4854545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892824" y="5526135"/>
            <a:ext cx="879576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 err="1" smtClean="0"/>
              <a:t>foo</a:t>
            </a:r>
            <a:endParaRPr lang="en-GB" sz="2800" dirty="0"/>
          </a:p>
        </p:txBody>
      </p:sp>
      <p:cxnSp>
        <p:nvCxnSpPr>
          <p:cNvPr id="48" name="Shape 47"/>
          <p:cNvCxnSpPr>
            <a:stCxn id="27" idx="0"/>
            <a:endCxn id="50" idx="1"/>
          </p:cNvCxnSpPr>
          <p:nvPr/>
        </p:nvCxnSpPr>
        <p:spPr>
          <a:xfrm rot="5400000" flipH="1" flipV="1">
            <a:off x="6185837" y="5013302"/>
            <a:ext cx="589421" cy="436257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698676" y="4705886"/>
            <a:ext cx="2542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garbage collection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 animBg="1"/>
      <p:bldP spid="13" grpId="0" animBg="1"/>
      <p:bldP spid="14" grpId="0" animBg="1"/>
      <p:bldP spid="23" grpId="0"/>
      <p:bldP spid="24" grpId="0" animBg="1"/>
      <p:bldP spid="25" grpId="0" animBg="1"/>
      <p:bldP spid="26" grpId="0" animBg="1"/>
      <p:bldP spid="27" grpId="0" animBg="1"/>
      <p:bldP spid="29" grpId="0" animBg="1"/>
      <p:bldP spid="5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Assignment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64380" y="1535113"/>
            <a:ext cx="3311236" cy="639762"/>
          </a:xfrm>
        </p:spPr>
        <p:txBody>
          <a:bodyPr/>
          <a:lstStyle/>
          <a:p>
            <a:r>
              <a:rPr lang="en-GB" dirty="0" smtClean="0"/>
              <a:t>Names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5628731" y="1535113"/>
            <a:ext cx="3321466" cy="639762"/>
          </a:xfrm>
        </p:spPr>
        <p:txBody>
          <a:bodyPr/>
          <a:lstStyle/>
          <a:p>
            <a:r>
              <a:rPr lang="en-GB" dirty="0" smtClean="0"/>
              <a:t>Objects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2432628"/>
            <a:ext cx="2092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x = 5</a:t>
            </a:r>
            <a:endParaRPr lang="en-GB" sz="2800" dirty="0"/>
          </a:p>
        </p:txBody>
      </p:sp>
      <p:sp>
        <p:nvSpPr>
          <p:cNvPr id="11" name="Rectangle 10"/>
          <p:cNvSpPr/>
          <p:nvPr/>
        </p:nvSpPr>
        <p:spPr>
          <a:xfrm>
            <a:off x="2092085" y="2208912"/>
            <a:ext cx="3311236" cy="1080943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5638960" y="2192373"/>
            <a:ext cx="3311236" cy="1080943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2329197" y="2426278"/>
            <a:ext cx="623459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x</a:t>
            </a:r>
            <a:endParaRPr lang="en-GB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5950694" y="2426278"/>
            <a:ext cx="623459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5</a:t>
            </a:r>
            <a:endParaRPr lang="en-GB" sz="2800" dirty="0"/>
          </a:p>
        </p:txBody>
      </p:sp>
      <p:cxnSp>
        <p:nvCxnSpPr>
          <p:cNvPr id="16" name="Curved Connector 15"/>
          <p:cNvCxnSpPr>
            <a:stCxn id="13" idx="2"/>
            <a:endCxn id="14" idx="2"/>
          </p:cNvCxnSpPr>
          <p:nvPr/>
        </p:nvCxnSpPr>
        <p:spPr>
          <a:xfrm rot="16200000" flipH="1">
            <a:off x="4451675" y="1138749"/>
            <a:ext cx="12700" cy="3621497"/>
          </a:xfrm>
          <a:prstGeom prst="curvedConnector3">
            <a:avLst>
              <a:gd name="adj1" fmla="val 4309096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-5" y="5665222"/>
            <a:ext cx="2092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x = y</a:t>
            </a:r>
            <a:endParaRPr lang="en-GB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-9828" y="4015584"/>
            <a:ext cx="2092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y = 5</a:t>
            </a:r>
            <a:endParaRPr lang="en-GB" sz="2800" dirty="0"/>
          </a:p>
        </p:txBody>
      </p:sp>
      <p:sp>
        <p:nvSpPr>
          <p:cNvPr id="30" name="Rectangle 29"/>
          <p:cNvSpPr/>
          <p:nvPr/>
        </p:nvSpPr>
        <p:spPr>
          <a:xfrm>
            <a:off x="2082257" y="3791868"/>
            <a:ext cx="3311236" cy="1080943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5629132" y="3775329"/>
            <a:ext cx="3311236" cy="1080943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/>
          <p:cNvSpPr txBox="1"/>
          <p:nvPr/>
        </p:nvSpPr>
        <p:spPr>
          <a:xfrm>
            <a:off x="2319369" y="4009234"/>
            <a:ext cx="623459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x</a:t>
            </a:r>
            <a:endParaRPr lang="en-GB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5940866" y="4009234"/>
            <a:ext cx="623459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5</a:t>
            </a:r>
            <a:endParaRPr lang="en-GB" sz="2800" dirty="0"/>
          </a:p>
        </p:txBody>
      </p:sp>
      <p:cxnSp>
        <p:nvCxnSpPr>
          <p:cNvPr id="34" name="Curved Connector 33"/>
          <p:cNvCxnSpPr>
            <a:stCxn id="32" idx="2"/>
            <a:endCxn id="33" idx="2"/>
          </p:cNvCxnSpPr>
          <p:nvPr/>
        </p:nvCxnSpPr>
        <p:spPr>
          <a:xfrm rot="16200000" flipH="1">
            <a:off x="4441847" y="2721705"/>
            <a:ext cx="12700" cy="3621497"/>
          </a:xfrm>
          <a:prstGeom prst="curvedConnector3">
            <a:avLst>
              <a:gd name="adj1" fmla="val 4309096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164925" y="4014154"/>
            <a:ext cx="623459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y</a:t>
            </a:r>
            <a:endParaRPr lang="en-GB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6771674" y="4014154"/>
            <a:ext cx="623459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5</a:t>
            </a:r>
            <a:endParaRPr lang="en-GB" sz="2800" dirty="0"/>
          </a:p>
        </p:txBody>
      </p:sp>
      <p:cxnSp>
        <p:nvCxnSpPr>
          <p:cNvPr id="37" name="Curved Connector 36"/>
          <p:cNvCxnSpPr>
            <a:stCxn id="35" idx="0"/>
            <a:endCxn id="36" idx="0"/>
          </p:cNvCxnSpPr>
          <p:nvPr/>
        </p:nvCxnSpPr>
        <p:spPr>
          <a:xfrm rot="5400000" flipH="1" flipV="1">
            <a:off x="5280029" y="2210780"/>
            <a:ext cx="12700" cy="3606749"/>
          </a:xfrm>
          <a:prstGeom prst="curvedConnector3">
            <a:avLst>
              <a:gd name="adj1" fmla="val 3425804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072429" y="5389572"/>
            <a:ext cx="3311236" cy="1080943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/>
          <p:cNvSpPr/>
          <p:nvPr/>
        </p:nvSpPr>
        <p:spPr>
          <a:xfrm>
            <a:off x="5619304" y="5373033"/>
            <a:ext cx="3311236" cy="1080943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/>
          <p:cNvSpPr txBox="1"/>
          <p:nvPr/>
        </p:nvSpPr>
        <p:spPr>
          <a:xfrm>
            <a:off x="2309541" y="5606938"/>
            <a:ext cx="623459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x</a:t>
            </a:r>
            <a:endParaRPr lang="en-GB" sz="2800" dirty="0"/>
          </a:p>
        </p:txBody>
      </p:sp>
      <p:sp>
        <p:nvSpPr>
          <p:cNvPr id="49" name="TextBox 48"/>
          <p:cNvSpPr txBox="1"/>
          <p:nvPr/>
        </p:nvSpPr>
        <p:spPr>
          <a:xfrm>
            <a:off x="5931038" y="5606938"/>
            <a:ext cx="623459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5</a:t>
            </a:r>
            <a:endParaRPr lang="en-GB" sz="2800" dirty="0"/>
          </a:p>
        </p:txBody>
      </p:sp>
      <p:cxnSp>
        <p:nvCxnSpPr>
          <p:cNvPr id="51" name="Curved Connector 50"/>
          <p:cNvCxnSpPr>
            <a:stCxn id="47" idx="2"/>
            <a:endCxn id="53" idx="2"/>
          </p:cNvCxnSpPr>
          <p:nvPr/>
        </p:nvCxnSpPr>
        <p:spPr>
          <a:xfrm rot="16200000" flipH="1">
            <a:off x="4844963" y="3906465"/>
            <a:ext cx="4920" cy="4452305"/>
          </a:xfrm>
          <a:prstGeom prst="curvedConnector3">
            <a:avLst>
              <a:gd name="adj1" fmla="val 11041386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155097" y="5611858"/>
            <a:ext cx="623459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y</a:t>
            </a:r>
            <a:endParaRPr lang="en-GB" sz="2800" dirty="0"/>
          </a:p>
        </p:txBody>
      </p:sp>
      <p:sp>
        <p:nvSpPr>
          <p:cNvPr id="53" name="TextBox 52"/>
          <p:cNvSpPr txBox="1"/>
          <p:nvPr/>
        </p:nvSpPr>
        <p:spPr>
          <a:xfrm>
            <a:off x="6761846" y="5611858"/>
            <a:ext cx="623459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5</a:t>
            </a:r>
            <a:endParaRPr lang="en-GB" sz="2800" dirty="0"/>
          </a:p>
        </p:txBody>
      </p:sp>
      <p:cxnSp>
        <p:nvCxnSpPr>
          <p:cNvPr id="54" name="Curved Connector 53"/>
          <p:cNvCxnSpPr>
            <a:stCxn id="52" idx="0"/>
            <a:endCxn id="53" idx="0"/>
          </p:cNvCxnSpPr>
          <p:nvPr/>
        </p:nvCxnSpPr>
        <p:spPr>
          <a:xfrm rot="5400000" flipH="1" flipV="1">
            <a:off x="5270201" y="3808484"/>
            <a:ext cx="12700" cy="3606749"/>
          </a:xfrm>
          <a:prstGeom prst="curvedConnector3">
            <a:avLst>
              <a:gd name="adj1" fmla="val 2961284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2" grpId="0"/>
      <p:bldP spid="30" grpId="0" animBg="1"/>
      <p:bldP spid="31" grpId="0" animBg="1"/>
      <p:bldP spid="32" grpId="0" animBg="1"/>
      <p:bldP spid="33" grpId="0" animBg="1"/>
      <p:bldP spid="35" grpId="0" animBg="1"/>
      <p:bldP spid="36" grpId="0" animBg="1"/>
      <p:bldP spid="45" grpId="0" animBg="1"/>
      <p:bldP spid="46" grpId="0" animBg="1"/>
      <p:bldP spid="47" grpId="0" animBg="1"/>
      <p:bldP spid="49" grpId="0" animBg="1"/>
      <p:bldP spid="52" grpId="0" animBg="1"/>
      <p:bldP spid="5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Assignment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64380" y="1535113"/>
            <a:ext cx="3311236" cy="639762"/>
          </a:xfrm>
        </p:spPr>
        <p:txBody>
          <a:bodyPr/>
          <a:lstStyle/>
          <a:p>
            <a:r>
              <a:rPr lang="en-GB" dirty="0" smtClean="0"/>
              <a:t>Names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5628731" y="1535113"/>
            <a:ext cx="3321466" cy="639762"/>
          </a:xfrm>
        </p:spPr>
        <p:txBody>
          <a:bodyPr/>
          <a:lstStyle/>
          <a:p>
            <a:r>
              <a:rPr lang="en-GB" dirty="0" smtClean="0"/>
              <a:t>Objects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2432628"/>
            <a:ext cx="2092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x = 5</a:t>
            </a:r>
            <a:endParaRPr lang="en-GB" sz="2800" dirty="0"/>
          </a:p>
        </p:txBody>
      </p:sp>
      <p:sp>
        <p:nvSpPr>
          <p:cNvPr id="11" name="Rectangle 10"/>
          <p:cNvSpPr/>
          <p:nvPr/>
        </p:nvSpPr>
        <p:spPr>
          <a:xfrm>
            <a:off x="2092085" y="2208912"/>
            <a:ext cx="3311236" cy="1080943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5638960" y="2192373"/>
            <a:ext cx="3311236" cy="1080943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2329197" y="2426278"/>
            <a:ext cx="623459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x</a:t>
            </a:r>
            <a:endParaRPr lang="en-GB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5950694" y="2426278"/>
            <a:ext cx="623459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5</a:t>
            </a:r>
            <a:endParaRPr lang="en-GB" sz="2800" dirty="0"/>
          </a:p>
        </p:txBody>
      </p:sp>
      <p:cxnSp>
        <p:nvCxnSpPr>
          <p:cNvPr id="16" name="Curved Connector 15"/>
          <p:cNvCxnSpPr>
            <a:stCxn id="13" idx="2"/>
            <a:endCxn id="14" idx="2"/>
          </p:cNvCxnSpPr>
          <p:nvPr/>
        </p:nvCxnSpPr>
        <p:spPr>
          <a:xfrm rot="16200000" flipH="1">
            <a:off x="4451675" y="1138749"/>
            <a:ext cx="12700" cy="3621497"/>
          </a:xfrm>
          <a:prstGeom prst="curvedConnector3">
            <a:avLst>
              <a:gd name="adj1" fmla="val 4309096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-5" y="5665222"/>
            <a:ext cx="2092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del x</a:t>
            </a:r>
            <a:endParaRPr lang="en-GB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-9828" y="4015584"/>
            <a:ext cx="2092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x = None</a:t>
            </a:r>
            <a:endParaRPr lang="en-GB" sz="2800" dirty="0"/>
          </a:p>
        </p:txBody>
      </p:sp>
      <p:sp>
        <p:nvSpPr>
          <p:cNvPr id="30" name="Rectangle 29"/>
          <p:cNvSpPr/>
          <p:nvPr/>
        </p:nvSpPr>
        <p:spPr>
          <a:xfrm>
            <a:off x="2082257" y="3791868"/>
            <a:ext cx="3311236" cy="1080943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5629132" y="3775329"/>
            <a:ext cx="3311236" cy="1080943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/>
          <p:cNvSpPr txBox="1"/>
          <p:nvPr/>
        </p:nvSpPr>
        <p:spPr>
          <a:xfrm>
            <a:off x="2319369" y="4009234"/>
            <a:ext cx="623459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x</a:t>
            </a:r>
            <a:endParaRPr lang="en-GB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5940866" y="4009234"/>
            <a:ext cx="623459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5</a:t>
            </a:r>
            <a:endParaRPr lang="en-GB" sz="2800" dirty="0"/>
          </a:p>
        </p:txBody>
      </p:sp>
      <p:sp>
        <p:nvSpPr>
          <p:cNvPr id="45" name="Rectangle 44"/>
          <p:cNvSpPr/>
          <p:nvPr/>
        </p:nvSpPr>
        <p:spPr>
          <a:xfrm>
            <a:off x="2072429" y="5389572"/>
            <a:ext cx="3311236" cy="1080943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/>
          <p:cNvSpPr/>
          <p:nvPr/>
        </p:nvSpPr>
        <p:spPr>
          <a:xfrm>
            <a:off x="5619304" y="5373033"/>
            <a:ext cx="3311236" cy="1080943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2" grpId="0"/>
      <p:bldP spid="30" grpId="0" animBg="1"/>
      <p:bldP spid="31" grpId="0" animBg="1"/>
      <p:bldP spid="32" grpId="0" animBg="1"/>
      <p:bldP spid="33" grpId="0" animBg="1"/>
      <p:bldP spid="45" grpId="0" animBg="1"/>
      <p:bldP spid="4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799440"/>
              </p:ext>
            </p:extLst>
          </p:nvPr>
        </p:nvGraphicFramePr>
        <p:xfrm>
          <a:off x="1524000" y="2238123"/>
          <a:ext cx="6096000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Element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123</a:t>
                      </a:r>
                      <a:endParaRPr lang="en-US" dirty="0"/>
                    </a:p>
                  </a:txBody>
                  <a:tcPr anchor="ctr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54</a:t>
                      </a:r>
                      <a:endParaRPr lang="en-US" dirty="0"/>
                    </a:p>
                  </a:txBody>
                  <a:tcPr anchor="ctr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92</a:t>
                      </a:r>
                      <a:endParaRPr lang="en-US" dirty="0"/>
                    </a:p>
                  </a:txBody>
                  <a:tcPr anchor="ctr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87</a:t>
                      </a:r>
                      <a:endParaRPr lang="en-US" dirty="0"/>
                    </a:p>
                  </a:txBody>
                  <a:tcPr anchor="ctr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 anchor="ctr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Negative Index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 anchor="ctr"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-4</a:t>
                      </a:r>
                      <a:endParaRPr lang="en-US" dirty="0"/>
                    </a:p>
                  </a:txBody>
                  <a:tcPr anchor="ctr"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 anchor="ctr"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 anchor="ctr"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524000" y="1665609"/>
            <a:ext cx="3950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 =  [123, 54, 92, 87, 33]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667000" y="3857625"/>
            <a:ext cx="4953000" cy="1587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13250" y="3932793"/>
            <a:ext cx="151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length is 5</a:t>
            </a:r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and List element numbering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343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Aft>
                <a:spcPts val="1200"/>
              </a:spcAft>
            </a:pPr>
            <a:r>
              <a:rPr lang="en-US" dirty="0" smtClean="0"/>
              <a:t>Split into 4 sections introducing programming with the Python language and going into some biological examples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We’d like you to follow along with the example code as we go through the material, and attempt the exercises to practice what you’ve learned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Questions are welcome at any point!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If you have specific projects/problems you like to use Python for we are happy to (try to) help during the exercises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397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Day 1: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Morning: running the Python interpreter, variables and types, arithmetic, basic data structures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Afternoon: logic &amp; flow control, loops, exceptions, importing libraries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Day 2: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Morning: custom functions, variable scope, some biological examples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Afternoon: dealing with files, parsing file formats, introduction to </a:t>
            </a:r>
            <a:r>
              <a:rPr lang="en-US" dirty="0" err="1" smtClean="0"/>
              <a:t>BioPython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62945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There is a course webpage with links to the materials, example solutions to the exercises etc.:</a:t>
            </a:r>
          </a:p>
          <a:p>
            <a:pPr lvl="1">
              <a:spcAft>
                <a:spcPts val="600"/>
              </a:spcAft>
            </a:pPr>
            <a:r>
              <a:rPr lang="en-US" sz="3200" dirty="0" smtClean="0">
                <a:hlinkClick r:id="rId3"/>
              </a:rPr>
              <a:t>http://pycam.github.io</a:t>
            </a:r>
            <a:endParaRPr lang="en-US" sz="3200" dirty="0" smtClean="0"/>
          </a:p>
          <a:p>
            <a:pPr>
              <a:spcAft>
                <a:spcPts val="600"/>
              </a:spcAft>
            </a:pPr>
            <a:r>
              <a:rPr lang="en-US" dirty="0" smtClean="0"/>
              <a:t>You are encouraged to follow along with the materials</a:t>
            </a:r>
          </a:p>
        </p:txBody>
      </p:sp>
    </p:spTree>
    <p:extLst>
      <p:ext uri="{BB962C8B-B14F-4D97-AF65-F5344CB8AC3E}">
        <p14:creationId xmlns:p14="http://schemas.microsoft.com/office/powerpoint/2010/main" val="2325491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an interpreted language, this means that your computer does not run Python code natively, but instead we run our code using the Python interpreter</a:t>
            </a:r>
          </a:p>
          <a:p>
            <a:r>
              <a:rPr lang="en-US" dirty="0" smtClean="0"/>
              <a:t>2 ways to run Python code</a:t>
            </a:r>
          </a:p>
          <a:p>
            <a:pPr lvl="1"/>
            <a:r>
              <a:rPr lang="en-US" dirty="0" smtClean="0"/>
              <a:t>Directly typing commands into the interpreter</a:t>
            </a:r>
          </a:p>
          <a:p>
            <a:pPr lvl="1"/>
            <a:r>
              <a:rPr lang="en-US" dirty="0" smtClean="0"/>
              <a:t>Typing code into a file and telling the interpreter to run the code from this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431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start the Python interpreter?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a terminal and just type the command </a:t>
            </a:r>
            <a:r>
              <a:rPr lang="en-US" dirty="0" smtClean="0">
                <a:latin typeface="Courier"/>
                <a:cs typeface="Courier"/>
              </a:rPr>
              <a:t>python</a:t>
            </a:r>
            <a:r>
              <a:rPr lang="en-US" dirty="0" smtClean="0"/>
              <a:t> in it (on a Mac or Linux machine)</a:t>
            </a:r>
          </a:p>
          <a:p>
            <a:r>
              <a:rPr lang="en-US" dirty="0" smtClean="0"/>
              <a:t>This will print out some information about your installation of python and then leave you with a command prompt which looks like &gt;&gt;&gt; </a:t>
            </a:r>
          </a:p>
          <a:p>
            <a:r>
              <a:rPr lang="en-US" dirty="0" smtClean="0"/>
              <a:t>If you want to exit the interactive interpreter you can type the command </a:t>
            </a:r>
            <a:r>
              <a:rPr lang="en-US" dirty="0" smtClean="0">
                <a:latin typeface="Courier"/>
                <a:cs typeface="Courier"/>
              </a:rPr>
              <a:t>quit()</a:t>
            </a:r>
            <a:r>
              <a:rPr lang="en-US" dirty="0" smtClean="0"/>
              <a:t> or type Ctrl-D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241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4-29 at 17.29.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378" y="0"/>
            <a:ext cx="9195378" cy="681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204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40" y="356784"/>
            <a:ext cx="6604000" cy="850900"/>
          </a:xfrm>
          <a:prstGeom prst="rect">
            <a:avLst/>
          </a:prstGeom>
        </p:spPr>
      </p:pic>
      <p:pic>
        <p:nvPicPr>
          <p:cNvPr id="4" name="Picture 3" descr="Screen Shot 2015-04-29 at 17.37.3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672" y="164455"/>
            <a:ext cx="1155625" cy="1225205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 err="1" smtClean="0"/>
              <a:t>Jupyter</a:t>
            </a:r>
            <a:r>
              <a:rPr lang="en-US" dirty="0" smtClean="0"/>
              <a:t> provides </a:t>
            </a:r>
            <a:r>
              <a:rPr lang="en-US" dirty="0"/>
              <a:t>a rich architecture for interactive computing with:    </a:t>
            </a:r>
          </a:p>
          <a:p>
            <a:pPr lvl="1"/>
            <a:r>
              <a:rPr lang="en-US" dirty="0"/>
              <a:t>Powerful interactive shells (terminal and </a:t>
            </a:r>
            <a:r>
              <a:rPr lang="en-US" dirty="0" err="1"/>
              <a:t>Qt</a:t>
            </a:r>
            <a:r>
              <a:rPr lang="en-US" dirty="0"/>
              <a:t>-based)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 </a:t>
            </a:r>
            <a:r>
              <a:rPr lang="en-US" b="1" dirty="0"/>
              <a:t>browser-based notebook </a:t>
            </a:r>
            <a:r>
              <a:rPr lang="en-US" dirty="0"/>
              <a:t>with support for code, rich text, mathematical expressions, inline plots and other rich </a:t>
            </a:r>
            <a:r>
              <a:rPr lang="en-US" dirty="0" smtClean="0"/>
              <a:t>media.</a:t>
            </a:r>
          </a:p>
          <a:p>
            <a:pPr lvl="1"/>
            <a:r>
              <a:rPr lang="en-US" dirty="0" smtClean="0"/>
              <a:t>Support </a:t>
            </a:r>
            <a:r>
              <a:rPr lang="en-US" dirty="0"/>
              <a:t>for interactive data visualization and use of GUI </a:t>
            </a:r>
            <a:r>
              <a:rPr lang="en-US" dirty="0" smtClean="0"/>
              <a:t>toolkits.</a:t>
            </a:r>
          </a:p>
          <a:p>
            <a:pPr lvl="1"/>
            <a:r>
              <a:rPr lang="en-US" dirty="0" smtClean="0"/>
              <a:t>Flexible</a:t>
            </a:r>
            <a:r>
              <a:rPr lang="en-US" dirty="0"/>
              <a:t>, embeddable interpreters to load into your own </a:t>
            </a:r>
            <a:r>
              <a:rPr lang="en-US" dirty="0" smtClean="0"/>
              <a:t>projects.</a:t>
            </a:r>
          </a:p>
          <a:p>
            <a:pPr lvl="1"/>
            <a:r>
              <a:rPr lang="en-US" dirty="0" smtClean="0"/>
              <a:t>Easy </a:t>
            </a:r>
            <a:r>
              <a:rPr lang="en-US" dirty="0"/>
              <a:t>to use, high performance tools for parallel computing.</a:t>
            </a:r>
          </a:p>
        </p:txBody>
      </p:sp>
    </p:spTree>
    <p:extLst>
      <p:ext uri="{BB962C8B-B14F-4D97-AF65-F5344CB8AC3E}">
        <p14:creationId xmlns:p14="http://schemas.microsoft.com/office/powerpoint/2010/main" val="2018473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5-04-29 at 17.45.2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0"/>
            <a:ext cx="7001395" cy="68580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3225413" y="1534913"/>
            <a:ext cx="4751317" cy="6669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142300" y="2201869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 selected cells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557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1184</TotalTime>
  <Words>508</Words>
  <Application>Microsoft Macintosh PowerPoint</Application>
  <PresentationFormat>On-screen Show (4:3)</PresentationFormat>
  <Paragraphs>101</Paragraphs>
  <Slides>13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An introduction to solving biological problems with Python</vt:lpstr>
      <vt:lpstr>This course</vt:lpstr>
      <vt:lpstr>Course structure</vt:lpstr>
      <vt:lpstr>Materials</vt:lpstr>
      <vt:lpstr>Getting started</vt:lpstr>
      <vt:lpstr>How to start the Python interpreter?</vt:lpstr>
      <vt:lpstr>PowerPoint Presentation</vt:lpstr>
      <vt:lpstr>PowerPoint Presentation</vt:lpstr>
      <vt:lpstr>PowerPoint Presentation</vt:lpstr>
      <vt:lpstr>Assignment</vt:lpstr>
      <vt:lpstr>Assignment</vt:lpstr>
      <vt:lpstr>Assignment</vt:lpstr>
      <vt:lpstr>Tuple and List element numbering</vt:lpstr>
    </vt:vector>
  </TitlesOfParts>
  <Company>EBI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solving biological problems with Python</dc:title>
  <dc:creator>Graham Ritchie</dc:creator>
  <cp:lastModifiedBy>Cancer Research UK</cp:lastModifiedBy>
  <cp:revision>28</cp:revision>
  <dcterms:created xsi:type="dcterms:W3CDTF">2013-05-27T22:26:14Z</dcterms:created>
  <dcterms:modified xsi:type="dcterms:W3CDTF">2016-02-25T07:43:24Z</dcterms:modified>
</cp:coreProperties>
</file>