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B583E2-3935-42C2-A934-C57CD2E04584}" type="datetimeFigureOut">
              <a:rPr lang="es-MX" smtClean="0"/>
              <a:t>14/09/2021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279698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6B583E2-3935-42C2-A934-C57CD2E04584}" type="datetimeFigureOut">
              <a:rPr lang="es-MX" smtClean="0"/>
              <a:t>14/09/2021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221922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6B583E2-3935-42C2-A934-C57CD2E04584}" type="datetimeFigureOut">
              <a:rPr lang="es-MX" smtClean="0"/>
              <a:t>14/09/2021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378886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46B583E2-3935-42C2-A934-C57CD2E04584}" type="datetimeFigureOut">
              <a:rPr lang="es-MX" smtClean="0"/>
              <a:t>14/09/2021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330222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B583E2-3935-42C2-A934-C57CD2E04584}" type="datetimeFigureOut">
              <a:rPr lang="es-MX" smtClean="0"/>
              <a:t>14/09/2021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251274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B583E2-3935-42C2-A934-C57CD2E04584}" type="datetimeFigureOut">
              <a:rPr lang="es-MX" smtClean="0"/>
              <a:t>14/09/2021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292982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B583E2-3935-42C2-A934-C57CD2E04584}" type="datetimeFigureOut">
              <a:rPr lang="es-MX" smtClean="0"/>
              <a:t>14/09/2021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199220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6B583E2-3935-42C2-A934-C57CD2E04584}" type="datetimeFigureOut">
              <a:rPr lang="es-MX" smtClean="0"/>
              <a:t>14/09/2021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122301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6B583E2-3935-42C2-A934-C57CD2E04584}" type="datetimeFigureOut">
              <a:rPr lang="es-MX" smtClean="0"/>
              <a:t>14/09/2021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42470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6B583E2-3935-42C2-A934-C57CD2E04584}" type="datetimeFigureOut">
              <a:rPr lang="es-MX" smtClean="0"/>
              <a:t>14/09/2021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289643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6B583E2-3935-42C2-A934-C57CD2E04584}" type="datetimeFigureOut">
              <a:rPr lang="es-MX" smtClean="0"/>
              <a:t>14/09/2021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9002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583E2-3935-42C2-A934-C57CD2E04584}" type="datetimeFigureOut">
              <a:rPr lang="es-MX" smtClean="0"/>
              <a:t>14/09/2021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61882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6B583E2-3935-42C2-A934-C57CD2E04584}" type="datetimeFigureOut">
              <a:rPr lang="es-MX" smtClean="0"/>
              <a:t>14/09/2021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170752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46B583E2-3935-42C2-A934-C57CD2E04584}" type="datetimeFigureOut">
              <a:rPr lang="es-MX" smtClean="0"/>
              <a:t>14/09/2021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47F7903E-956B-42DE-8285-39D5DCC04A44}" type="slidenum">
              <a:rPr lang="es-MX" smtClean="0"/>
              <a:t>‹Nº›</a:t>
            </a:fld>
            <a:endParaRPr lang="es-MX"/>
          </a:p>
        </p:txBody>
      </p:sp>
    </p:spTree>
    <p:extLst>
      <p:ext uri="{BB962C8B-B14F-4D97-AF65-F5344CB8AC3E}">
        <p14:creationId xmlns:p14="http://schemas.microsoft.com/office/powerpoint/2010/main" val="7779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6B583E2-3935-42C2-A934-C57CD2E04584}" type="datetimeFigureOut">
              <a:rPr lang="es-MX" smtClean="0"/>
              <a:t>14/09/2021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7F7903E-956B-42DE-8285-39D5DCC04A44}" type="slidenum">
              <a:rPr lang="es-MX" smtClean="0"/>
              <a:t>‹Nº›</a:t>
            </a:fld>
            <a:endParaRPr lang="es-MX"/>
          </a:p>
        </p:txBody>
      </p:sp>
    </p:spTree>
    <p:extLst>
      <p:ext uri="{BB962C8B-B14F-4D97-AF65-F5344CB8AC3E}">
        <p14:creationId xmlns:p14="http://schemas.microsoft.com/office/powerpoint/2010/main" val="3659712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1F84B-C7FE-46B4-B30D-2A34BA993E46}"/>
              </a:ext>
            </a:extLst>
          </p:cNvPr>
          <p:cNvSpPr>
            <a:spLocks noGrp="1"/>
          </p:cNvSpPr>
          <p:nvPr>
            <p:ph type="ctrTitle"/>
          </p:nvPr>
        </p:nvSpPr>
        <p:spPr/>
        <p:txBody>
          <a:bodyPr/>
          <a:lstStyle/>
          <a:p>
            <a:r>
              <a:rPr lang="es-MX" dirty="0"/>
              <a:t>Proyecto parcial 1</a:t>
            </a:r>
            <a:br>
              <a:rPr lang="es-MX" dirty="0"/>
            </a:br>
            <a:r>
              <a:rPr lang="es-MX" dirty="0"/>
              <a:t>Métodos Numéricos</a:t>
            </a:r>
            <a:br>
              <a:rPr lang="es-MX" dirty="0"/>
            </a:br>
            <a:endParaRPr lang="es-MX" dirty="0"/>
          </a:p>
        </p:txBody>
      </p:sp>
      <p:sp>
        <p:nvSpPr>
          <p:cNvPr id="3" name="Subtítulo 2">
            <a:extLst>
              <a:ext uri="{FF2B5EF4-FFF2-40B4-BE49-F238E27FC236}">
                <a16:creationId xmlns:a16="http://schemas.microsoft.com/office/drawing/2014/main" id="{71B610BC-677D-4CD5-B5B1-1387EDC765E7}"/>
              </a:ext>
            </a:extLst>
          </p:cNvPr>
          <p:cNvSpPr>
            <a:spLocks noGrp="1"/>
          </p:cNvSpPr>
          <p:nvPr>
            <p:ph type="subTitle" idx="1"/>
          </p:nvPr>
        </p:nvSpPr>
        <p:spPr/>
        <p:txBody>
          <a:bodyPr/>
          <a:lstStyle/>
          <a:p>
            <a:r>
              <a:rPr lang="es-MX" dirty="0"/>
              <a:t>Cristian Renato Rios Lara</a:t>
            </a:r>
          </a:p>
        </p:txBody>
      </p:sp>
    </p:spTree>
    <p:extLst>
      <p:ext uri="{BB962C8B-B14F-4D97-AF65-F5344CB8AC3E}">
        <p14:creationId xmlns:p14="http://schemas.microsoft.com/office/powerpoint/2010/main" val="266548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74A7F-3428-4036-8BB4-1B5D59908631}"/>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97DF6413-ED5B-4355-A35E-6455D46C96E6}"/>
              </a:ext>
            </a:extLst>
          </p:cNvPr>
          <p:cNvSpPr>
            <a:spLocks noGrp="1"/>
          </p:cNvSpPr>
          <p:nvPr>
            <p:ph idx="1"/>
          </p:nvPr>
        </p:nvSpPr>
        <p:spPr/>
        <p:txBody>
          <a:bodyPr/>
          <a:lstStyle/>
          <a:p>
            <a:r>
              <a:rPr lang="es-MX" sz="3200" dirty="0"/>
              <a:t>El propósito de este proyecto es aplicar los métodos numéricos a problemas de la vida real. En este caso se seleccionó el método de Newton Raphson debido a que es el que mas rápido converge, ayudando así a llegar más rápido a la solución</a:t>
            </a:r>
            <a:endParaRPr lang="es-MX" dirty="0"/>
          </a:p>
        </p:txBody>
      </p:sp>
    </p:spTree>
    <p:extLst>
      <p:ext uri="{BB962C8B-B14F-4D97-AF65-F5344CB8AC3E}">
        <p14:creationId xmlns:p14="http://schemas.microsoft.com/office/powerpoint/2010/main" val="148777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C401A-8A8A-4C0D-8621-3BC651C9D6A2}"/>
              </a:ext>
            </a:extLst>
          </p:cNvPr>
          <p:cNvSpPr>
            <a:spLocks noGrp="1"/>
          </p:cNvSpPr>
          <p:nvPr>
            <p:ph type="title"/>
          </p:nvPr>
        </p:nvSpPr>
        <p:spPr/>
        <p:txBody>
          <a:bodyPr/>
          <a:lstStyle/>
          <a:p>
            <a:r>
              <a:rPr lang="es-MX" dirty="0"/>
              <a:t>Ecuación de Newton Raphson</a:t>
            </a:r>
          </a:p>
        </p:txBody>
      </p:sp>
      <p:pic>
        <p:nvPicPr>
          <p:cNvPr id="5" name="Marcador de contenido 4">
            <a:extLst>
              <a:ext uri="{FF2B5EF4-FFF2-40B4-BE49-F238E27FC236}">
                <a16:creationId xmlns:a16="http://schemas.microsoft.com/office/drawing/2014/main" id="{58C658A3-4DD5-4C8A-AC2D-2074A460D8DE}"/>
              </a:ext>
            </a:extLst>
          </p:cNvPr>
          <p:cNvPicPr>
            <a:picLocks noGrp="1" noChangeAspect="1"/>
          </p:cNvPicPr>
          <p:nvPr>
            <p:ph idx="1"/>
          </p:nvPr>
        </p:nvPicPr>
        <p:blipFill>
          <a:blip r:embed="rId2"/>
          <a:stretch>
            <a:fillRect/>
          </a:stretch>
        </p:blipFill>
        <p:spPr>
          <a:xfrm>
            <a:off x="3698136" y="2055794"/>
            <a:ext cx="5052460" cy="4485072"/>
          </a:xfrm>
        </p:spPr>
      </p:pic>
    </p:spTree>
    <p:extLst>
      <p:ext uri="{BB962C8B-B14F-4D97-AF65-F5344CB8AC3E}">
        <p14:creationId xmlns:p14="http://schemas.microsoft.com/office/powerpoint/2010/main" val="53663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71ACE-4609-4810-A22C-5B52A0F42053}"/>
              </a:ext>
            </a:extLst>
          </p:cNvPr>
          <p:cNvSpPr>
            <a:spLocks noGrp="1"/>
          </p:cNvSpPr>
          <p:nvPr>
            <p:ph type="title"/>
          </p:nvPr>
        </p:nvSpPr>
        <p:spPr/>
        <p:txBody>
          <a:bodyPr/>
          <a:lstStyle/>
          <a:p>
            <a:r>
              <a:rPr lang="es-MX" dirty="0"/>
              <a:t>Descripción del problema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161C21D9-3E20-4BC0-8E62-FAD201290939}"/>
                  </a:ext>
                </a:extLst>
              </p:cNvPr>
              <p:cNvSpPr>
                <a:spLocks noGrp="1"/>
              </p:cNvSpPr>
              <p:nvPr>
                <p:ph idx="1"/>
              </p:nvPr>
            </p:nvSpPr>
            <p:spPr/>
            <p:txBody>
              <a:bodyPr/>
              <a:lstStyle/>
              <a:p>
                <a:r>
                  <a:rPr lang="es-MX" sz="2800" dirty="0"/>
                  <a:t>Lo que se hará con el proyecto es calcular el tiempo que tardará un lago en bajar la concentración de bacterias, esto poniéndole un químico que hace que la concentración vaya disminuyendo conforme a la siguiente ecuación: </a:t>
                </a:r>
              </a:p>
              <a:p>
                <a:pPr marL="0" indent="0" algn="ctr">
                  <a:buNone/>
                </a:pPr>
                <a14:m>
                  <m:oMathPara xmlns:m="http://schemas.openxmlformats.org/officeDocument/2006/math">
                    <m:oMathParaPr>
                      <m:jc m:val="centerGroup"/>
                    </m:oMathParaPr>
                    <m:oMath xmlns:m="http://schemas.openxmlformats.org/officeDocument/2006/math">
                      <m:r>
                        <a:rPr lang="es-MX" sz="2800" b="0" i="1" smtClean="0">
                          <a:latin typeface="Cambria Math" panose="02040503050406030204" pitchFamily="18" charset="0"/>
                        </a:rPr>
                        <m:t>𝑓</m:t>
                      </m:r>
                      <m:d>
                        <m:dPr>
                          <m:ctrlPr>
                            <a:rPr lang="es-MX" sz="2800" b="0" i="1" smtClean="0">
                              <a:latin typeface="Cambria Math" panose="02040503050406030204" pitchFamily="18" charset="0"/>
                            </a:rPr>
                          </m:ctrlPr>
                        </m:dPr>
                        <m:e>
                          <m:r>
                            <a:rPr lang="es-MX" sz="2800" b="0" i="1" smtClean="0">
                              <a:latin typeface="Cambria Math" panose="02040503050406030204" pitchFamily="18" charset="0"/>
                            </a:rPr>
                            <m:t>𝑥</m:t>
                          </m:r>
                        </m:e>
                      </m:d>
                      <m:r>
                        <a:rPr lang="es-MX" sz="2800" b="0" i="1" smtClean="0">
                          <a:latin typeface="Cambria Math" panose="02040503050406030204" pitchFamily="18" charset="0"/>
                        </a:rPr>
                        <m:t>=80</m:t>
                      </m:r>
                      <m:sSup>
                        <m:sSupPr>
                          <m:ctrlPr>
                            <a:rPr lang="es-MX" sz="2800" b="0" i="1" smtClean="0">
                              <a:latin typeface="Cambria Math" panose="02040503050406030204" pitchFamily="18" charset="0"/>
                            </a:rPr>
                          </m:ctrlPr>
                        </m:sSupPr>
                        <m:e>
                          <m:r>
                            <a:rPr lang="es-MX" sz="2800" b="0" i="1" smtClean="0">
                              <a:latin typeface="Cambria Math" panose="02040503050406030204" pitchFamily="18" charset="0"/>
                            </a:rPr>
                            <m:t>𝑒</m:t>
                          </m:r>
                        </m:e>
                        <m:sup>
                          <m:r>
                            <a:rPr lang="es-MX" sz="2800" b="0" i="1" smtClean="0">
                              <a:latin typeface="Cambria Math" panose="02040503050406030204" pitchFamily="18" charset="0"/>
                            </a:rPr>
                            <m:t>−2</m:t>
                          </m:r>
                          <m:r>
                            <a:rPr lang="es-MX" sz="2800" b="0" i="1" smtClean="0">
                              <a:latin typeface="Cambria Math" panose="02040503050406030204" pitchFamily="18" charset="0"/>
                            </a:rPr>
                            <m:t>𝑡</m:t>
                          </m:r>
                        </m:sup>
                      </m:sSup>
                      <m:r>
                        <a:rPr lang="es-MX" sz="2800" b="0" i="1" smtClean="0">
                          <a:latin typeface="Cambria Math" panose="02040503050406030204" pitchFamily="18" charset="0"/>
                        </a:rPr>
                        <m:t>+20</m:t>
                      </m:r>
                      <m:sSup>
                        <m:sSupPr>
                          <m:ctrlPr>
                            <a:rPr lang="es-MX" sz="2800" b="0" i="1" smtClean="0">
                              <a:latin typeface="Cambria Math" panose="02040503050406030204" pitchFamily="18" charset="0"/>
                            </a:rPr>
                          </m:ctrlPr>
                        </m:sSupPr>
                        <m:e>
                          <m:r>
                            <a:rPr lang="es-MX" sz="2800" b="0" i="1" smtClean="0">
                              <a:latin typeface="Cambria Math" panose="02040503050406030204" pitchFamily="18" charset="0"/>
                            </a:rPr>
                            <m:t>𝑒</m:t>
                          </m:r>
                        </m:e>
                        <m:sup>
                          <m:r>
                            <a:rPr lang="es-MX" sz="2800" b="0" i="1" smtClean="0">
                              <a:latin typeface="Cambria Math" panose="02040503050406030204" pitchFamily="18" charset="0"/>
                            </a:rPr>
                            <m:t>−0.5</m:t>
                          </m:r>
                          <m:r>
                            <a:rPr lang="es-MX" sz="2800" b="0" i="1" smtClean="0">
                              <a:latin typeface="Cambria Math" panose="02040503050406030204" pitchFamily="18" charset="0"/>
                            </a:rPr>
                            <m:t>𝑡</m:t>
                          </m:r>
                        </m:sup>
                      </m:sSup>
                    </m:oMath>
                  </m:oMathPara>
                </a14:m>
                <a:endParaRPr lang="es-MX" dirty="0"/>
              </a:p>
            </p:txBody>
          </p:sp>
        </mc:Choice>
        <mc:Fallback>
          <p:sp>
            <p:nvSpPr>
              <p:cNvPr id="3" name="Marcador de contenido 2">
                <a:extLst>
                  <a:ext uri="{FF2B5EF4-FFF2-40B4-BE49-F238E27FC236}">
                    <a16:creationId xmlns:a16="http://schemas.microsoft.com/office/drawing/2014/main" id="{161C21D9-3E20-4BC0-8E62-FAD20129093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30330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FB3A9-F282-4537-BDAA-4F70CE6E4E12}"/>
              </a:ext>
            </a:extLst>
          </p:cNvPr>
          <p:cNvSpPr>
            <a:spLocks noGrp="1"/>
          </p:cNvSpPr>
          <p:nvPr>
            <p:ph type="title"/>
          </p:nvPr>
        </p:nvSpPr>
        <p:spPr/>
        <p:txBody>
          <a:bodyPr/>
          <a:lstStyle/>
          <a:p>
            <a:r>
              <a:rPr lang="es-MX" dirty="0"/>
              <a:t>Desarrollo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3E806CE-0D85-47B3-8CDA-A097112401AC}"/>
                  </a:ext>
                </a:extLst>
              </p:cNvPr>
              <p:cNvSpPr>
                <a:spLocks noGrp="1"/>
              </p:cNvSpPr>
              <p:nvPr>
                <p:ph idx="1"/>
              </p:nvPr>
            </p:nvSpPr>
            <p:spPr/>
            <p:txBody>
              <a:bodyPr>
                <a:normAutofit/>
              </a:bodyPr>
              <a:lstStyle/>
              <a:p>
                <a:r>
                  <a:rPr lang="es-MX" sz="2400" dirty="0"/>
                  <a:t>Se determino que el agua estará lo suficientemente limpia cuando la concentración de partículas sea al menos de 7, entonces se calculará él método para que la función de igual a 7</a:t>
                </a:r>
              </a:p>
              <a:p>
                <a:r>
                  <a:rPr lang="es-MX" dirty="0"/>
                  <a:t>Debemos encontrar la raíz de c(t) = 7 y calcular la derivada que tiene que ser igual a f(t) = c(t) – 7 , en dicho caso f será igual a cero. </a:t>
                </a:r>
              </a:p>
              <a:p>
                <a:r>
                  <a:rPr lang="es-MX" dirty="0"/>
                  <a:t>Calculamos primero la derivada de c(t) =</a:t>
                </a:r>
                <a14:m>
                  <m:oMath xmlns:m="http://schemas.openxmlformats.org/officeDocument/2006/math">
                    <m:r>
                      <a:rPr lang="es-MX" b="0" i="1" smtClean="0">
                        <a:latin typeface="Cambria Math" panose="02040503050406030204" pitchFamily="18" charset="0"/>
                      </a:rPr>
                      <m:t>−160</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𝑒</m:t>
                        </m:r>
                      </m:e>
                      <m:sup>
                        <m:r>
                          <a:rPr lang="es-MX" b="0" i="1" smtClean="0">
                            <a:latin typeface="Cambria Math" panose="02040503050406030204" pitchFamily="18" charset="0"/>
                          </a:rPr>
                          <m:t>−3</m:t>
                        </m:r>
                        <m:r>
                          <a:rPr lang="es-MX" b="0" i="1" smtClean="0">
                            <a:latin typeface="Cambria Math" panose="02040503050406030204" pitchFamily="18" charset="0"/>
                          </a:rPr>
                          <m:t>𝑡</m:t>
                        </m:r>
                      </m:sup>
                    </m:sSup>
                    <m:r>
                      <a:rPr lang="es-MX" b="0" i="1" smtClean="0">
                        <a:latin typeface="Cambria Math" panose="02040503050406030204" pitchFamily="18" charset="0"/>
                      </a:rPr>
                      <m:t>−10</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𝑒</m:t>
                        </m:r>
                      </m:e>
                      <m:sup>
                        <m:r>
                          <a:rPr lang="es-MX" b="0" i="1" smtClean="0">
                            <a:latin typeface="Cambria Math" panose="02040503050406030204" pitchFamily="18" charset="0"/>
                          </a:rPr>
                          <m:t>−1.5</m:t>
                        </m:r>
                        <m:r>
                          <a:rPr lang="es-MX" b="0" i="1" smtClean="0">
                            <a:latin typeface="Cambria Math" panose="02040503050406030204" pitchFamily="18" charset="0"/>
                          </a:rPr>
                          <m:t>𝑡</m:t>
                        </m:r>
                      </m:sup>
                    </m:sSup>
                  </m:oMath>
                </a14:m>
                <a:endParaRPr lang="es-MX" dirty="0"/>
              </a:p>
              <a:p>
                <a:r>
                  <a:rPr lang="es-MX" dirty="0"/>
                  <a:t>Al ser negativa sabemos que c y f son decrecientes. </a:t>
                </a:r>
              </a:p>
            </p:txBody>
          </p:sp>
        </mc:Choice>
        <mc:Fallback>
          <p:sp>
            <p:nvSpPr>
              <p:cNvPr id="3" name="Marcador de contenido 2">
                <a:extLst>
                  <a:ext uri="{FF2B5EF4-FFF2-40B4-BE49-F238E27FC236}">
                    <a16:creationId xmlns:a16="http://schemas.microsoft.com/office/drawing/2014/main" id="{C3E806CE-0D85-47B3-8CDA-A097112401A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54342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85584BD-D406-4FC4-88D0-570F0C0162A0}"/>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4600"/>
              <a:t>Desarrollo</a:t>
            </a:r>
          </a:p>
        </p:txBody>
      </p:sp>
      <p:sp>
        <p:nvSpPr>
          <p:cNvPr id="11" name="Freeform: Shape 1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Gráfico&#10;&#10;Descripción generada automáticamente con confianza media">
            <a:extLst>
              <a:ext uri="{FF2B5EF4-FFF2-40B4-BE49-F238E27FC236}">
                <a16:creationId xmlns:a16="http://schemas.microsoft.com/office/drawing/2014/main" id="{24E437C1-7407-43DF-AD59-2DBB779A193A}"/>
              </a:ext>
            </a:extLst>
          </p:cNvPr>
          <p:cNvPicPr>
            <a:picLocks noGrp="1"/>
          </p:cNvPicPr>
          <p:nvPr>
            <p:ph idx="1"/>
          </p:nvPr>
        </p:nvPicPr>
        <p:blipFill>
          <a:blip r:embed="rId2"/>
          <a:stretch>
            <a:fillRect/>
          </a:stretch>
        </p:blipFill>
        <p:spPr>
          <a:xfrm>
            <a:off x="5612118" y="639096"/>
            <a:ext cx="5630441" cy="5260263"/>
          </a:xfrm>
          <a:prstGeom prst="rect">
            <a:avLst/>
          </a:prstGeom>
        </p:spPr>
      </p:pic>
    </p:spTree>
    <p:extLst>
      <p:ext uri="{BB962C8B-B14F-4D97-AF65-F5344CB8AC3E}">
        <p14:creationId xmlns:p14="http://schemas.microsoft.com/office/powerpoint/2010/main" val="274390624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D1369-3F70-4A5F-9790-D1DC9C8FD92B}"/>
              </a:ext>
            </a:extLst>
          </p:cNvPr>
          <p:cNvSpPr>
            <a:spLocks noGrp="1"/>
          </p:cNvSpPr>
          <p:nvPr>
            <p:ph type="title"/>
          </p:nvPr>
        </p:nvSpPr>
        <p:spPr/>
        <p:txBody>
          <a:bodyPr/>
          <a:lstStyle/>
          <a:p>
            <a:r>
              <a:rPr lang="es-MX" dirty="0"/>
              <a:t>Resultados</a:t>
            </a:r>
          </a:p>
        </p:txBody>
      </p:sp>
      <p:sp>
        <p:nvSpPr>
          <p:cNvPr id="3" name="Marcador de contenido 2">
            <a:extLst>
              <a:ext uri="{FF2B5EF4-FFF2-40B4-BE49-F238E27FC236}">
                <a16:creationId xmlns:a16="http://schemas.microsoft.com/office/drawing/2014/main" id="{55CC1079-7598-4D7D-B12F-7E2F59EBE468}"/>
              </a:ext>
            </a:extLst>
          </p:cNvPr>
          <p:cNvSpPr>
            <a:spLocks noGrp="1"/>
          </p:cNvSpPr>
          <p:nvPr>
            <p:ph idx="1"/>
          </p:nvPr>
        </p:nvSpPr>
        <p:spPr/>
        <p:txBody>
          <a:bodyPr/>
          <a:lstStyle/>
          <a:p>
            <a:r>
              <a:rPr lang="es-MX" sz="3200" dirty="0"/>
              <a:t>Al hacer el programa en </a:t>
            </a:r>
            <a:r>
              <a:rPr lang="es-MX" sz="3200" dirty="0" err="1"/>
              <a:t>MatLab</a:t>
            </a:r>
            <a:r>
              <a:rPr lang="es-MX" sz="3200" dirty="0"/>
              <a:t> encontramos que para que la concentración sea igual a 7 se necesitan 2.219 horas y que la concentración de bacterias será 0 al llegar alrededor de las 11 horas. </a:t>
            </a:r>
            <a:endParaRPr lang="es-MX" dirty="0"/>
          </a:p>
        </p:txBody>
      </p:sp>
    </p:spTree>
    <p:extLst>
      <p:ext uri="{BB962C8B-B14F-4D97-AF65-F5344CB8AC3E}">
        <p14:creationId xmlns:p14="http://schemas.microsoft.com/office/powerpoint/2010/main" val="150474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57C6F27-2EC9-4083-BEB8-9C752A29DA6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Código</a:t>
            </a:r>
          </a:p>
        </p:txBody>
      </p:sp>
      <p:pic>
        <p:nvPicPr>
          <p:cNvPr id="4" name="Marcador de contenido 3" descr="Texto&#10;&#10;Descripción generada automáticamente">
            <a:extLst>
              <a:ext uri="{FF2B5EF4-FFF2-40B4-BE49-F238E27FC236}">
                <a16:creationId xmlns:a16="http://schemas.microsoft.com/office/drawing/2014/main" id="{67314644-1399-4472-9532-B25FAB9EFBB3}"/>
              </a:ext>
            </a:extLst>
          </p:cNvPr>
          <p:cNvPicPr>
            <a:picLocks noGrp="1"/>
          </p:cNvPicPr>
          <p:nvPr>
            <p:ph idx="1"/>
          </p:nvPr>
        </p:nvPicPr>
        <p:blipFill>
          <a:blip r:embed="rId3"/>
          <a:stretch>
            <a:fillRect/>
          </a:stretch>
        </p:blipFill>
        <p:spPr>
          <a:xfrm>
            <a:off x="5280472" y="384314"/>
            <a:ext cx="6268062" cy="59899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593959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BEFF3-D159-42B6-AD29-D8C0FAAC6A85}"/>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F49CF41D-F031-4427-ADB0-EBC2E11DD898}"/>
              </a:ext>
            </a:extLst>
          </p:cNvPr>
          <p:cNvSpPr>
            <a:spLocks noGrp="1"/>
          </p:cNvSpPr>
          <p:nvPr>
            <p:ph idx="1"/>
          </p:nvPr>
        </p:nvSpPr>
        <p:spPr/>
        <p:txBody>
          <a:bodyPr/>
          <a:lstStyle/>
          <a:p>
            <a:r>
              <a:rPr lang="es-MX" sz="3200" dirty="0"/>
              <a:t>Me parece que esta aplicación de los métodos numéricos es sumamente útil, muchas veces nos preguntamos que para que sirven las matemáticas en la vida real y justo en problemas de este tipo podemos encontrar las verdaderas aplicaciones. </a:t>
            </a:r>
            <a:endParaRPr lang="es-MX" dirty="0"/>
          </a:p>
        </p:txBody>
      </p:sp>
    </p:spTree>
    <p:extLst>
      <p:ext uri="{BB962C8B-B14F-4D97-AF65-F5344CB8AC3E}">
        <p14:creationId xmlns:p14="http://schemas.microsoft.com/office/powerpoint/2010/main" val="1068229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12</TotalTime>
  <Words>295</Words>
  <Application>Microsoft Office PowerPoint</Application>
  <PresentationFormat>Panorámica</PresentationFormat>
  <Paragraphs>19</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Cambria Math</vt:lpstr>
      <vt:lpstr>Century Gothic</vt:lpstr>
      <vt:lpstr>Wingdings 2</vt:lpstr>
      <vt:lpstr>Citable</vt:lpstr>
      <vt:lpstr>Proyecto parcial 1 Métodos Numéricos </vt:lpstr>
      <vt:lpstr>Introducción</vt:lpstr>
      <vt:lpstr>Ecuación de Newton Raphson</vt:lpstr>
      <vt:lpstr>Descripción del problema</vt:lpstr>
      <vt:lpstr>Desarrollo</vt:lpstr>
      <vt:lpstr>Desarrollo</vt:lpstr>
      <vt:lpstr>Resultados</vt:lpstr>
      <vt:lpstr>Código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parcial 1 Métodos Numéricos </dc:title>
  <dc:creator>Cristian Renato Ríos Lara</dc:creator>
  <cp:lastModifiedBy>Cristian Renato Ríos Lara</cp:lastModifiedBy>
  <cp:revision>1</cp:revision>
  <dcterms:created xsi:type="dcterms:W3CDTF">2021-09-14T10:03:40Z</dcterms:created>
  <dcterms:modified xsi:type="dcterms:W3CDTF">2021-09-14T10:16:08Z</dcterms:modified>
</cp:coreProperties>
</file>