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4671" autoAdjust="0"/>
  </p:normalViewPr>
  <p:slideViewPr>
    <p:cSldViewPr snapToGrid="0" snapToObjects="1">
      <p:cViewPr>
        <p:scale>
          <a:sx n="100" d="100"/>
          <a:sy n="100" d="100"/>
        </p:scale>
        <p:origin x="-1336"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x-none"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x-none" smtClean="0"/>
              <a:t>Click to edit Master subtitle style</a:t>
            </a:r>
            <a:endParaRPr lang="en-US" dirty="0"/>
          </a:p>
        </p:txBody>
      </p:sp>
      <p:sp>
        <p:nvSpPr>
          <p:cNvPr id="4" name="Date Placeholder 3"/>
          <p:cNvSpPr>
            <a:spLocks noGrp="1"/>
          </p:cNvSpPr>
          <p:nvPr>
            <p:ph type="dt" sz="half" idx="10"/>
          </p:nvPr>
        </p:nvSpPr>
        <p:spPr/>
        <p:txBody>
          <a:bodyPr/>
          <a:lstStyle/>
          <a:p>
            <a:fld id="{EEBD31B7-B0C9-7345-8217-866993301EE9}" type="datetimeFigureOut">
              <a:rPr lang="en-US" smtClean="0"/>
              <a:t>09/02/21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724B-717F-DA48-A8D5-6D03CF9F941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EEBD31B7-B0C9-7345-8217-866993301EE9}" type="datetimeFigureOut">
              <a:rPr lang="en-US" smtClean="0"/>
              <a:t>09/02/21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724B-717F-DA48-A8D5-6D03CF9F94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EEBD31B7-B0C9-7345-8217-866993301EE9}" type="datetimeFigureOut">
              <a:rPr lang="en-US" smtClean="0"/>
              <a:t>09/02/21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724B-717F-DA48-A8D5-6D03CF9F94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EEBD31B7-B0C9-7345-8217-866993301EE9}" type="datetimeFigureOut">
              <a:rPr lang="en-US" smtClean="0"/>
              <a:t>09/02/21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724B-717F-DA48-A8D5-6D03CF9F94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x-none"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x-none" smtClean="0"/>
              <a:t>Click to edit Master text styles</a:t>
            </a:r>
          </a:p>
        </p:txBody>
      </p:sp>
      <p:sp>
        <p:nvSpPr>
          <p:cNvPr id="4" name="Date Placeholder 3"/>
          <p:cNvSpPr>
            <a:spLocks noGrp="1"/>
          </p:cNvSpPr>
          <p:nvPr>
            <p:ph type="dt" sz="half" idx="10"/>
          </p:nvPr>
        </p:nvSpPr>
        <p:spPr/>
        <p:txBody>
          <a:bodyPr/>
          <a:lstStyle/>
          <a:p>
            <a:fld id="{EEBD31B7-B0C9-7345-8217-866993301EE9}" type="datetimeFigureOut">
              <a:rPr lang="en-US" smtClean="0"/>
              <a:t>09/02/21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724B-717F-DA48-A8D5-6D03CF9F941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EEBD31B7-B0C9-7345-8217-866993301EE9}" type="datetimeFigureOut">
              <a:rPr lang="en-US" smtClean="0"/>
              <a:t>09/02/21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D724B-717F-DA48-A8D5-6D03CF9F9418}" type="slidenum">
              <a:rPr lang="en-US" smtClean="0"/>
              <a:t>‹#›</a:t>
            </a:fld>
            <a:endParaRPr lang="en-US"/>
          </a:p>
        </p:txBody>
      </p:sp>
      <p:sp>
        <p:nvSpPr>
          <p:cNvPr id="8" name="Title 7"/>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x-none"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x-none"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EEBD31B7-B0C9-7345-8217-866993301EE9}" type="datetimeFigureOut">
              <a:rPr lang="en-US" smtClean="0"/>
              <a:t>09/02/21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D724B-717F-DA48-A8D5-6D03CF9F94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EEBD31B7-B0C9-7345-8217-866993301EE9}" type="datetimeFigureOut">
              <a:rPr lang="en-US" smtClean="0"/>
              <a:t>09/02/21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D724B-717F-DA48-A8D5-6D03CF9F94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D31B7-B0C9-7345-8217-866993301EE9}" type="datetimeFigureOut">
              <a:rPr lang="en-US" smtClean="0"/>
              <a:t>09/02/21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D724B-717F-DA48-A8D5-6D03CF9F94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x-none"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x-none" smtClean="0"/>
              <a:t>Click to edit Master text styles</a:t>
            </a:r>
          </a:p>
        </p:txBody>
      </p:sp>
      <p:sp>
        <p:nvSpPr>
          <p:cNvPr id="5" name="Date Placeholder 4"/>
          <p:cNvSpPr>
            <a:spLocks noGrp="1"/>
          </p:cNvSpPr>
          <p:nvPr>
            <p:ph type="dt" sz="half" idx="10"/>
          </p:nvPr>
        </p:nvSpPr>
        <p:spPr/>
        <p:txBody>
          <a:bodyPr/>
          <a:lstStyle/>
          <a:p>
            <a:fld id="{EEBD31B7-B0C9-7345-8217-866993301EE9}" type="datetimeFigureOut">
              <a:rPr lang="en-US" smtClean="0"/>
              <a:t>09/02/21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FDD724B-717F-DA48-A8D5-6D03CF9F941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x-none"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x-none"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EEBD31B7-B0C9-7345-8217-866993301EE9}" type="datetimeFigureOut">
              <a:rPr lang="en-US" smtClean="0"/>
              <a:t>09/02/21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D724B-717F-DA48-A8D5-6D03CF9F941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EBD31B7-B0C9-7345-8217-866993301EE9}" type="datetimeFigureOut">
              <a:rPr lang="en-US" smtClean="0"/>
              <a:t>09/02/21</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FDD724B-717F-DA48-A8D5-6D03CF9F94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73100"/>
            <a:ext cx="6731000" cy="80010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sz="5400" dirty="0" smtClean="0">
                <a:solidFill>
                  <a:srgbClr val="FF6600"/>
                </a:solidFill>
              </a:rPr>
              <a:t>Soft skills in testing</a:t>
            </a:r>
            <a:endParaRPr lang="en-US" sz="5400" dirty="0">
              <a:solidFill>
                <a:srgbClr val="FF6600"/>
              </a:solidFill>
            </a:endParaRPr>
          </a:p>
        </p:txBody>
      </p:sp>
      <p:sp>
        <p:nvSpPr>
          <p:cNvPr id="3" name="Subtitle 2"/>
          <p:cNvSpPr>
            <a:spLocks noGrp="1"/>
          </p:cNvSpPr>
          <p:nvPr>
            <p:ph type="subTitle" idx="1"/>
          </p:nvPr>
        </p:nvSpPr>
        <p:spPr>
          <a:xfrm rot="19140000">
            <a:off x="1034478" y="2661425"/>
            <a:ext cx="6511131" cy="329259"/>
          </a:xfrm>
        </p:spPr>
        <p:txBody>
          <a:bodyPr>
            <a:normAutofit/>
          </a:bodyPr>
          <a:lstStyle/>
          <a:p>
            <a:r>
              <a:rPr lang="en-US" sz="1600" dirty="0" smtClean="0">
                <a:solidFill>
                  <a:srgbClr val="FF6600"/>
                </a:solidFill>
              </a:rPr>
              <a:t>           </a:t>
            </a:r>
            <a:r>
              <a:rPr lang="en-US" sz="1600" dirty="0" smtClean="0">
                <a:solidFill>
                  <a:srgbClr val="FF6600"/>
                </a:solidFill>
              </a:rPr>
              <a:t>By </a:t>
            </a:r>
            <a:r>
              <a:rPr lang="en-US" sz="1600" b="1" dirty="0" err="1" smtClean="0">
                <a:solidFill>
                  <a:srgbClr val="FF6600"/>
                </a:solidFill>
              </a:rPr>
              <a:t>Cristian</a:t>
            </a:r>
            <a:r>
              <a:rPr lang="en-US" sz="1600" b="1" dirty="0" smtClean="0">
                <a:solidFill>
                  <a:srgbClr val="FF6600"/>
                </a:solidFill>
              </a:rPr>
              <a:t> </a:t>
            </a:r>
            <a:r>
              <a:rPr lang="en-US" sz="1600" b="1" dirty="0" err="1" smtClean="0">
                <a:solidFill>
                  <a:srgbClr val="FF6600"/>
                </a:solidFill>
              </a:rPr>
              <a:t>Muresan</a:t>
            </a:r>
            <a:endParaRPr lang="en-US" sz="1600" b="1" dirty="0">
              <a:solidFill>
                <a:srgbClr val="FF6600"/>
              </a:solidFill>
            </a:endParaRPr>
          </a:p>
        </p:txBody>
      </p:sp>
      <p:pic>
        <p:nvPicPr>
          <p:cNvPr id="5" name="Picture 4" descr="Screen Shot 2021-02-09 at 21.16.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119664">
            <a:off x="2328201" y="3020185"/>
            <a:ext cx="4607909" cy="1691404"/>
          </a:xfrm>
          <a:prstGeom prst="rect">
            <a:avLst/>
          </a:prstGeom>
        </p:spPr>
      </p:pic>
    </p:spTree>
    <p:extLst>
      <p:ext uri="{BB962C8B-B14F-4D97-AF65-F5344CB8AC3E}">
        <p14:creationId xmlns:p14="http://schemas.microsoft.com/office/powerpoint/2010/main" val="39941612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65760"/>
            <a:ext cx="8178800" cy="734868"/>
          </a:xfrm>
        </p:spPr>
        <p:style>
          <a:lnRef idx="1">
            <a:schemeClr val="accent1"/>
          </a:lnRef>
          <a:fillRef idx="2">
            <a:schemeClr val="accent1"/>
          </a:fillRef>
          <a:effectRef idx="1">
            <a:schemeClr val="accent1"/>
          </a:effectRef>
          <a:fontRef idx="minor">
            <a:schemeClr val="dk1"/>
          </a:fontRef>
        </p:style>
        <p:txBody>
          <a:bodyPr/>
          <a:lstStyle/>
          <a:p>
            <a:pPr marL="457200" indent="-457200">
              <a:buFont typeface="Arial"/>
              <a:buChar char="•"/>
            </a:pPr>
            <a:r>
              <a:rPr lang="en-US" sz="4000" dirty="0" smtClean="0">
                <a:solidFill>
                  <a:srgbClr val="FF6600"/>
                </a:solidFill>
              </a:rPr>
              <a:t>Decision-making</a:t>
            </a:r>
            <a:endParaRPr lang="en-US" sz="4000" dirty="0">
              <a:solidFill>
                <a:srgbClr val="FF6600"/>
              </a:solidFill>
            </a:endParaRPr>
          </a:p>
        </p:txBody>
      </p:sp>
      <p:sp>
        <p:nvSpPr>
          <p:cNvPr id="3" name="Content Placeholder 2"/>
          <p:cNvSpPr>
            <a:spLocks noGrp="1"/>
          </p:cNvSpPr>
          <p:nvPr>
            <p:ph idx="1"/>
          </p:nvPr>
        </p:nvSpPr>
        <p:spPr>
          <a:xfrm>
            <a:off x="406400" y="1100628"/>
            <a:ext cx="4191000" cy="3579849"/>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sz="2400" dirty="0" smtClean="0">
                <a:solidFill>
                  <a:srgbClr val="FF6600"/>
                </a:solidFill>
              </a:rPr>
              <a:t>   </a:t>
            </a:r>
            <a:r>
              <a:rPr lang="en-US" sz="2400" b="0" dirty="0" smtClean="0">
                <a:solidFill>
                  <a:srgbClr val="FF6600"/>
                </a:solidFill>
              </a:rPr>
              <a:t>  </a:t>
            </a:r>
            <a:r>
              <a:rPr lang="en-US" sz="2400" b="0" dirty="0" smtClean="0">
                <a:solidFill>
                  <a:schemeClr val="tx1"/>
                </a:solidFill>
              </a:rPr>
              <a:t>Lots of questions are discussed with the teammates, clients on meetings, and you choose the most efficient solution. However a situation can occur when you have no time to consult with anybody and you have to take a decision.</a:t>
            </a:r>
            <a:endParaRPr lang="en-US" sz="2400" b="0" dirty="0">
              <a:solidFill>
                <a:schemeClr val="tx1"/>
              </a:solidFill>
            </a:endParaRPr>
          </a:p>
        </p:txBody>
      </p:sp>
      <p:pic>
        <p:nvPicPr>
          <p:cNvPr id="4" name="Picture 3" descr="Screen Shot 2021-02-07 at 20.44.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1100628"/>
            <a:ext cx="3987800" cy="357984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58458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152400"/>
            <a:ext cx="8229600" cy="1054100"/>
          </a:xfrm>
        </p:spPr>
        <p:style>
          <a:lnRef idx="1">
            <a:schemeClr val="accent1"/>
          </a:lnRef>
          <a:fillRef idx="2">
            <a:schemeClr val="accent1"/>
          </a:fillRef>
          <a:effectRef idx="1">
            <a:schemeClr val="accent1"/>
          </a:effectRef>
          <a:fontRef idx="minor">
            <a:schemeClr val="dk1"/>
          </a:fontRef>
        </p:style>
        <p:txBody>
          <a:bodyPr/>
          <a:lstStyle/>
          <a:p>
            <a:pPr marL="457200" indent="-457200">
              <a:buFont typeface="Arial"/>
              <a:buChar char="•"/>
            </a:pPr>
            <a:r>
              <a:rPr lang="en-US" sz="3600" dirty="0" smtClean="0">
                <a:solidFill>
                  <a:srgbClr val="FF6600"/>
                </a:solidFill>
              </a:rPr>
              <a:t>Fast learning and want-to-learn attitude</a:t>
            </a:r>
            <a:endParaRPr lang="en-US" sz="3600" dirty="0">
              <a:solidFill>
                <a:srgbClr val="FF6600"/>
              </a:solidFill>
            </a:endParaRPr>
          </a:p>
        </p:txBody>
      </p:sp>
      <p:sp>
        <p:nvSpPr>
          <p:cNvPr id="3" name="Content Placeholder 2"/>
          <p:cNvSpPr>
            <a:spLocks noGrp="1"/>
          </p:cNvSpPr>
          <p:nvPr>
            <p:ph idx="1"/>
          </p:nvPr>
        </p:nvSpPr>
        <p:spPr>
          <a:xfrm>
            <a:off x="317500" y="1206500"/>
            <a:ext cx="4279900" cy="3473977"/>
          </a:xfrm>
        </p:spPr>
        <p:style>
          <a:lnRef idx="1">
            <a:schemeClr val="accent1"/>
          </a:lnRef>
          <a:fillRef idx="2">
            <a:schemeClr val="accent1"/>
          </a:fillRef>
          <a:effectRef idx="1">
            <a:schemeClr val="accent1"/>
          </a:effectRef>
          <a:fontRef idx="minor">
            <a:schemeClr val="dk1"/>
          </a:fontRef>
        </p:style>
        <p:txBody>
          <a:bodyPr>
            <a:normAutofit/>
          </a:bodyPr>
          <a:lstStyle/>
          <a:p>
            <a:r>
              <a:rPr lang="en-US" sz="2400" dirty="0" smtClean="0"/>
              <a:t>	New technologies, methods, techniques, features and more are to be learned in case you wish to be a good tester. Nothing will happen if you don’t want to.</a:t>
            </a:r>
            <a:endParaRPr lang="en-US" sz="2400" dirty="0"/>
          </a:p>
        </p:txBody>
      </p:sp>
      <p:pic>
        <p:nvPicPr>
          <p:cNvPr id="4" name="Picture 3" descr="Screen Shot 2021-02-07 at 20.52.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1206500"/>
            <a:ext cx="3949700" cy="3473976"/>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61772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365760"/>
            <a:ext cx="8153400" cy="734868"/>
          </a:xfrm>
        </p:spPr>
        <p:style>
          <a:lnRef idx="1">
            <a:schemeClr val="accent1"/>
          </a:lnRef>
          <a:fillRef idx="2">
            <a:schemeClr val="accent1"/>
          </a:fillRef>
          <a:effectRef idx="1">
            <a:schemeClr val="accent1"/>
          </a:effectRef>
          <a:fontRef idx="minor">
            <a:schemeClr val="dk1"/>
          </a:fontRef>
        </p:style>
        <p:txBody>
          <a:bodyPr/>
          <a:lstStyle/>
          <a:p>
            <a:pPr marL="571500" indent="-571500">
              <a:buFont typeface="Arial"/>
              <a:buChar char="•"/>
            </a:pPr>
            <a:r>
              <a:rPr lang="en-US" sz="4000" dirty="0" smtClean="0">
                <a:solidFill>
                  <a:srgbClr val="FF6600"/>
                </a:solidFill>
              </a:rPr>
              <a:t>conclusion</a:t>
            </a:r>
            <a:endParaRPr lang="en-US" sz="4000" dirty="0">
              <a:solidFill>
                <a:srgbClr val="FF6600"/>
              </a:solidFill>
            </a:endParaRPr>
          </a:p>
        </p:txBody>
      </p:sp>
      <p:sp>
        <p:nvSpPr>
          <p:cNvPr id="3" name="Content Placeholder 2"/>
          <p:cNvSpPr>
            <a:spLocks noGrp="1"/>
          </p:cNvSpPr>
          <p:nvPr>
            <p:ph idx="1"/>
          </p:nvPr>
        </p:nvSpPr>
        <p:spPr>
          <a:xfrm>
            <a:off x="393700" y="1100628"/>
            <a:ext cx="4203700" cy="3579849"/>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sz="2400" dirty="0" smtClean="0"/>
              <a:t>	With quality becoming a part of every step of the application lifecycle, even if you choose an entirely technical track in your career, you’ll need the soft skills above to become a effective team player and work well within the organization.</a:t>
            </a:r>
            <a:endParaRPr lang="en-US" sz="2400" dirty="0"/>
          </a:p>
        </p:txBody>
      </p:sp>
      <p:pic>
        <p:nvPicPr>
          <p:cNvPr id="4" name="Picture 3" descr="Screen Shot 2021-02-07 at 20.58.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1100627"/>
            <a:ext cx="3949700" cy="357984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82968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1" y="365760"/>
            <a:ext cx="8572499" cy="734868"/>
          </a:xfrm>
        </p:spPr>
        <p:style>
          <a:lnRef idx="1">
            <a:schemeClr val="accent1"/>
          </a:lnRef>
          <a:fillRef idx="2">
            <a:schemeClr val="accent1"/>
          </a:fillRef>
          <a:effectRef idx="1">
            <a:schemeClr val="accent1"/>
          </a:effectRef>
          <a:fontRef idx="minor">
            <a:schemeClr val="dk1"/>
          </a:fontRef>
        </p:style>
        <p:txBody>
          <a:bodyPr/>
          <a:lstStyle/>
          <a:p>
            <a:pPr marL="571500" indent="-571500" algn="l">
              <a:buFont typeface="Arial"/>
              <a:buChar char="•"/>
            </a:pPr>
            <a:r>
              <a:rPr lang="en-US" sz="4000" dirty="0" smtClean="0">
                <a:solidFill>
                  <a:srgbClr val="FF6600"/>
                </a:solidFill>
              </a:rPr>
              <a:t>What are soft skills?</a:t>
            </a:r>
            <a:endParaRPr lang="en-US" sz="4000" dirty="0">
              <a:solidFill>
                <a:srgbClr val="FF6600"/>
              </a:solidFill>
            </a:endParaRPr>
          </a:p>
        </p:txBody>
      </p:sp>
      <p:sp>
        <p:nvSpPr>
          <p:cNvPr id="3" name="Content Placeholder 2"/>
          <p:cNvSpPr>
            <a:spLocks noGrp="1"/>
          </p:cNvSpPr>
          <p:nvPr>
            <p:ph idx="1"/>
          </p:nvPr>
        </p:nvSpPr>
        <p:spPr>
          <a:xfrm>
            <a:off x="292100" y="1100628"/>
            <a:ext cx="4394200" cy="3635999"/>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dirty="0" smtClean="0"/>
              <a:t>    </a:t>
            </a:r>
            <a:r>
              <a:rPr lang="en-US" sz="2400" dirty="0" smtClean="0"/>
              <a:t>Soft skills are non-technical skills that relate to how you work. They include, how you interact with colleagues, how you solve problems and how you manage your work.</a:t>
            </a:r>
            <a:endParaRPr lang="en-US" sz="2400" dirty="0"/>
          </a:p>
        </p:txBody>
      </p:sp>
      <p:pic>
        <p:nvPicPr>
          <p:cNvPr id="4" name="Picture 3" descr="Screen Shot 2021-02-07 at 19.18.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301" y="1100628"/>
            <a:ext cx="4178300" cy="363599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56021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365760"/>
            <a:ext cx="8356600" cy="734869"/>
          </a:xfrm>
        </p:spPr>
        <p:style>
          <a:lnRef idx="1">
            <a:schemeClr val="accent1"/>
          </a:lnRef>
          <a:fillRef idx="2">
            <a:schemeClr val="accent1"/>
          </a:fillRef>
          <a:effectRef idx="1">
            <a:schemeClr val="accent1"/>
          </a:effectRef>
          <a:fontRef idx="minor">
            <a:schemeClr val="dk1"/>
          </a:fontRef>
        </p:style>
        <p:txBody>
          <a:bodyPr/>
          <a:lstStyle/>
          <a:p>
            <a:pPr marL="571500" indent="-571500">
              <a:buFont typeface="Arial"/>
              <a:buChar char="•"/>
            </a:pPr>
            <a:r>
              <a:rPr lang="en-US" sz="4000" dirty="0" smtClean="0">
                <a:solidFill>
                  <a:srgbClr val="FF6600"/>
                </a:solidFill>
              </a:rPr>
              <a:t>Top Soft skills for testing</a:t>
            </a:r>
            <a:endParaRPr lang="en-US" sz="4000" dirty="0">
              <a:solidFill>
                <a:srgbClr val="FF6600"/>
              </a:solidFill>
            </a:endParaRPr>
          </a:p>
        </p:txBody>
      </p:sp>
      <p:sp>
        <p:nvSpPr>
          <p:cNvPr id="3" name="Content Placeholder 2"/>
          <p:cNvSpPr>
            <a:spLocks noGrp="1"/>
          </p:cNvSpPr>
          <p:nvPr>
            <p:ph idx="1"/>
          </p:nvPr>
        </p:nvSpPr>
        <p:spPr>
          <a:xfrm>
            <a:off x="393700" y="1100628"/>
            <a:ext cx="4203700" cy="3560271"/>
          </a:xfrm>
        </p:spPr>
        <p:style>
          <a:lnRef idx="1">
            <a:schemeClr val="accent1"/>
          </a:lnRef>
          <a:fillRef idx="2">
            <a:schemeClr val="accent1"/>
          </a:fillRef>
          <a:effectRef idx="1">
            <a:schemeClr val="accent1"/>
          </a:effectRef>
          <a:fontRef idx="minor">
            <a:schemeClr val="dk1"/>
          </a:fontRef>
        </p:style>
        <p:txBody>
          <a:bodyPr>
            <a:normAutofit/>
          </a:bodyPr>
          <a:lstStyle/>
          <a:p>
            <a:r>
              <a:rPr lang="en-US" sz="2400" dirty="0" smtClean="0"/>
              <a:t>	Once you realize the importance of soft skills to being a great tester, leader, or team player, you will definitely love to develop your soft skills. Bellow we’ll present you some of the most important soft skills needed to be a good tester.</a:t>
            </a:r>
            <a:endParaRPr lang="en-US" sz="2400" dirty="0"/>
          </a:p>
        </p:txBody>
      </p:sp>
      <p:pic>
        <p:nvPicPr>
          <p:cNvPr id="4" name="Picture 3" descr="Screen Shot 2021-02-09 at 21.03.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1100629"/>
            <a:ext cx="4152900" cy="3560270"/>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89758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65760"/>
            <a:ext cx="8432800" cy="734868"/>
          </a:xfrm>
        </p:spPr>
        <p:style>
          <a:lnRef idx="1">
            <a:schemeClr val="accent1"/>
          </a:lnRef>
          <a:fillRef idx="2">
            <a:schemeClr val="accent1"/>
          </a:fillRef>
          <a:effectRef idx="1">
            <a:schemeClr val="accent1"/>
          </a:effectRef>
          <a:fontRef idx="minor">
            <a:schemeClr val="dk1"/>
          </a:fontRef>
        </p:style>
        <p:txBody>
          <a:bodyPr/>
          <a:lstStyle/>
          <a:p>
            <a:pPr marL="457200" indent="-457200">
              <a:buFont typeface="Arial"/>
              <a:buChar char="•"/>
            </a:pPr>
            <a:r>
              <a:rPr lang="en-US" sz="4000" dirty="0" smtClean="0">
                <a:solidFill>
                  <a:srgbClr val="FF6600"/>
                </a:solidFill>
              </a:rPr>
              <a:t>Communication</a:t>
            </a:r>
            <a:endParaRPr lang="en-US" sz="4000" dirty="0">
              <a:solidFill>
                <a:srgbClr val="FF6600"/>
              </a:solidFill>
            </a:endParaRPr>
          </a:p>
        </p:txBody>
      </p:sp>
      <p:sp>
        <p:nvSpPr>
          <p:cNvPr id="3" name="Content Placeholder 2"/>
          <p:cNvSpPr>
            <a:spLocks noGrp="1"/>
          </p:cNvSpPr>
          <p:nvPr>
            <p:ph idx="1"/>
          </p:nvPr>
        </p:nvSpPr>
        <p:spPr>
          <a:xfrm>
            <a:off x="342900" y="1100628"/>
            <a:ext cx="4660900" cy="3579849"/>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r>
              <a:rPr lang="en-US" sz="2800" dirty="0" smtClean="0"/>
              <a:t>    One of the most important skills is healthy communication. As a software tester or leader, you need to communicate in a manner that both technical and non-technical people can easily understand. This is always a two way process – listening is as important as speaking. You must not only advise others but learn to listen to others perspective as well.</a:t>
            </a:r>
            <a:endParaRPr lang="en-US" sz="2800" dirty="0"/>
          </a:p>
        </p:txBody>
      </p:sp>
      <p:pic>
        <p:nvPicPr>
          <p:cNvPr id="5" name="Picture 4" descr="Screen Shot 2021-02-07 at 20.03.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800" y="1100628"/>
            <a:ext cx="3771900" cy="357984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33720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365760"/>
            <a:ext cx="8521700" cy="734868"/>
          </a:xfrm>
        </p:spPr>
        <p:style>
          <a:lnRef idx="1">
            <a:schemeClr val="accent1"/>
          </a:lnRef>
          <a:fillRef idx="2">
            <a:schemeClr val="accent1"/>
          </a:fillRef>
          <a:effectRef idx="1">
            <a:schemeClr val="accent1"/>
          </a:effectRef>
          <a:fontRef idx="minor">
            <a:schemeClr val="dk1"/>
          </a:fontRef>
        </p:style>
        <p:txBody>
          <a:bodyPr/>
          <a:lstStyle/>
          <a:p>
            <a:pPr marL="457200" indent="-457200">
              <a:buFont typeface="Arial"/>
              <a:buChar char="•"/>
            </a:pPr>
            <a:r>
              <a:rPr lang="en-US" sz="4000" dirty="0" smtClean="0">
                <a:solidFill>
                  <a:srgbClr val="FF6600"/>
                </a:solidFill>
              </a:rPr>
              <a:t>adaptability</a:t>
            </a:r>
            <a:endParaRPr lang="en-US" sz="4000" dirty="0">
              <a:solidFill>
                <a:srgbClr val="FF6600"/>
              </a:solidFill>
            </a:endParaRPr>
          </a:p>
        </p:txBody>
      </p:sp>
      <p:sp>
        <p:nvSpPr>
          <p:cNvPr id="3" name="Content Placeholder 2"/>
          <p:cNvSpPr>
            <a:spLocks noGrp="1"/>
          </p:cNvSpPr>
          <p:nvPr>
            <p:ph idx="1"/>
          </p:nvPr>
        </p:nvSpPr>
        <p:spPr>
          <a:xfrm>
            <a:off x="292100" y="1100628"/>
            <a:ext cx="4318000" cy="3579849"/>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dirty="0" smtClean="0"/>
              <a:t>	</a:t>
            </a:r>
            <a:r>
              <a:rPr lang="en-US" sz="2400" dirty="0" smtClean="0"/>
              <a:t>The market and business change constantly. The project requirements can be also changed and the timeline is adjusted. That’s why having soft skills or improving them helps you to adept quickly to any situation and become a strong team player.</a:t>
            </a:r>
            <a:endParaRPr lang="en-US" sz="2400" dirty="0"/>
          </a:p>
        </p:txBody>
      </p:sp>
      <p:pic>
        <p:nvPicPr>
          <p:cNvPr id="4" name="Picture 3" descr="Screen Shot 2021-02-07 at 20.02.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100" y="1100628"/>
            <a:ext cx="4203700" cy="3579848"/>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459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365760"/>
            <a:ext cx="8636000" cy="734868"/>
          </a:xfrm>
        </p:spPr>
        <p:style>
          <a:lnRef idx="1">
            <a:schemeClr val="accent1"/>
          </a:lnRef>
          <a:fillRef idx="2">
            <a:schemeClr val="accent1"/>
          </a:fillRef>
          <a:effectRef idx="1">
            <a:schemeClr val="accent1"/>
          </a:effectRef>
          <a:fontRef idx="minor">
            <a:schemeClr val="dk1"/>
          </a:fontRef>
        </p:style>
        <p:txBody>
          <a:bodyPr/>
          <a:lstStyle/>
          <a:p>
            <a:pPr marL="457200" indent="-457200">
              <a:buFont typeface="Arial"/>
              <a:buChar char="•"/>
            </a:pPr>
            <a:r>
              <a:rPr lang="en-US" sz="4000" dirty="0" smtClean="0">
                <a:solidFill>
                  <a:srgbClr val="FF6600"/>
                </a:solidFill>
              </a:rPr>
              <a:t>prioritization</a:t>
            </a:r>
            <a:endParaRPr lang="en-US" sz="4000" dirty="0">
              <a:solidFill>
                <a:srgbClr val="FF6600"/>
              </a:solidFill>
            </a:endParaRPr>
          </a:p>
        </p:txBody>
      </p:sp>
      <p:sp>
        <p:nvSpPr>
          <p:cNvPr id="3" name="Content Placeholder 2"/>
          <p:cNvSpPr>
            <a:spLocks noGrp="1"/>
          </p:cNvSpPr>
          <p:nvPr>
            <p:ph idx="1"/>
          </p:nvPr>
        </p:nvSpPr>
        <p:spPr>
          <a:xfrm>
            <a:off x="292100" y="1100628"/>
            <a:ext cx="4660900" cy="3579849"/>
          </a:xfrm>
        </p:spPr>
        <p:style>
          <a:lnRef idx="1">
            <a:schemeClr val="accent1"/>
          </a:lnRef>
          <a:fillRef idx="2">
            <a:schemeClr val="accent1"/>
          </a:fillRef>
          <a:effectRef idx="1">
            <a:schemeClr val="accent1"/>
          </a:effectRef>
          <a:fontRef idx="minor">
            <a:schemeClr val="dk1"/>
          </a:fontRef>
        </p:style>
        <p:txBody>
          <a:bodyPr>
            <a:normAutofit/>
          </a:bodyPr>
          <a:lstStyle/>
          <a:p>
            <a:r>
              <a:rPr lang="en-US" sz="2400" dirty="0"/>
              <a:t>	</a:t>
            </a:r>
            <a:r>
              <a:rPr lang="en-US" sz="2400" dirty="0" smtClean="0"/>
              <a:t>This skill is linked to the above mentioned one. The tasks can be endless but still they are to be done. If a tester wants to be proactive, work efficiently and get results, then is critical to be highly organized, plan ahead and get priorities right.  </a:t>
            </a:r>
            <a:endParaRPr lang="en-US" sz="2400" dirty="0"/>
          </a:p>
        </p:txBody>
      </p:sp>
      <p:pic>
        <p:nvPicPr>
          <p:cNvPr id="4" name="Picture 3" descr="Screen Shot 2021-02-07 at 20.12.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100628"/>
            <a:ext cx="3975100" cy="357984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59589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365760"/>
            <a:ext cx="8407400" cy="637540"/>
          </a:xfrm>
        </p:spPr>
        <p:style>
          <a:lnRef idx="1">
            <a:schemeClr val="accent1"/>
          </a:lnRef>
          <a:fillRef idx="2">
            <a:schemeClr val="accent1"/>
          </a:fillRef>
          <a:effectRef idx="1">
            <a:schemeClr val="accent1"/>
          </a:effectRef>
          <a:fontRef idx="minor">
            <a:schemeClr val="dk1"/>
          </a:fontRef>
        </p:style>
        <p:txBody>
          <a:bodyPr/>
          <a:lstStyle/>
          <a:p>
            <a:pPr marL="457200" indent="-457200">
              <a:buFont typeface="Arial"/>
              <a:buChar char="•"/>
            </a:pPr>
            <a:r>
              <a:rPr lang="en-US" sz="4000" dirty="0" smtClean="0">
                <a:solidFill>
                  <a:srgbClr val="FF6600"/>
                </a:solidFill>
              </a:rPr>
              <a:t>Teamwork</a:t>
            </a:r>
            <a:endParaRPr lang="en-US" sz="4000" dirty="0">
              <a:solidFill>
                <a:srgbClr val="FF6600"/>
              </a:solidFill>
            </a:endParaRPr>
          </a:p>
        </p:txBody>
      </p:sp>
      <p:sp>
        <p:nvSpPr>
          <p:cNvPr id="3" name="Content Placeholder 2"/>
          <p:cNvSpPr>
            <a:spLocks noGrp="1"/>
          </p:cNvSpPr>
          <p:nvPr>
            <p:ph idx="1"/>
          </p:nvPr>
        </p:nvSpPr>
        <p:spPr>
          <a:xfrm>
            <a:off x="292100" y="1003300"/>
            <a:ext cx="4419600" cy="3568699"/>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	</a:t>
            </a:r>
            <a:r>
              <a:rPr lang="en-US" sz="2400" dirty="0" smtClean="0"/>
              <a:t>Team work is required for almost every industry. If you want to work well with colleagues, teamwork is essential. The better you work with the others, the more successful your team will be in completing tasks.</a:t>
            </a:r>
            <a:endParaRPr lang="en-US" sz="2400" dirty="0"/>
          </a:p>
        </p:txBody>
      </p:sp>
      <p:pic>
        <p:nvPicPr>
          <p:cNvPr id="4" name="Picture 3" descr="Screen Shot 2021-02-07 at 20.23.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700" y="1003300"/>
            <a:ext cx="3987800" cy="3568700"/>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64106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365759"/>
            <a:ext cx="8242300" cy="734867"/>
          </a:xfrm>
        </p:spPr>
        <p:style>
          <a:lnRef idx="1">
            <a:schemeClr val="accent1"/>
          </a:lnRef>
          <a:fillRef idx="2">
            <a:schemeClr val="accent1"/>
          </a:fillRef>
          <a:effectRef idx="1">
            <a:schemeClr val="accent1"/>
          </a:effectRef>
          <a:fontRef idx="minor">
            <a:schemeClr val="dk1"/>
          </a:fontRef>
        </p:style>
        <p:txBody>
          <a:bodyPr/>
          <a:lstStyle/>
          <a:p>
            <a:pPr marL="571500" indent="-571500">
              <a:buFont typeface="Arial"/>
              <a:buChar char="•"/>
            </a:pPr>
            <a:r>
              <a:rPr lang="en-US" sz="4000" dirty="0" smtClean="0">
                <a:solidFill>
                  <a:srgbClr val="FF6600"/>
                </a:solidFill>
              </a:rPr>
              <a:t>Work ethic</a:t>
            </a:r>
            <a:endParaRPr lang="en-US" sz="4000" dirty="0">
              <a:solidFill>
                <a:srgbClr val="FF6600"/>
              </a:solidFill>
            </a:endParaRPr>
          </a:p>
        </p:txBody>
      </p:sp>
      <p:sp>
        <p:nvSpPr>
          <p:cNvPr id="3" name="Content Placeholder 2"/>
          <p:cNvSpPr>
            <a:spLocks noGrp="1"/>
          </p:cNvSpPr>
          <p:nvPr>
            <p:ph idx="1"/>
          </p:nvPr>
        </p:nvSpPr>
        <p:spPr>
          <a:xfrm>
            <a:off x="355600" y="1100628"/>
            <a:ext cx="4254500" cy="3579849"/>
          </a:xfrm>
        </p:spPr>
        <p:style>
          <a:lnRef idx="1">
            <a:schemeClr val="accent1"/>
          </a:lnRef>
          <a:fillRef idx="2">
            <a:schemeClr val="accent1"/>
          </a:fillRef>
          <a:effectRef idx="1">
            <a:schemeClr val="accent1"/>
          </a:effectRef>
          <a:fontRef idx="minor">
            <a:schemeClr val="dk1"/>
          </a:fontRef>
        </p:style>
        <p:txBody>
          <a:bodyPr>
            <a:normAutofit/>
          </a:bodyPr>
          <a:lstStyle/>
          <a:p>
            <a:pPr marL="0" indent="0"/>
            <a:r>
              <a:rPr lang="en-US" sz="2400" dirty="0" smtClean="0"/>
              <a:t>   Work ethic is one of the      most important soft skills to have. Such testers come to work on time, stay focused, complete tasks promptly and stay organized.</a:t>
            </a:r>
            <a:endParaRPr lang="en-US" sz="2400" dirty="0"/>
          </a:p>
        </p:txBody>
      </p:sp>
      <p:pic>
        <p:nvPicPr>
          <p:cNvPr id="4" name="Picture 3" descr="Screen Shot 2021-02-07 at 20.30.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100" y="1100627"/>
            <a:ext cx="3987800" cy="357984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48673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65760"/>
            <a:ext cx="8115300" cy="734868"/>
          </a:xfrm>
        </p:spPr>
        <p:style>
          <a:lnRef idx="1">
            <a:schemeClr val="accent1"/>
          </a:lnRef>
          <a:fillRef idx="2">
            <a:schemeClr val="accent1"/>
          </a:fillRef>
          <a:effectRef idx="1">
            <a:schemeClr val="accent1"/>
          </a:effectRef>
          <a:fontRef idx="minor">
            <a:schemeClr val="dk1"/>
          </a:fontRef>
        </p:style>
        <p:txBody>
          <a:bodyPr/>
          <a:lstStyle/>
          <a:p>
            <a:pPr marL="571500" indent="-571500">
              <a:buFont typeface="Arial"/>
              <a:buChar char="•"/>
            </a:pPr>
            <a:r>
              <a:rPr lang="en-US" sz="4000" dirty="0" smtClean="0">
                <a:solidFill>
                  <a:srgbClr val="FF6600"/>
                </a:solidFill>
              </a:rPr>
              <a:t>Critical thinking</a:t>
            </a:r>
            <a:endParaRPr lang="en-US" sz="4000" dirty="0">
              <a:solidFill>
                <a:srgbClr val="FF6600"/>
              </a:solidFill>
            </a:endParaRPr>
          </a:p>
        </p:txBody>
      </p:sp>
      <p:sp>
        <p:nvSpPr>
          <p:cNvPr id="3" name="Content Placeholder 2"/>
          <p:cNvSpPr>
            <a:spLocks noGrp="1"/>
          </p:cNvSpPr>
          <p:nvPr>
            <p:ph idx="1"/>
          </p:nvPr>
        </p:nvSpPr>
        <p:spPr>
          <a:xfrm>
            <a:off x="406400" y="1100628"/>
            <a:ext cx="4241800" cy="3579849"/>
          </a:xfrm>
        </p:spPr>
        <p:style>
          <a:lnRef idx="1">
            <a:schemeClr val="accent1"/>
          </a:lnRef>
          <a:fillRef idx="2">
            <a:schemeClr val="accent1"/>
          </a:fillRef>
          <a:effectRef idx="1">
            <a:schemeClr val="accent1"/>
          </a:effectRef>
          <a:fontRef idx="minor">
            <a:schemeClr val="dk1"/>
          </a:fontRef>
        </p:style>
        <p:txBody>
          <a:bodyPr>
            <a:noAutofit/>
          </a:bodyPr>
          <a:lstStyle/>
          <a:p>
            <a:r>
              <a:rPr lang="en-US" sz="2400" dirty="0" smtClean="0"/>
              <a:t>	Critical thinking it is crucial for software testing. Always looking for the root of the problem, know what questions to ask. Some testers have it as a gift, others can work on this ability.</a:t>
            </a:r>
            <a:endParaRPr lang="en-US" sz="2400" dirty="0"/>
          </a:p>
        </p:txBody>
      </p:sp>
      <p:pic>
        <p:nvPicPr>
          <p:cNvPr id="4" name="Picture 3" descr="Screen Shot 2021-02-07 at 20.36.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100628"/>
            <a:ext cx="3873500" cy="357984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133330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TotalTime>
  <Words>218</Words>
  <Application>Microsoft Macintosh PowerPoint</Application>
  <PresentationFormat>On-screen Show (4:3)</PresentationFormat>
  <Paragraphs>24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Soft skills in testing</vt:lpstr>
      <vt:lpstr>What are soft skills?</vt:lpstr>
      <vt:lpstr>Top Soft skills for testing</vt:lpstr>
      <vt:lpstr>Communication</vt:lpstr>
      <vt:lpstr>adaptability</vt:lpstr>
      <vt:lpstr>prioritization</vt:lpstr>
      <vt:lpstr>Teamwork</vt:lpstr>
      <vt:lpstr>Work ethic</vt:lpstr>
      <vt:lpstr>Critical thinking</vt:lpstr>
      <vt:lpstr>Decision-making</vt:lpstr>
      <vt:lpstr>Fast learning and want-to-learn attitude</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dc:title>
  <dc:creator>Mac</dc:creator>
  <cp:lastModifiedBy>Mac</cp:lastModifiedBy>
  <cp:revision>21</cp:revision>
  <dcterms:created xsi:type="dcterms:W3CDTF">2021-02-07T16:38:49Z</dcterms:created>
  <dcterms:modified xsi:type="dcterms:W3CDTF">2021-02-09T19:37:54Z</dcterms:modified>
</cp:coreProperties>
</file>