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71" r:id="rId7"/>
    <p:sldId id="272" r:id="rId8"/>
    <p:sldId id="261" r:id="rId9"/>
    <p:sldId id="262" r:id="rId10"/>
    <p:sldId id="263" r:id="rId11"/>
    <p:sldId id="264" r:id="rId12"/>
    <p:sldId id="265" r:id="rId13"/>
    <p:sldId id="266" r:id="rId14"/>
    <p:sldId id="267" r:id="rId15"/>
    <p:sldId id="268" r:id="rId16"/>
    <p:sldId id="269" r:id="rId17"/>
    <p:sldId id="270" r:id="rId18"/>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067B7AB-644E-4B87-AA85-3CA54F8834F6}" type="datetimeFigureOut">
              <a:rPr lang="es-CO" smtClean="0"/>
              <a:t>11/08/2015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0D6A8DB-E409-42CA-84AD-1E855E0B07D9}" type="slidenum">
              <a:rPr lang="es-CO" smtClean="0"/>
              <a:t>‹Nº›</a:t>
            </a:fld>
            <a:endParaRPr lang="es-CO"/>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067B7AB-644E-4B87-AA85-3CA54F8834F6}" type="datetimeFigureOut">
              <a:rPr lang="es-CO" smtClean="0"/>
              <a:t>11/08/2015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0D6A8DB-E409-42CA-84AD-1E855E0B07D9}"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067B7AB-644E-4B87-AA85-3CA54F8834F6}" type="datetimeFigureOut">
              <a:rPr lang="es-CO" smtClean="0"/>
              <a:t>11/08/2015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0D6A8DB-E409-42CA-84AD-1E855E0B07D9}" type="slidenum">
              <a:rPr lang="es-CO" smtClean="0"/>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067B7AB-644E-4B87-AA85-3CA54F8834F6}" type="datetimeFigureOut">
              <a:rPr lang="es-CO" smtClean="0"/>
              <a:t>11/08/2015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0D6A8DB-E409-42CA-84AD-1E855E0B07D9}" type="slidenum">
              <a:rPr lang="es-CO" smtClean="0"/>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067B7AB-644E-4B87-AA85-3CA54F8834F6}" type="datetimeFigureOut">
              <a:rPr lang="es-CO" smtClean="0"/>
              <a:t>11/08/2015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0D6A8DB-E409-42CA-84AD-1E855E0B07D9}" type="slidenum">
              <a:rPr lang="es-CO" smtClean="0"/>
              <a:t>‹Nº›</a:t>
            </a:fld>
            <a:endParaRPr lang="es-CO"/>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0067B7AB-644E-4B87-AA85-3CA54F8834F6}" type="datetimeFigureOut">
              <a:rPr lang="es-CO" smtClean="0"/>
              <a:t>11/08/2015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0D6A8DB-E409-42CA-84AD-1E855E0B07D9}" type="slidenum">
              <a:rPr lang="es-CO" smtClean="0"/>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0067B7AB-644E-4B87-AA85-3CA54F8834F6}" type="datetimeFigureOut">
              <a:rPr lang="es-CO" smtClean="0"/>
              <a:t>11/08/2015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0D6A8DB-E409-42CA-84AD-1E855E0B07D9}" type="slidenum">
              <a:rPr lang="es-CO" smtClean="0"/>
              <a:t>‹Nº›</a:t>
            </a:fld>
            <a:endParaRPr lang="es-CO"/>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067B7AB-644E-4B87-AA85-3CA54F8834F6}" type="datetimeFigureOut">
              <a:rPr lang="es-CO" smtClean="0"/>
              <a:t>11/08/2015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0D6A8DB-E409-42CA-84AD-1E855E0B07D9}"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67B7AB-644E-4B87-AA85-3CA54F8834F6}" type="datetimeFigureOut">
              <a:rPr lang="es-CO" smtClean="0"/>
              <a:t>11/08/2015</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0D6A8DB-E409-42CA-84AD-1E855E0B07D9}"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067B7AB-644E-4B87-AA85-3CA54F8834F6}" type="datetimeFigureOut">
              <a:rPr lang="es-CO" smtClean="0"/>
              <a:t>11/08/2015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0D6A8DB-E409-42CA-84AD-1E855E0B07D9}" type="slidenum">
              <a:rPr lang="es-CO" smtClean="0"/>
              <a:t>‹Nº›</a:t>
            </a:fld>
            <a:endParaRPr lang="es-CO"/>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067B7AB-644E-4B87-AA85-3CA54F8834F6}" type="datetimeFigureOut">
              <a:rPr lang="es-CO" smtClean="0"/>
              <a:t>11/08/2015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0D6A8DB-E409-42CA-84AD-1E855E0B07D9}" type="slidenum">
              <a:rPr lang="es-CO" smtClean="0"/>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0067B7AB-644E-4B87-AA85-3CA54F8834F6}" type="datetimeFigureOut">
              <a:rPr lang="es-CO" smtClean="0"/>
              <a:t>11/08/2015</a:t>
            </a:fld>
            <a:endParaRPr lang="es-CO"/>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s-CO"/>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20D6A8DB-E409-42CA-84AD-1E855E0B07D9}" type="slidenum">
              <a:rPr lang="es-CO" smtClean="0"/>
              <a:t>‹Nº›</a:t>
            </a:fld>
            <a:endParaRPr lang="es-CO"/>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1196752"/>
            <a:ext cx="7543800" cy="1524000"/>
          </a:xfrm>
        </p:spPr>
        <p:txBody>
          <a:bodyPr/>
          <a:lstStyle/>
          <a:p>
            <a:r>
              <a:rPr lang="es-CO" dirty="0" smtClean="0"/>
              <a:t>Tutorial De C++</a:t>
            </a:r>
            <a:endParaRPr lang="es-CO" dirty="0"/>
          </a:p>
        </p:txBody>
      </p:sp>
      <p:sp>
        <p:nvSpPr>
          <p:cNvPr id="3" name="2 Subtítulo"/>
          <p:cNvSpPr>
            <a:spLocks noGrp="1"/>
          </p:cNvSpPr>
          <p:nvPr>
            <p:ph type="subTitle" idx="1"/>
          </p:nvPr>
        </p:nvSpPr>
        <p:spPr>
          <a:xfrm>
            <a:off x="827584" y="3068960"/>
            <a:ext cx="6858000" cy="2664296"/>
          </a:xfrm>
        </p:spPr>
        <p:txBody>
          <a:bodyPr>
            <a:normAutofit fontScale="85000" lnSpcReduction="20000"/>
          </a:bodyPr>
          <a:lstStyle/>
          <a:p>
            <a:pPr algn="ctr"/>
            <a:r>
              <a:rPr lang="es-CO" sz="3400" dirty="0" smtClean="0"/>
              <a:t>Por:</a:t>
            </a:r>
          </a:p>
          <a:p>
            <a:pPr algn="ctr"/>
            <a:r>
              <a:rPr lang="es-CO" sz="3400" dirty="0"/>
              <a:t>Martínez Walteros Andrés Camilo</a:t>
            </a:r>
          </a:p>
          <a:p>
            <a:pPr algn="ctr"/>
            <a:r>
              <a:rPr lang="es-CO" sz="3400" dirty="0"/>
              <a:t>Cristian Stiven Sánchez Rubio</a:t>
            </a:r>
          </a:p>
          <a:p>
            <a:pPr algn="ctr"/>
            <a:r>
              <a:rPr lang="es-CO" sz="3400" dirty="0"/>
              <a:t>Johan Andrés Pardo Polanco</a:t>
            </a:r>
          </a:p>
          <a:p>
            <a:pPr algn="ctr"/>
            <a:r>
              <a:rPr lang="es-CO" sz="3400" dirty="0"/>
              <a:t>Jhonatan Stiven Herrera</a:t>
            </a:r>
          </a:p>
          <a:p>
            <a:pPr algn="ctr"/>
            <a:r>
              <a:rPr lang="es-CO" sz="3400" dirty="0"/>
              <a:t>María Liliana Leiva</a:t>
            </a:r>
          </a:p>
          <a:p>
            <a:endParaRPr lang="es-CO" dirty="0"/>
          </a:p>
        </p:txBody>
      </p:sp>
    </p:spTree>
    <p:extLst>
      <p:ext uri="{BB962C8B-B14F-4D97-AF65-F5344CB8AC3E}">
        <p14:creationId xmlns:p14="http://schemas.microsoft.com/office/powerpoint/2010/main" val="2027024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idx="1"/>
          </p:nvPr>
        </p:nvSpPr>
        <p:spPr>
          <a:xfrm>
            <a:off x="683568" y="1916832"/>
            <a:ext cx="7543800" cy="3879304"/>
          </a:xfrm>
        </p:spPr>
        <p:txBody>
          <a:bodyPr>
            <a:normAutofit fontScale="92500" lnSpcReduction="20000"/>
          </a:bodyPr>
          <a:lstStyle/>
          <a:p>
            <a:r>
              <a:rPr lang="es-CO" b="1" dirty="0" smtClean="0"/>
              <a:t>Directiva “</a:t>
            </a:r>
            <a:r>
              <a:rPr lang="es-CO" b="1" dirty="0"/>
              <a:t> #</a:t>
            </a:r>
            <a:r>
              <a:rPr lang="es-CO" b="1" dirty="0" smtClean="0"/>
              <a:t>define”</a:t>
            </a:r>
          </a:p>
          <a:p>
            <a:pPr marL="0" indent="0" algn="just">
              <a:buNone/>
            </a:pPr>
            <a:r>
              <a:rPr lang="es-CO" dirty="0" smtClean="0"/>
              <a:t>sirve </a:t>
            </a:r>
            <a:r>
              <a:rPr lang="es-CO" dirty="0"/>
              <a:t>para definir macros. Las macros suministran un sistema para la sustitución de palabras, con y sin parámetros</a:t>
            </a:r>
            <a:r>
              <a:rPr lang="es-CO" dirty="0" smtClean="0"/>
              <a:t>.</a:t>
            </a:r>
            <a:endParaRPr lang="es-CO" dirty="0"/>
          </a:p>
          <a:p>
            <a:pPr marL="0" indent="0">
              <a:buNone/>
            </a:pPr>
            <a:r>
              <a:rPr lang="es-CO" b="1" dirty="0" smtClean="0"/>
              <a:t>    Sintaxis</a:t>
            </a:r>
            <a:r>
              <a:rPr lang="es-CO" b="1" dirty="0"/>
              <a:t>:   </a:t>
            </a:r>
            <a:r>
              <a:rPr lang="es-CO" dirty="0"/>
              <a:t>#define identificador_de_macro &lt;secuencia</a:t>
            </a:r>
            <a:r>
              <a:rPr lang="es-CO" dirty="0" smtClean="0"/>
              <a:t>&gt;</a:t>
            </a:r>
          </a:p>
          <a:p>
            <a:pPr marL="0" indent="0">
              <a:buNone/>
            </a:pPr>
            <a:endParaRPr lang="es-CO" dirty="0" smtClean="0"/>
          </a:p>
          <a:p>
            <a:pPr marL="0" indent="0">
              <a:buNone/>
            </a:pPr>
            <a:endParaRPr lang="es-CO" dirty="0"/>
          </a:p>
          <a:p>
            <a:pPr marL="0" indent="0">
              <a:buNone/>
            </a:pPr>
            <a:endParaRPr lang="es-CO" dirty="0" smtClean="0"/>
          </a:p>
          <a:p>
            <a:r>
              <a:rPr lang="es-CO" b="1" dirty="0"/>
              <a:t>Directiva </a:t>
            </a:r>
            <a:r>
              <a:rPr lang="es-CO" b="1" dirty="0" smtClean="0"/>
              <a:t>  “#undef”</a:t>
            </a:r>
          </a:p>
          <a:p>
            <a:pPr marL="0" indent="0" algn="just">
              <a:buNone/>
            </a:pPr>
            <a:r>
              <a:rPr lang="es-CO" dirty="0" smtClean="0"/>
              <a:t>Sirve </a:t>
            </a:r>
            <a:r>
              <a:rPr lang="es-CO" dirty="0"/>
              <a:t>para eliminar definiciones de macros previamente </a:t>
            </a:r>
            <a:r>
              <a:rPr lang="es-CO" dirty="0" smtClean="0"/>
              <a:t>  definidas</a:t>
            </a:r>
            <a:r>
              <a:rPr lang="es-CO" dirty="0"/>
              <a:t>. La definición de la macro se olvida y el identificador queda indefinido.</a:t>
            </a:r>
          </a:p>
          <a:p>
            <a:pPr marL="0" indent="0">
              <a:buNone/>
            </a:pPr>
            <a:r>
              <a:rPr lang="es-CO" b="1" dirty="0" smtClean="0"/>
              <a:t>  Sintaxis</a:t>
            </a:r>
            <a:r>
              <a:rPr lang="es-CO" b="1" dirty="0"/>
              <a:t>:  </a:t>
            </a:r>
            <a:r>
              <a:rPr lang="es-CO" dirty="0"/>
              <a:t>#undef identificador_de_macro</a:t>
            </a:r>
          </a:p>
          <a:p>
            <a:endParaRPr lang="es-CO" dirty="0"/>
          </a:p>
          <a:p>
            <a:pPr marL="0" indent="0">
              <a:buNone/>
            </a:pPr>
            <a:endParaRPr lang="es-CO" dirty="0"/>
          </a:p>
          <a:p>
            <a:endParaRPr lang="es-CO" dirty="0"/>
          </a:p>
        </p:txBody>
      </p:sp>
    </p:spTree>
    <p:extLst>
      <p:ext uri="{BB962C8B-B14F-4D97-AF65-F5344CB8AC3E}">
        <p14:creationId xmlns:p14="http://schemas.microsoft.com/office/powerpoint/2010/main" val="1860911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7584" y="908720"/>
            <a:ext cx="7543800" cy="4824536"/>
          </a:xfrm>
        </p:spPr>
        <p:txBody>
          <a:bodyPr>
            <a:normAutofit/>
          </a:bodyPr>
          <a:lstStyle/>
          <a:p>
            <a:pPr lvl="0"/>
            <a:r>
              <a:rPr lang="en-US" b="1" dirty="0"/>
              <a:t>Directivas </a:t>
            </a:r>
            <a:r>
              <a:rPr lang="en-US" b="1" dirty="0" smtClean="0"/>
              <a:t>”#if”,”</a:t>
            </a:r>
            <a:r>
              <a:rPr lang="en-US" b="1" dirty="0"/>
              <a:t> #</a:t>
            </a:r>
            <a:r>
              <a:rPr lang="en-US" b="1" dirty="0" smtClean="0"/>
              <a:t>elif”,</a:t>
            </a:r>
            <a:r>
              <a:rPr lang="en-US" b="1" dirty="0"/>
              <a:t> </a:t>
            </a:r>
            <a:r>
              <a:rPr lang="en-US" b="1" dirty="0" smtClean="0"/>
              <a:t>”#else”</a:t>
            </a:r>
            <a:r>
              <a:rPr lang="en-US" b="1" dirty="0"/>
              <a:t> y </a:t>
            </a:r>
            <a:r>
              <a:rPr lang="en-US" b="1" dirty="0" smtClean="0"/>
              <a:t>”#endif”</a:t>
            </a:r>
            <a:endParaRPr lang="es-CO" dirty="0"/>
          </a:p>
          <a:p>
            <a:pPr marL="0" indent="0">
              <a:buNone/>
            </a:pPr>
            <a:r>
              <a:rPr lang="es-CO" dirty="0"/>
              <a:t>Permiten hacer una compilación condicional de un conjunto de líneas de código.</a:t>
            </a:r>
          </a:p>
          <a:p>
            <a:pPr marL="0" indent="0">
              <a:buNone/>
            </a:pPr>
            <a:r>
              <a:rPr lang="es-CO" b="1" dirty="0" smtClean="0"/>
              <a:t>  Sintaxis</a:t>
            </a:r>
            <a:r>
              <a:rPr lang="es-CO" b="1" dirty="0"/>
              <a:t>:</a:t>
            </a:r>
            <a:endParaRPr lang="es-CO" dirty="0"/>
          </a:p>
          <a:p>
            <a:pPr marL="0" indent="0">
              <a:buNone/>
            </a:pPr>
            <a:r>
              <a:rPr lang="es-CO" dirty="0" smtClean="0"/>
              <a:t>#</a:t>
            </a:r>
            <a:r>
              <a:rPr lang="es-CO" dirty="0" err="1"/>
              <a:t>if</a:t>
            </a:r>
            <a:r>
              <a:rPr lang="es-CO" dirty="0"/>
              <a:t> expresión-constante-1  &lt;sección-1&gt; </a:t>
            </a:r>
          </a:p>
          <a:p>
            <a:pPr marL="0" indent="0">
              <a:buNone/>
            </a:pPr>
            <a:r>
              <a:rPr lang="es-CO" dirty="0"/>
              <a:t>#</a:t>
            </a:r>
            <a:r>
              <a:rPr lang="es-CO" dirty="0" err="1"/>
              <a:t>elif</a:t>
            </a:r>
            <a:r>
              <a:rPr lang="es-CO" dirty="0"/>
              <a:t>  &lt;expresión-constante-2&gt; &lt;sección-2&gt; </a:t>
            </a:r>
          </a:p>
          <a:p>
            <a:pPr marL="0" indent="0">
              <a:buNone/>
            </a:pPr>
            <a:r>
              <a:rPr lang="es-CO" dirty="0"/>
              <a:t>#</a:t>
            </a:r>
            <a:r>
              <a:rPr lang="es-CO" dirty="0" err="1"/>
              <a:t>elif</a:t>
            </a:r>
            <a:r>
              <a:rPr lang="es-CO" dirty="0"/>
              <a:t> &lt;expresión-constante-n&gt; &lt;sección-n&gt; </a:t>
            </a:r>
          </a:p>
          <a:p>
            <a:pPr marL="0" indent="0">
              <a:buNone/>
            </a:pPr>
            <a:r>
              <a:rPr lang="es-CO" dirty="0"/>
              <a:t>&lt;#</a:t>
            </a:r>
            <a:r>
              <a:rPr lang="es-CO" dirty="0" err="1"/>
              <a:t>else</a:t>
            </a:r>
            <a:r>
              <a:rPr lang="es-CO" dirty="0"/>
              <a:t>&gt; &lt;sección-final&gt; </a:t>
            </a:r>
          </a:p>
          <a:p>
            <a:pPr marL="0" indent="0">
              <a:buNone/>
            </a:pPr>
            <a:r>
              <a:rPr lang="es-CO" dirty="0"/>
              <a:t>#</a:t>
            </a:r>
            <a:r>
              <a:rPr lang="es-CO" dirty="0" err="1"/>
              <a:t>endif</a:t>
            </a:r>
            <a:endParaRPr lang="es-CO" dirty="0"/>
          </a:p>
          <a:p>
            <a:endParaRPr lang="es-CO" dirty="0"/>
          </a:p>
        </p:txBody>
      </p:sp>
    </p:spTree>
    <p:extLst>
      <p:ext uri="{BB962C8B-B14F-4D97-AF65-F5344CB8AC3E}">
        <p14:creationId xmlns:p14="http://schemas.microsoft.com/office/powerpoint/2010/main" val="1012693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idx="1"/>
          </p:nvPr>
        </p:nvSpPr>
        <p:spPr>
          <a:xfrm>
            <a:off x="611560" y="1124744"/>
            <a:ext cx="7543800" cy="3886200"/>
          </a:xfrm>
        </p:spPr>
        <p:txBody>
          <a:bodyPr/>
          <a:lstStyle/>
          <a:p>
            <a:pPr lvl="0"/>
            <a:r>
              <a:rPr lang="es-CO" b="1" dirty="0"/>
              <a:t>Directivas </a:t>
            </a:r>
            <a:r>
              <a:rPr lang="es-CO" b="1" dirty="0" smtClean="0"/>
              <a:t>”#</a:t>
            </a:r>
            <a:r>
              <a:rPr lang="es-CO" b="1" dirty="0"/>
              <a:t>ifdef </a:t>
            </a:r>
            <a:r>
              <a:rPr lang="es-CO" b="1" dirty="0" smtClean="0"/>
              <a:t>”e</a:t>
            </a:r>
            <a:r>
              <a:rPr lang="es-CO" b="1" dirty="0"/>
              <a:t> </a:t>
            </a:r>
            <a:r>
              <a:rPr lang="es-CO" b="1" dirty="0" smtClean="0"/>
              <a:t>”#ifndef”</a:t>
            </a:r>
            <a:endParaRPr lang="es-CO" dirty="0"/>
          </a:p>
          <a:p>
            <a:pPr marL="0" indent="0">
              <a:buNone/>
            </a:pPr>
            <a:r>
              <a:rPr lang="es-CO" dirty="0"/>
              <a:t>Estas directivas permiten comprobar si un identificador está o no actualmente definido, es decir, si </a:t>
            </a:r>
            <a:r>
              <a:rPr lang="es-CO" dirty="0" smtClean="0"/>
              <a:t>un #</a:t>
            </a:r>
            <a:r>
              <a:rPr lang="es-CO" dirty="0"/>
              <a:t>define ha sido previamente procesado para el identificador y si sigue definido.</a:t>
            </a:r>
          </a:p>
          <a:p>
            <a:pPr marL="0" indent="0">
              <a:buNone/>
            </a:pPr>
            <a:r>
              <a:rPr lang="es-CO" b="1" dirty="0" smtClean="0"/>
              <a:t> Sintaxis</a:t>
            </a:r>
            <a:r>
              <a:rPr lang="es-CO" b="1" dirty="0"/>
              <a:t>:</a:t>
            </a:r>
            <a:endParaRPr lang="es-CO" dirty="0"/>
          </a:p>
          <a:p>
            <a:pPr marL="0" indent="0">
              <a:buNone/>
            </a:pPr>
            <a:r>
              <a:rPr lang="es-CO" dirty="0"/>
              <a:t>#ifdef &lt;identificador&gt;</a:t>
            </a:r>
          </a:p>
          <a:p>
            <a:pPr marL="0" indent="0">
              <a:buNone/>
            </a:pPr>
            <a:r>
              <a:rPr lang="es-CO" dirty="0"/>
              <a:t>#ifndef &lt;identificador</a:t>
            </a:r>
            <a:r>
              <a:rPr lang="es-CO" dirty="0" smtClean="0"/>
              <a:t>&gt;</a:t>
            </a:r>
          </a:p>
          <a:p>
            <a:pPr marL="0" indent="0">
              <a:buNone/>
            </a:pPr>
            <a:endParaRPr lang="es-CO" dirty="0"/>
          </a:p>
          <a:p>
            <a:endParaRPr lang="es-CO" dirty="0"/>
          </a:p>
        </p:txBody>
      </p:sp>
    </p:spTree>
    <p:extLst>
      <p:ext uri="{BB962C8B-B14F-4D97-AF65-F5344CB8AC3E}">
        <p14:creationId xmlns:p14="http://schemas.microsoft.com/office/powerpoint/2010/main" val="11159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idx="1"/>
          </p:nvPr>
        </p:nvSpPr>
        <p:spPr>
          <a:xfrm>
            <a:off x="762000" y="685800"/>
            <a:ext cx="7543800" cy="4759424"/>
          </a:xfrm>
        </p:spPr>
        <p:txBody>
          <a:bodyPr>
            <a:normAutofit fontScale="92500" lnSpcReduction="10000"/>
          </a:bodyPr>
          <a:lstStyle/>
          <a:p>
            <a:pPr lvl="0"/>
            <a:r>
              <a:rPr lang="es-CO" b="1" dirty="0"/>
              <a:t>Directiva </a:t>
            </a:r>
            <a:r>
              <a:rPr lang="es-CO" b="1" dirty="0" smtClean="0"/>
              <a:t>”#error”</a:t>
            </a:r>
            <a:endParaRPr lang="es-CO" dirty="0"/>
          </a:p>
          <a:p>
            <a:pPr marL="0" indent="0">
              <a:buNone/>
            </a:pPr>
            <a:r>
              <a:rPr lang="es-CO" dirty="0"/>
              <a:t>Esta directiva se suele incluir en sentencias condicionales de preprocesador para detectar condiciones no deseadas durante la compilación. En un funcionamiento normal estas condiciones serán falsas, pero cuando la condición es verdadera, es preferible que el compilador muestre un mensaje de error y detenga la fase de compilación. Para hacer esto se debe introducir esta directiva en una sentencia condicional que detecte el caso no deseado.</a:t>
            </a:r>
          </a:p>
          <a:p>
            <a:pPr marL="0" indent="0">
              <a:buNone/>
            </a:pPr>
            <a:r>
              <a:rPr lang="es-CO" b="1" dirty="0" smtClean="0"/>
              <a:t>  Sintaxis</a:t>
            </a:r>
            <a:r>
              <a:rPr lang="es-CO" b="1" dirty="0"/>
              <a:t>:</a:t>
            </a:r>
            <a:endParaRPr lang="es-CO" dirty="0"/>
          </a:p>
          <a:p>
            <a:pPr marL="0" indent="0">
              <a:buNone/>
            </a:pPr>
            <a:r>
              <a:rPr lang="es-CO" dirty="0"/>
              <a:t>#error mensaje_de_error </a:t>
            </a:r>
          </a:p>
          <a:p>
            <a:pPr marL="0" indent="0">
              <a:buNone/>
            </a:pPr>
            <a:r>
              <a:rPr lang="es-CO" b="1" dirty="0"/>
              <a:t>Esta directiva genera el mensaje:</a:t>
            </a:r>
          </a:p>
          <a:p>
            <a:pPr marL="0" indent="0">
              <a:buNone/>
            </a:pPr>
            <a:r>
              <a:rPr lang="es-CO" dirty="0"/>
              <a:t>Error: nombre_de_fichero nº_línea : Error directive: mensaje_de_error</a:t>
            </a:r>
          </a:p>
          <a:p>
            <a:endParaRPr lang="es-CO" dirty="0"/>
          </a:p>
        </p:txBody>
      </p:sp>
    </p:spTree>
    <p:extLst>
      <p:ext uri="{BB962C8B-B14F-4D97-AF65-F5344CB8AC3E}">
        <p14:creationId xmlns:p14="http://schemas.microsoft.com/office/powerpoint/2010/main" val="1367445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55576" y="764704"/>
            <a:ext cx="7543800" cy="5623520"/>
          </a:xfrm>
        </p:spPr>
        <p:txBody>
          <a:bodyPr>
            <a:normAutofit fontScale="92500"/>
          </a:bodyPr>
          <a:lstStyle/>
          <a:p>
            <a:r>
              <a:rPr lang="es-CO" b="1" dirty="0"/>
              <a:t>Directiva </a:t>
            </a:r>
            <a:r>
              <a:rPr lang="es-CO" b="1" dirty="0" smtClean="0"/>
              <a:t>”#include”</a:t>
            </a:r>
            <a:endParaRPr lang="es-CO" dirty="0"/>
          </a:p>
          <a:p>
            <a:pPr marL="0" indent="0">
              <a:buNone/>
            </a:pPr>
            <a:r>
              <a:rPr lang="es-CO" dirty="0"/>
              <a:t>La directiva #</a:t>
            </a:r>
            <a:r>
              <a:rPr lang="es-CO" dirty="0" smtClean="0"/>
              <a:t>include, </a:t>
            </a:r>
            <a:r>
              <a:rPr lang="es-CO" dirty="0"/>
              <a:t>sirve para insertar ficheros externos dentro de nuestro fichero de código fuente. Estos ficheros son conocidos como ficheros incluidos, ficheros de cabecera o "headers".</a:t>
            </a:r>
          </a:p>
          <a:p>
            <a:pPr marL="0" indent="0">
              <a:buNone/>
            </a:pPr>
            <a:r>
              <a:rPr lang="es-CO" b="1" dirty="0" smtClean="0"/>
              <a:t> Sintaxis</a:t>
            </a:r>
            <a:r>
              <a:rPr lang="es-CO" b="1" dirty="0"/>
              <a:t>:</a:t>
            </a:r>
            <a:endParaRPr lang="es-CO" dirty="0"/>
          </a:p>
          <a:p>
            <a:pPr marL="0" indent="0">
              <a:buNone/>
            </a:pPr>
            <a:r>
              <a:rPr lang="es-CO" dirty="0"/>
              <a:t>#include &lt;nombre de fichero cabecera&gt;</a:t>
            </a:r>
          </a:p>
          <a:p>
            <a:pPr marL="0" indent="0">
              <a:buNone/>
            </a:pPr>
            <a:r>
              <a:rPr lang="es-CO" dirty="0"/>
              <a:t>#include "nombre de fichero de cabecera"</a:t>
            </a:r>
          </a:p>
          <a:p>
            <a:pPr marL="0" indent="0">
              <a:buNone/>
            </a:pPr>
            <a:r>
              <a:rPr lang="es-CO" dirty="0"/>
              <a:t>#include </a:t>
            </a:r>
            <a:r>
              <a:rPr lang="es-CO" dirty="0" smtClean="0"/>
              <a:t>identificador_de_macro</a:t>
            </a:r>
          </a:p>
          <a:p>
            <a:pPr marL="0" indent="0">
              <a:buNone/>
            </a:pPr>
            <a:endParaRPr lang="es-CO" dirty="0" smtClean="0"/>
          </a:p>
          <a:p>
            <a:pPr lvl="0"/>
            <a:r>
              <a:rPr lang="es-CO" b="1" dirty="0"/>
              <a:t>Directiva </a:t>
            </a:r>
            <a:r>
              <a:rPr lang="es-CO" b="1" dirty="0" smtClean="0"/>
              <a:t>”#line”</a:t>
            </a:r>
            <a:endParaRPr lang="es-CO" dirty="0"/>
          </a:p>
          <a:p>
            <a:pPr marL="0" indent="0">
              <a:buNone/>
            </a:pPr>
            <a:r>
              <a:rPr lang="es-CO" dirty="0"/>
              <a:t>No se usa, se trata de una característica heredada de los primitivos compiladores C.</a:t>
            </a:r>
          </a:p>
          <a:p>
            <a:pPr marL="0" indent="0">
              <a:buNone/>
            </a:pPr>
            <a:r>
              <a:rPr lang="es-CO" b="1" dirty="0"/>
              <a:t>Sintaxis:</a:t>
            </a:r>
            <a:endParaRPr lang="es-CO" dirty="0"/>
          </a:p>
          <a:p>
            <a:pPr marL="0" indent="0">
              <a:buNone/>
            </a:pPr>
            <a:r>
              <a:rPr lang="es-CO" dirty="0"/>
              <a:t>#line constante_entera &lt;"nombre_de_fichero"&gt;</a:t>
            </a:r>
          </a:p>
          <a:p>
            <a:pPr marL="0" indent="0">
              <a:buNone/>
            </a:pPr>
            <a:endParaRPr lang="es-CO" dirty="0"/>
          </a:p>
          <a:p>
            <a:endParaRPr lang="es-CO" dirty="0"/>
          </a:p>
        </p:txBody>
      </p:sp>
    </p:spTree>
    <p:extLst>
      <p:ext uri="{BB962C8B-B14F-4D97-AF65-F5344CB8AC3E}">
        <p14:creationId xmlns:p14="http://schemas.microsoft.com/office/powerpoint/2010/main" val="136071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827584" y="908720"/>
            <a:ext cx="7543800" cy="5949280"/>
          </a:xfrm>
        </p:spPr>
        <p:txBody>
          <a:bodyPr>
            <a:normAutofit fontScale="92500" lnSpcReduction="20000"/>
          </a:bodyPr>
          <a:lstStyle/>
          <a:p>
            <a:pPr lvl="0"/>
            <a:r>
              <a:rPr lang="es-CO" b="1" dirty="0"/>
              <a:t>Directiva </a:t>
            </a:r>
            <a:r>
              <a:rPr lang="es-CO" b="1" dirty="0" smtClean="0"/>
              <a:t>”#pragma”</a:t>
            </a:r>
          </a:p>
          <a:p>
            <a:pPr marL="0" lvl="0" indent="0">
              <a:buNone/>
            </a:pPr>
            <a:r>
              <a:rPr lang="es-CO" dirty="0"/>
              <a:t>Con esta directiva, cada compilador puede definir sus propias directivas, que no interferirán con las de otros compiladores.</a:t>
            </a:r>
          </a:p>
          <a:p>
            <a:pPr marL="0" indent="0">
              <a:buNone/>
            </a:pPr>
            <a:r>
              <a:rPr lang="es-CO" b="1" dirty="0"/>
              <a:t>Sintaxis:</a:t>
            </a:r>
            <a:endParaRPr lang="es-CO" dirty="0"/>
          </a:p>
          <a:p>
            <a:pPr marL="0" indent="0">
              <a:buNone/>
            </a:pPr>
            <a:r>
              <a:rPr lang="es-CO" dirty="0"/>
              <a:t>#pragma </a:t>
            </a:r>
            <a:r>
              <a:rPr lang="es-CO" dirty="0" smtClean="0"/>
              <a:t>nombre-de-directiva</a:t>
            </a:r>
          </a:p>
          <a:p>
            <a:pPr marL="0" indent="0">
              <a:buNone/>
            </a:pPr>
            <a:endParaRPr lang="es-CO" dirty="0" smtClean="0"/>
          </a:p>
          <a:p>
            <a:pPr lvl="0"/>
            <a:r>
              <a:rPr lang="es-CO" b="1" dirty="0"/>
              <a:t>Directiva </a:t>
            </a:r>
            <a:r>
              <a:rPr lang="es-CO" b="1" dirty="0" smtClean="0"/>
              <a:t>“#</a:t>
            </a:r>
            <a:r>
              <a:rPr lang="es-CO" b="1" dirty="0"/>
              <a:t>pragma pack</a:t>
            </a:r>
            <a:r>
              <a:rPr lang="es-CO" b="1" dirty="0" smtClean="0"/>
              <a:t>()”</a:t>
            </a:r>
            <a:endParaRPr lang="es-CO" dirty="0"/>
          </a:p>
          <a:p>
            <a:pPr marL="0" indent="0">
              <a:buNone/>
            </a:pPr>
            <a:r>
              <a:rPr lang="es-CO" dirty="0"/>
              <a:t>Esta directiva se usa para cambiar la alienación de bytes cuando se declaran objetos o estructuras</a:t>
            </a:r>
            <a:r>
              <a:rPr lang="es-CO" dirty="0" smtClean="0"/>
              <a:t>.</a:t>
            </a:r>
          </a:p>
          <a:p>
            <a:pPr marL="0" indent="0">
              <a:buNone/>
            </a:pPr>
            <a:endParaRPr lang="es-CO" dirty="0" smtClean="0"/>
          </a:p>
          <a:p>
            <a:pPr lvl="0"/>
            <a:r>
              <a:rPr lang="es-CO" b="1" dirty="0"/>
              <a:t>Directiva #</a:t>
            </a:r>
            <a:r>
              <a:rPr lang="es-CO" b="1" dirty="0" smtClean="0"/>
              <a:t>warning</a:t>
            </a:r>
          </a:p>
          <a:p>
            <a:pPr marL="0" indent="0">
              <a:buNone/>
            </a:pPr>
            <a:r>
              <a:rPr lang="es-CO" dirty="0"/>
              <a:t>Sirve para enviar mensajes de aviso cuando se compile un fichero fuente C o C++. Esto nos permite detectar situaciones potencialmente peligrosas y avisar al programador de posibles errores</a:t>
            </a:r>
            <a:r>
              <a:rPr lang="es-CO" dirty="0" smtClean="0"/>
              <a:t>.</a:t>
            </a:r>
            <a:endParaRPr lang="es-CO" dirty="0"/>
          </a:p>
          <a:p>
            <a:pPr marL="0" indent="0">
              <a:buNone/>
            </a:pPr>
            <a:r>
              <a:rPr lang="es-CO" b="1" dirty="0"/>
              <a:t>Sintaxis:</a:t>
            </a:r>
            <a:endParaRPr lang="es-CO" dirty="0"/>
          </a:p>
          <a:p>
            <a:pPr marL="0" indent="0">
              <a:buNone/>
            </a:pPr>
            <a:r>
              <a:rPr lang="es-CO" dirty="0"/>
              <a:t>#warning mensaje_de_aviso</a:t>
            </a:r>
          </a:p>
          <a:p>
            <a:pPr marL="0" indent="0">
              <a:buNone/>
            </a:pPr>
            <a:endParaRPr lang="es-CO" dirty="0"/>
          </a:p>
          <a:p>
            <a:pPr marL="0" indent="0">
              <a:buNone/>
            </a:pPr>
            <a:endParaRPr lang="es-CO" dirty="0" smtClean="0"/>
          </a:p>
          <a:p>
            <a:pPr marL="0" indent="0">
              <a:buNone/>
            </a:pPr>
            <a:endParaRPr lang="es-CO" dirty="0"/>
          </a:p>
          <a:p>
            <a:endParaRPr lang="es-CO" dirty="0"/>
          </a:p>
        </p:txBody>
      </p:sp>
    </p:spTree>
    <p:extLst>
      <p:ext uri="{BB962C8B-B14F-4D97-AF65-F5344CB8AC3E}">
        <p14:creationId xmlns:p14="http://schemas.microsoft.com/office/powerpoint/2010/main" val="3460782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476672"/>
            <a:ext cx="6781800" cy="936104"/>
          </a:xfrm>
        </p:spPr>
        <p:txBody>
          <a:bodyPr/>
          <a:lstStyle/>
          <a:p>
            <a:r>
              <a:rPr lang="es-CO" dirty="0" smtClean="0"/>
              <a:t>Conclusiones </a:t>
            </a:r>
            <a:endParaRPr lang="es-CO" dirty="0"/>
          </a:p>
        </p:txBody>
      </p:sp>
      <p:sp>
        <p:nvSpPr>
          <p:cNvPr id="3" name="2 Marcador de contenido"/>
          <p:cNvSpPr>
            <a:spLocks noGrp="1"/>
          </p:cNvSpPr>
          <p:nvPr>
            <p:ph idx="1"/>
          </p:nvPr>
        </p:nvSpPr>
        <p:spPr>
          <a:xfrm>
            <a:off x="827584" y="1484784"/>
            <a:ext cx="7543800" cy="4608512"/>
          </a:xfrm>
        </p:spPr>
        <p:txBody>
          <a:bodyPr>
            <a:normAutofit lnSpcReduction="10000"/>
          </a:bodyPr>
          <a:lstStyle/>
          <a:p>
            <a:pPr lvl="0"/>
            <a:r>
              <a:rPr lang="es-CO" dirty="0"/>
              <a:t>Las relaciones de "amistad" entre clases son parecidas a las amistades entre personas.</a:t>
            </a:r>
          </a:p>
          <a:p>
            <a:pPr lvl="0"/>
            <a:r>
              <a:rPr lang="es-CO" dirty="0"/>
              <a:t>El preprocesador se encarga de procesar las directivas para indicar las instrucciones que debe realizar el programa</a:t>
            </a:r>
          </a:p>
          <a:p>
            <a:pPr lvl="0"/>
            <a:r>
              <a:rPr lang="es-CO" dirty="0"/>
              <a:t>El modificador friend puede aplicarse a clases o funciones para inhibir el sistema de protección.</a:t>
            </a:r>
          </a:p>
          <a:p>
            <a:pPr lvl="0"/>
            <a:r>
              <a:rPr lang="es-ES" dirty="0"/>
              <a:t>El lenguaje C++ presenta grandes herramientas de desarrollo para los programadores como las funciones, bibliotecas, clases y los objetos. De manera que el programador se ocupa de utilizar dichas herramientas para resolver un problema específico.</a:t>
            </a:r>
            <a:endParaRPr lang="es-CO" dirty="0"/>
          </a:p>
          <a:p>
            <a:endParaRPr lang="es-CO" dirty="0"/>
          </a:p>
        </p:txBody>
      </p:sp>
    </p:spTree>
    <p:extLst>
      <p:ext uri="{BB962C8B-B14F-4D97-AF65-F5344CB8AC3E}">
        <p14:creationId xmlns:p14="http://schemas.microsoft.com/office/powerpoint/2010/main" val="3564011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9592" y="404664"/>
            <a:ext cx="6781800" cy="1152128"/>
          </a:xfrm>
        </p:spPr>
        <p:txBody>
          <a:bodyPr/>
          <a:lstStyle/>
          <a:p>
            <a:r>
              <a:rPr lang="es-CO" dirty="0" smtClean="0"/>
              <a:t>Bibliografía </a:t>
            </a:r>
            <a:endParaRPr lang="es-CO" dirty="0"/>
          </a:p>
        </p:txBody>
      </p:sp>
      <p:sp>
        <p:nvSpPr>
          <p:cNvPr id="3" name="2 Marcador de contenido"/>
          <p:cNvSpPr>
            <a:spLocks noGrp="1"/>
          </p:cNvSpPr>
          <p:nvPr>
            <p:ph idx="1"/>
          </p:nvPr>
        </p:nvSpPr>
        <p:spPr>
          <a:xfrm>
            <a:off x="827584" y="1916832"/>
            <a:ext cx="7543800" cy="4102224"/>
          </a:xfrm>
        </p:spPr>
        <p:txBody>
          <a:bodyPr>
            <a:normAutofit fontScale="92500" lnSpcReduction="10000"/>
          </a:bodyPr>
          <a:lstStyle/>
          <a:p>
            <a:pPr lvl="0"/>
            <a:r>
              <a:rPr lang="es-CO" dirty="0"/>
              <a:t>http://www.curn.edu.co/documentos/prod_escritural/ORGANIZACION_DEL_TRABAJO_ESCRITO_N_APA.pdf</a:t>
            </a:r>
          </a:p>
          <a:p>
            <a:pPr marL="0" indent="0">
              <a:buNone/>
            </a:pPr>
            <a:endParaRPr lang="es-CO" dirty="0"/>
          </a:p>
          <a:p>
            <a:pPr lvl="0"/>
            <a:r>
              <a:rPr lang="es-CO" dirty="0"/>
              <a:t>http://www.colconectada.com/normas-apa/</a:t>
            </a:r>
          </a:p>
          <a:p>
            <a:pPr marL="0" indent="0">
              <a:buNone/>
            </a:pPr>
            <a:endParaRPr lang="es-CO" dirty="0"/>
          </a:p>
          <a:p>
            <a:pPr lvl="0"/>
            <a:r>
              <a:rPr lang="es-CO" dirty="0"/>
              <a:t>http://es.slideshare.net/SantiMe1/normas-apa-clase	</a:t>
            </a:r>
          </a:p>
          <a:p>
            <a:pPr marL="0" indent="0">
              <a:buNone/>
            </a:pPr>
            <a:endParaRPr lang="es-CO" dirty="0"/>
          </a:p>
          <a:p>
            <a:pPr lvl="0"/>
            <a:r>
              <a:rPr lang="es-CO" dirty="0"/>
              <a:t>http://www.zator.com/Cpp/E4_9_10b.htm</a:t>
            </a:r>
          </a:p>
          <a:p>
            <a:pPr marL="0" indent="0">
              <a:buNone/>
            </a:pPr>
            <a:endParaRPr lang="es-CO" dirty="0"/>
          </a:p>
          <a:p>
            <a:pPr lvl="0"/>
            <a:r>
              <a:rPr lang="es-CO" dirty="0"/>
              <a:t>Libro Tutorial De C++: o el diario de Peter Class.Por Peter Class y Pello Xabier Altadill Izura</a:t>
            </a:r>
          </a:p>
          <a:p>
            <a:endParaRPr lang="es-CO" dirty="0"/>
          </a:p>
        </p:txBody>
      </p:sp>
    </p:spTree>
    <p:extLst>
      <p:ext uri="{BB962C8B-B14F-4D97-AF65-F5344CB8AC3E}">
        <p14:creationId xmlns:p14="http://schemas.microsoft.com/office/powerpoint/2010/main" val="128956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7584" y="1196752"/>
            <a:ext cx="6781800" cy="1600200"/>
          </a:xfrm>
        </p:spPr>
        <p:txBody>
          <a:bodyPr>
            <a:normAutofit fontScale="90000"/>
          </a:bodyPr>
          <a:lstStyle/>
          <a:p>
            <a:pPr algn="ctr"/>
            <a:r>
              <a:rPr lang="es-CO" b="1" dirty="0"/>
              <a:t>Capitulo 16 Clases Y Sus Amigas</a:t>
            </a:r>
            <a:r>
              <a:rPr lang="es-CO" dirty="0"/>
              <a:t/>
            </a:r>
            <a:br>
              <a:rPr lang="es-CO" dirty="0"/>
            </a:br>
            <a:endParaRPr lang="es-CO" dirty="0"/>
          </a:p>
        </p:txBody>
      </p:sp>
      <p:sp>
        <p:nvSpPr>
          <p:cNvPr id="3" name="2 Marcador de contenido"/>
          <p:cNvSpPr>
            <a:spLocks noGrp="1"/>
          </p:cNvSpPr>
          <p:nvPr>
            <p:ph idx="1"/>
          </p:nvPr>
        </p:nvSpPr>
        <p:spPr>
          <a:xfrm>
            <a:off x="755576" y="2276872"/>
            <a:ext cx="7543800" cy="3886200"/>
          </a:xfrm>
        </p:spPr>
        <p:txBody>
          <a:bodyPr/>
          <a:lstStyle/>
          <a:p>
            <a:pPr marL="0" indent="0">
              <a:buNone/>
            </a:pPr>
            <a:r>
              <a:rPr lang="es-CO" b="1" dirty="0" smtClean="0"/>
              <a:t>Clases: </a:t>
            </a:r>
            <a:r>
              <a:rPr lang="es-CO" dirty="0" smtClean="0"/>
              <a:t>Una</a:t>
            </a:r>
            <a:r>
              <a:rPr lang="es-CO" dirty="0"/>
              <a:t> clase es una plantilla para la creación de objetos de datos según un modelo predefinido. Las clases se utilizan para representar entidades o conceptos, como los sustantivos en el lenguaje. Cada clase es un modelo que define un conjunto de variables su estado, y métodos apropiados para operar con dichos datos en otras palabras el comportamiento. </a:t>
            </a:r>
            <a:endParaRPr lang="es-CO" dirty="0"/>
          </a:p>
        </p:txBody>
      </p:sp>
    </p:spTree>
    <p:extLst>
      <p:ext uri="{BB962C8B-B14F-4D97-AF65-F5344CB8AC3E}">
        <p14:creationId xmlns:p14="http://schemas.microsoft.com/office/powerpoint/2010/main" val="2629944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CO" dirty="0"/>
              <a:t>En C++ la clase es la fundación para el soporte de la programación orientada  objetos Dentro de las clases podemos definir funciones (o clases) como amigas de la clase. Esto significa que le estamos dando acceso a una función (o clase) a que modifique los datos miembros de la clase. En otras palabras podríamos decir que las clases se unen y comparten información entre sí. </a:t>
            </a:r>
            <a:endParaRPr lang="es-CO" dirty="0"/>
          </a:p>
        </p:txBody>
      </p:sp>
    </p:spTree>
    <p:extLst>
      <p:ext uri="{BB962C8B-B14F-4D97-AF65-F5344CB8AC3E}">
        <p14:creationId xmlns:p14="http://schemas.microsoft.com/office/powerpoint/2010/main" val="1856634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62000" y="685800"/>
            <a:ext cx="7543800" cy="4687416"/>
          </a:xfrm>
        </p:spPr>
        <p:txBody>
          <a:bodyPr>
            <a:normAutofit fontScale="92500" lnSpcReduction="10000"/>
          </a:bodyPr>
          <a:lstStyle/>
          <a:p>
            <a:pPr marL="0" indent="0">
              <a:buNone/>
            </a:pPr>
            <a:endParaRPr lang="es-CO" dirty="0"/>
          </a:p>
          <a:p>
            <a:r>
              <a:rPr lang="es-CO" dirty="0"/>
              <a:t>A estas clases que se unen entre si se les llama clases amigas. Una función (o clase) amiga tiene acceso a los datos miembros de la clase que la declara como amiga</a:t>
            </a:r>
            <a:r>
              <a:rPr lang="es-CO" dirty="0" smtClean="0"/>
              <a:t>.</a:t>
            </a:r>
          </a:p>
          <a:p>
            <a:pPr marL="0" indent="0">
              <a:buNone/>
            </a:pPr>
            <a:endParaRPr lang="es-CO" dirty="0"/>
          </a:p>
          <a:p>
            <a:r>
              <a:rPr lang="es-CO" dirty="0" smtClean="0"/>
              <a:t> </a:t>
            </a:r>
            <a:r>
              <a:rPr lang="es-CO" dirty="0"/>
              <a:t>La amistad no puede transferirse: Si A es amigo de B, y B es amigo de C -&gt; A no tiene que ser amigo de </a:t>
            </a:r>
            <a:r>
              <a:rPr lang="es-CO" dirty="0" smtClean="0"/>
              <a:t>C  </a:t>
            </a:r>
            <a:r>
              <a:rPr lang="es-CO" dirty="0"/>
              <a:t>(y viceversa) “Los amigos de mis amigos son mis amigos” NO APLICA. </a:t>
            </a:r>
            <a:endParaRPr lang="es-CO" dirty="0" smtClean="0"/>
          </a:p>
          <a:p>
            <a:pPr marL="0" indent="0">
              <a:buNone/>
            </a:pPr>
            <a:endParaRPr lang="es-CO" dirty="0"/>
          </a:p>
          <a:p>
            <a:r>
              <a:rPr lang="es-CO" dirty="0" smtClean="0"/>
              <a:t>La </a:t>
            </a:r>
            <a:r>
              <a:rPr lang="es-CO" dirty="0"/>
              <a:t>amistad no puede heredarse: Si A es amigo de B, y C deriva de B -&gt; A no tiene que ser amigo de C (y viceversa) “Los hijos de mis amigos son mis amigos” NO APLICA. La amistad no es simétrica: Si A es amigo de B -&gt; B no tiene por qué se amigó de A </a:t>
            </a:r>
            <a:r>
              <a:rPr lang="es-CO" dirty="0"/>
              <a:t>.</a:t>
            </a:r>
            <a:endParaRPr lang="es-CO" dirty="0"/>
          </a:p>
          <a:p>
            <a:endParaRPr lang="es-CO" dirty="0"/>
          </a:p>
        </p:txBody>
      </p:sp>
    </p:spTree>
    <p:extLst>
      <p:ext uri="{BB962C8B-B14F-4D97-AF65-F5344CB8AC3E}">
        <p14:creationId xmlns:p14="http://schemas.microsoft.com/office/powerpoint/2010/main" val="314569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7584" y="476672"/>
            <a:ext cx="7266384" cy="1600200"/>
          </a:xfrm>
        </p:spPr>
        <p:txBody>
          <a:bodyPr>
            <a:normAutofit fontScale="90000"/>
          </a:bodyPr>
          <a:lstStyle/>
          <a:p>
            <a:pPr algn="ctr"/>
            <a:r>
              <a:rPr lang="es-CO" b="1" dirty="0"/>
              <a:t>Capitulo </a:t>
            </a:r>
            <a:r>
              <a:rPr lang="es-CO" b="1" dirty="0" smtClean="0"/>
              <a:t>17  Entrada/Salida</a:t>
            </a:r>
            <a:r>
              <a:rPr lang="es-CO" dirty="0"/>
              <a:t/>
            </a:r>
            <a:br>
              <a:rPr lang="es-CO" dirty="0"/>
            </a:br>
            <a:endParaRPr lang="es-CO" dirty="0"/>
          </a:p>
        </p:txBody>
      </p:sp>
      <p:sp>
        <p:nvSpPr>
          <p:cNvPr id="3" name="2 Marcador de contenido"/>
          <p:cNvSpPr>
            <a:spLocks noGrp="1"/>
          </p:cNvSpPr>
          <p:nvPr>
            <p:ph idx="1"/>
          </p:nvPr>
        </p:nvSpPr>
        <p:spPr>
          <a:xfrm>
            <a:off x="683568" y="1628800"/>
            <a:ext cx="7543800" cy="3886200"/>
          </a:xfrm>
        </p:spPr>
        <p:txBody>
          <a:bodyPr>
            <a:normAutofit fontScale="92500" lnSpcReduction="20000"/>
          </a:bodyPr>
          <a:lstStyle/>
          <a:p>
            <a:pPr marL="0" indent="0">
              <a:buNone/>
            </a:pPr>
            <a:r>
              <a:rPr lang="es-CO" dirty="0"/>
              <a:t>Entrada y salida A vueltas con el flujo (cin cout), vamos a ver un uso más extendido</a:t>
            </a:r>
          </a:p>
          <a:p>
            <a:pPr marL="0" indent="0">
              <a:buNone/>
            </a:pPr>
            <a:r>
              <a:rPr lang="es-CO" dirty="0"/>
              <a:t>Del habitual. </a:t>
            </a:r>
          </a:p>
          <a:p>
            <a:pPr marL="0" indent="0">
              <a:buNone/>
            </a:pPr>
            <a:r>
              <a:rPr lang="es-CO" dirty="0"/>
              <a:t> </a:t>
            </a:r>
          </a:p>
          <a:p>
            <a:pPr marL="0" indent="0">
              <a:buNone/>
            </a:pPr>
            <a:endParaRPr lang="es-CO" dirty="0"/>
          </a:p>
          <a:p>
            <a:r>
              <a:rPr lang="es-CO" dirty="0"/>
              <a:t>Cin: para la entrada de distintos tipos de datos</a:t>
            </a:r>
          </a:p>
          <a:p>
            <a:r>
              <a:rPr lang="es-CO" dirty="0"/>
              <a:t>Cout: para la salida de distintos tipos de datos</a:t>
            </a:r>
          </a:p>
          <a:p>
            <a:r>
              <a:rPr lang="es-CO" dirty="0"/>
              <a:t>Cer: para la salida de errores</a:t>
            </a:r>
          </a:p>
          <a:p>
            <a:r>
              <a:rPr lang="es-CO" dirty="0"/>
              <a:t>Clo: para la salida de errores y redirección a ficheros tipo log</a:t>
            </a:r>
          </a:p>
          <a:p>
            <a:r>
              <a:rPr lang="es-CO" dirty="0"/>
              <a:t>Cin utiliza buffers y nos podemos llevar sorpresas al recoger datos</a:t>
            </a:r>
          </a:p>
          <a:p>
            <a:endParaRPr lang="es-CO" dirty="0"/>
          </a:p>
        </p:txBody>
      </p:sp>
    </p:spTree>
    <p:extLst>
      <p:ext uri="{BB962C8B-B14F-4D97-AF65-F5344CB8AC3E}">
        <p14:creationId xmlns:p14="http://schemas.microsoft.com/office/powerpoint/2010/main" val="2621924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62000" y="685800"/>
            <a:ext cx="7543800" cy="5839544"/>
          </a:xfrm>
        </p:spPr>
        <p:txBody>
          <a:bodyPr>
            <a:normAutofit/>
          </a:bodyPr>
          <a:lstStyle/>
          <a:p>
            <a:r>
              <a:rPr lang="es-CO" dirty="0"/>
              <a:t>Hay que tener cuidado con los strings. Prueba a meter nombre y apellido y veras que el string solo se llena hasta el primer espacio en blanco, o incluso para a la siguiente variable i y el programa casca</a:t>
            </a:r>
            <a:r>
              <a:rPr lang="es-CO" dirty="0" smtClean="0"/>
              <a:t>.</a:t>
            </a:r>
            <a:endParaRPr lang="es-CO" dirty="0"/>
          </a:p>
          <a:p>
            <a:pPr marL="0" indent="0">
              <a:buNone/>
            </a:pPr>
            <a:r>
              <a:rPr lang="es-CO" dirty="0"/>
              <a:t>Función principal</a:t>
            </a:r>
          </a:p>
          <a:p>
            <a:pPr marL="0" indent="0">
              <a:buNone/>
            </a:pPr>
            <a:r>
              <a:rPr lang="es-CO" dirty="0"/>
              <a:t>int </a:t>
            </a:r>
            <a:r>
              <a:rPr lang="es-CO" dirty="0" smtClean="0"/>
              <a:t>main</a:t>
            </a:r>
          </a:p>
          <a:p>
            <a:r>
              <a:rPr lang="es-CO" dirty="0"/>
              <a:t>Cuando nos referimos a entrada/salida estándar (E/S estándar) queremos decir que los datos o bien se están leyendo del teclado, ó bien se están escribiendo en el monitor de video. Como se utilizan muy frecuentemente se consideran como los dispositivos de E/S por default y no necesitan ser nombrados en las instrucciones de E/S.</a:t>
            </a:r>
            <a:br>
              <a:rPr lang="es-CO" dirty="0"/>
            </a:br>
            <a:endParaRPr lang="es-CO" dirty="0"/>
          </a:p>
          <a:p>
            <a:pPr marL="0" indent="0">
              <a:buNone/>
            </a:pPr>
            <a:endParaRPr lang="es-CO" dirty="0"/>
          </a:p>
          <a:p>
            <a:endParaRPr lang="es-CO" dirty="0"/>
          </a:p>
        </p:txBody>
      </p:sp>
    </p:spTree>
    <p:extLst>
      <p:ext uri="{BB962C8B-B14F-4D97-AF65-F5344CB8AC3E}">
        <p14:creationId xmlns:p14="http://schemas.microsoft.com/office/powerpoint/2010/main" val="3410427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62000" y="685800"/>
            <a:ext cx="7543800" cy="5263480"/>
          </a:xfrm>
        </p:spPr>
        <p:txBody>
          <a:bodyPr>
            <a:normAutofit lnSpcReduction="10000"/>
          </a:bodyPr>
          <a:lstStyle/>
          <a:p>
            <a:pPr marL="0" indent="0">
              <a:buNone/>
            </a:pPr>
            <a:r>
              <a:rPr lang="es-CO" dirty="0"/>
              <a:t> Esta biblioteca es una implementación orientada a objetos y está basada en el concepto de flujos. A nivel abstracto un flujo es un medio de describir la secuencia de datos de una fuente a un destino o sumidero. Así, por ejemplo, cuando se introducen caracteres desde el teclado, se puede pensar en caracteres que fluyen o se trasladan desde el teclado a las estructuras de datos del programa.</a:t>
            </a:r>
          </a:p>
          <a:p>
            <a:endParaRPr lang="es-CO" dirty="0"/>
          </a:p>
          <a:p>
            <a:pPr marL="0" indent="0">
              <a:buNone/>
            </a:pPr>
            <a:r>
              <a:rPr lang="es-CO" dirty="0"/>
              <a:t> </a:t>
            </a:r>
            <a:endParaRPr lang="es-CO" dirty="0" smtClean="0"/>
          </a:p>
          <a:p>
            <a:r>
              <a:rPr lang="es-CO" dirty="0" smtClean="0"/>
              <a:t> </a:t>
            </a:r>
            <a:r>
              <a:rPr lang="es-CO" dirty="0"/>
              <a:t>Los objetos de flujo que vienen predefinidos serán:</a:t>
            </a:r>
          </a:p>
          <a:p>
            <a:pPr lvl="0"/>
            <a:r>
              <a:rPr lang="es-CO" b="1" dirty="0" smtClean="0"/>
              <a:t>cin</a:t>
            </a:r>
            <a:r>
              <a:rPr lang="es-CO" b="1" dirty="0"/>
              <a:t>,</a:t>
            </a:r>
            <a:r>
              <a:rPr lang="es-CO" dirty="0"/>
              <a:t> que toma caracteres de la entrada estándar (teclado);</a:t>
            </a:r>
          </a:p>
          <a:p>
            <a:pPr lvl="0"/>
            <a:r>
              <a:rPr lang="es-CO" b="1" dirty="0"/>
              <a:t>cout</a:t>
            </a:r>
            <a:r>
              <a:rPr lang="es-CO" dirty="0"/>
              <a:t>, pone caracteres en la salida estándar (pantalla);</a:t>
            </a:r>
          </a:p>
          <a:p>
            <a:pPr lvl="0"/>
            <a:r>
              <a:rPr lang="es-CO" b="1" dirty="0"/>
              <a:t>cerr y clog</a:t>
            </a:r>
            <a:r>
              <a:rPr lang="es-CO" dirty="0"/>
              <a:t> ponen mensajes de error en la salida estándar.</a:t>
            </a:r>
          </a:p>
          <a:p>
            <a:endParaRPr lang="es-CO" dirty="0"/>
          </a:p>
        </p:txBody>
      </p:sp>
    </p:spTree>
    <p:extLst>
      <p:ext uri="{BB962C8B-B14F-4D97-AF65-F5344CB8AC3E}">
        <p14:creationId xmlns:p14="http://schemas.microsoft.com/office/powerpoint/2010/main" val="2345924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548680"/>
            <a:ext cx="7410400" cy="1600200"/>
          </a:xfrm>
        </p:spPr>
        <p:txBody>
          <a:bodyPr>
            <a:normAutofit fontScale="90000"/>
          </a:bodyPr>
          <a:lstStyle/>
          <a:p>
            <a:r>
              <a:rPr lang="es-CO" b="1" dirty="0"/>
              <a:t>Capitulo </a:t>
            </a:r>
            <a:r>
              <a:rPr lang="es-CO" b="1" dirty="0" smtClean="0"/>
              <a:t>18  </a:t>
            </a:r>
            <a:r>
              <a:rPr lang="es-CO" b="1" dirty="0"/>
              <a:t>Preprocesador</a:t>
            </a:r>
            <a:r>
              <a:rPr lang="es-CO" dirty="0"/>
              <a:t/>
            </a:r>
            <a:br>
              <a:rPr lang="es-CO" dirty="0"/>
            </a:br>
            <a:endParaRPr lang="es-CO" dirty="0"/>
          </a:p>
        </p:txBody>
      </p:sp>
      <p:sp>
        <p:nvSpPr>
          <p:cNvPr id="3" name="2 Marcador de contenido"/>
          <p:cNvSpPr>
            <a:spLocks noGrp="1"/>
          </p:cNvSpPr>
          <p:nvPr>
            <p:ph idx="1"/>
          </p:nvPr>
        </p:nvSpPr>
        <p:spPr>
          <a:xfrm>
            <a:off x="755576" y="1844824"/>
            <a:ext cx="7543800" cy="3886200"/>
          </a:xfrm>
        </p:spPr>
        <p:txBody>
          <a:bodyPr/>
          <a:lstStyle/>
          <a:p>
            <a:r>
              <a:rPr lang="es-CO" dirty="0"/>
              <a:t>La parte fundamental de este capítulo es la función que tiene el procesador a la hora de realizar un programa. El preprocesador como su nombre lo indica pre por que realiza una función antes de ejecutar el código es el que analiza el fichero fuente antes de la fase de compilación real, y realiza las sustituciones de macros y procesa las directivas del preprocesador. El preprocesador también elimina los comentarios. El preprocesador se encarga de convertir todo el código que nosotros vemos a 0 y 1 ya que este es el lenguaje que entiende la maquina.</a:t>
            </a:r>
          </a:p>
          <a:p>
            <a:endParaRPr lang="es-CO" dirty="0"/>
          </a:p>
        </p:txBody>
      </p:sp>
    </p:spTree>
    <p:extLst>
      <p:ext uri="{BB962C8B-B14F-4D97-AF65-F5344CB8AC3E}">
        <p14:creationId xmlns:p14="http://schemas.microsoft.com/office/powerpoint/2010/main" val="144815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476672"/>
            <a:ext cx="6120680" cy="1008112"/>
          </a:xfrm>
        </p:spPr>
        <p:txBody>
          <a:bodyPr/>
          <a:lstStyle/>
          <a:p>
            <a:r>
              <a:rPr lang="es-CO" dirty="0" smtClean="0"/>
              <a:t>Directivas </a:t>
            </a:r>
            <a:endParaRPr lang="es-CO" dirty="0"/>
          </a:p>
        </p:txBody>
      </p:sp>
      <p:sp>
        <p:nvSpPr>
          <p:cNvPr id="3" name="2 Marcador de contenido"/>
          <p:cNvSpPr>
            <a:spLocks noGrp="1"/>
          </p:cNvSpPr>
          <p:nvPr>
            <p:ph idx="1"/>
          </p:nvPr>
        </p:nvSpPr>
        <p:spPr>
          <a:xfrm>
            <a:off x="827584" y="1772816"/>
            <a:ext cx="7543800" cy="3886200"/>
          </a:xfrm>
        </p:spPr>
        <p:txBody>
          <a:bodyPr/>
          <a:lstStyle/>
          <a:p>
            <a:r>
              <a:rPr lang="es-CO" dirty="0" smtClean="0"/>
              <a:t>Las directivas son instrucciones que se le dan a la maquina para realizar un programa o ejecutable.</a:t>
            </a:r>
          </a:p>
          <a:p>
            <a:pPr marL="0" indent="0">
              <a:buNone/>
            </a:pPr>
            <a:endParaRPr lang="es-CO" dirty="0" smtClean="0"/>
          </a:p>
          <a:p>
            <a:r>
              <a:rPr lang="es-CO" dirty="0" smtClean="0"/>
              <a:t>Una </a:t>
            </a:r>
            <a:r>
              <a:rPr lang="es-CO" dirty="0"/>
              <a:t>directiva de preprocesador es una línea cuyo primer carácter es un </a:t>
            </a:r>
            <a:r>
              <a:rPr lang="es-CO" dirty="0" smtClean="0"/>
              <a:t>#.</a:t>
            </a:r>
          </a:p>
          <a:p>
            <a:pPr marL="0" indent="0">
              <a:buNone/>
            </a:pPr>
            <a:endParaRPr lang="es-CO" dirty="0" smtClean="0"/>
          </a:p>
          <a:p>
            <a:r>
              <a:rPr lang="es-CO" dirty="0" smtClean="0"/>
              <a:t>No Es necesario que las directivas terminen con un ;</a:t>
            </a:r>
            <a:endParaRPr lang="es-CO" dirty="0"/>
          </a:p>
          <a:p>
            <a:endParaRPr lang="es-CO" dirty="0"/>
          </a:p>
        </p:txBody>
      </p:sp>
    </p:spTree>
    <p:extLst>
      <p:ext uri="{BB962C8B-B14F-4D97-AF65-F5344CB8AC3E}">
        <p14:creationId xmlns:p14="http://schemas.microsoft.com/office/powerpoint/2010/main" val="380905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92</TotalTime>
  <Words>540</Words>
  <Application>Microsoft Office PowerPoint</Application>
  <PresentationFormat>Presentación en pantalla (4:3)</PresentationFormat>
  <Paragraphs>114</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NewsPrint</vt:lpstr>
      <vt:lpstr>Tutorial De C++</vt:lpstr>
      <vt:lpstr>Capitulo 16 Clases Y Sus Amigas </vt:lpstr>
      <vt:lpstr>Presentación de PowerPoint</vt:lpstr>
      <vt:lpstr>Presentación de PowerPoint</vt:lpstr>
      <vt:lpstr>Capitulo 17  Entrada/Salida </vt:lpstr>
      <vt:lpstr>Presentación de PowerPoint</vt:lpstr>
      <vt:lpstr>Presentación de PowerPoint</vt:lpstr>
      <vt:lpstr>Capitulo 18  Preprocesador </vt:lpstr>
      <vt:lpstr>Directivas </vt:lpstr>
      <vt:lpstr>Presentación de PowerPoint</vt:lpstr>
      <vt:lpstr>Presentación de PowerPoint</vt:lpstr>
      <vt:lpstr>Presentación de PowerPoint</vt:lpstr>
      <vt:lpstr>Presentación de PowerPoint</vt:lpstr>
      <vt:lpstr>Presentación de PowerPoint</vt:lpstr>
      <vt:lpstr>Presentación de PowerPoint</vt:lpstr>
      <vt:lpstr>Conclusiones </vt:lpstr>
      <vt:lpstr>Bibliografía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De C++</dc:title>
  <dc:creator>Aprendiz</dc:creator>
  <cp:lastModifiedBy>Aprendiz</cp:lastModifiedBy>
  <cp:revision>9</cp:revision>
  <dcterms:created xsi:type="dcterms:W3CDTF">2015-08-11T15:04:09Z</dcterms:created>
  <dcterms:modified xsi:type="dcterms:W3CDTF">2015-08-11T16:36:12Z</dcterms:modified>
</cp:coreProperties>
</file>