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1"/>
  </p:sldMasterIdLst>
  <p:notesMasterIdLst>
    <p:notesMasterId r:id="rId11"/>
  </p:notesMasterIdLst>
  <p:sldIdLst>
    <p:sldId id="256" r:id="rId2"/>
    <p:sldId id="257" r:id="rId3"/>
    <p:sldId id="264" r:id="rId4"/>
    <p:sldId id="258" r:id="rId5"/>
    <p:sldId id="259" r:id="rId6"/>
    <p:sldId id="267" r:id="rId7"/>
    <p:sldId id="266"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0211"/>
  </p:normalViewPr>
  <p:slideViewPr>
    <p:cSldViewPr snapToGrid="0">
      <p:cViewPr varScale="1">
        <p:scale>
          <a:sx n="111" d="100"/>
          <a:sy n="111" d="100"/>
        </p:scale>
        <p:origin x="6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980BA7-9A91-5843-B259-E0297655B41F}" type="datetimeFigureOut">
              <a:rPr lang="en-US" smtClean="0"/>
              <a:t>5/30/23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5B20D7-5824-5143-9AE2-8BA97E4FD985}" type="slidenum">
              <a:rPr lang="en-US" smtClean="0"/>
              <a:t>‹#›</a:t>
            </a:fld>
            <a:endParaRPr lang="en-US"/>
          </a:p>
        </p:txBody>
      </p:sp>
    </p:spTree>
    <p:extLst>
      <p:ext uri="{BB962C8B-B14F-4D97-AF65-F5344CB8AC3E}">
        <p14:creationId xmlns:p14="http://schemas.microsoft.com/office/powerpoint/2010/main" val="2165709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5B20D7-5824-5143-9AE2-8BA97E4FD985}" type="slidenum">
              <a:rPr lang="en-US" smtClean="0"/>
              <a:t>1</a:t>
            </a:fld>
            <a:endParaRPr lang="en-US"/>
          </a:p>
        </p:txBody>
      </p:sp>
    </p:spTree>
    <p:extLst>
      <p:ext uri="{BB962C8B-B14F-4D97-AF65-F5344CB8AC3E}">
        <p14:creationId xmlns:p14="http://schemas.microsoft.com/office/powerpoint/2010/main" val="285163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Google Sans"/>
              </a:rPr>
              <a:t>Equatorial </a:t>
            </a:r>
            <a:r>
              <a:rPr lang="en-US" b="0" i="0" dirty="0" err="1">
                <a:solidFill>
                  <a:srgbClr val="202124"/>
                </a:solidFill>
                <a:effectLst/>
                <a:latin typeface="Google Sans"/>
              </a:rPr>
              <a:t>Pacifc</a:t>
            </a:r>
            <a:r>
              <a:rPr lang="en-US" b="0" i="0" dirty="0">
                <a:solidFill>
                  <a:srgbClr val="202124"/>
                </a:solidFill>
                <a:effectLst/>
                <a:latin typeface="Google Sans"/>
              </a:rPr>
              <a:t> is a region of high productivity due to converging winds at the equator causing upwelling of nutrient rich water</a:t>
            </a:r>
          </a:p>
          <a:p>
            <a:endParaRPr lang="en-US" b="0" i="0" dirty="0">
              <a:solidFill>
                <a:srgbClr val="202124"/>
              </a:solidFill>
              <a:effectLst/>
              <a:latin typeface="Google Sans"/>
            </a:endParaRPr>
          </a:p>
          <a:p>
            <a:r>
              <a:rPr lang="en-US" b="0" i="0" dirty="0">
                <a:solidFill>
                  <a:srgbClr val="202124"/>
                </a:solidFill>
                <a:effectLst/>
                <a:latin typeface="Google Sans"/>
              </a:rPr>
              <a:t>This area is hard to research due to its distance from large ports </a:t>
            </a:r>
          </a:p>
          <a:p>
            <a:endParaRPr lang="en-US" b="0" i="0" dirty="0">
              <a:solidFill>
                <a:srgbClr val="202124"/>
              </a:solidFill>
              <a:effectLst/>
              <a:latin typeface="Google Sans"/>
            </a:endParaRPr>
          </a:p>
          <a:p>
            <a:r>
              <a:rPr lang="en-US" b="0" i="0" dirty="0">
                <a:solidFill>
                  <a:srgbClr val="202124"/>
                </a:solidFill>
                <a:effectLst/>
                <a:latin typeface="Google Sans"/>
              </a:rPr>
              <a:t>Random forest is a commonly-used machine learning algorithm trademarked by Leo </a:t>
            </a:r>
            <a:r>
              <a:rPr lang="en-US" b="0" i="0" dirty="0" err="1">
                <a:solidFill>
                  <a:srgbClr val="202124"/>
                </a:solidFill>
                <a:effectLst/>
                <a:latin typeface="Google Sans"/>
              </a:rPr>
              <a:t>Breiman</a:t>
            </a:r>
            <a:r>
              <a:rPr lang="en-US" b="0" i="0" dirty="0">
                <a:solidFill>
                  <a:srgbClr val="202124"/>
                </a:solidFill>
                <a:effectLst/>
                <a:latin typeface="Google Sans"/>
              </a:rPr>
              <a:t> and Adele Cutler, which </a:t>
            </a:r>
            <a:r>
              <a:rPr lang="en-US" b="0" i="0" dirty="0">
                <a:solidFill>
                  <a:srgbClr val="040C28"/>
                </a:solidFill>
                <a:effectLst/>
                <a:latin typeface="Google Sans"/>
              </a:rPr>
              <a:t>combines the output of multiple decision trees to reach a single result</a:t>
            </a:r>
          </a:p>
          <a:p>
            <a:endParaRPr lang="en-US" b="0" i="0" dirty="0">
              <a:solidFill>
                <a:srgbClr val="040C28"/>
              </a:solidFill>
              <a:effectLst/>
              <a:latin typeface="Google Sans"/>
            </a:endParaRPr>
          </a:p>
          <a:p>
            <a:r>
              <a:rPr lang="en-US" b="0" i="0" dirty="0">
                <a:solidFill>
                  <a:srgbClr val="040C28"/>
                </a:solidFill>
                <a:effectLst/>
                <a:latin typeface="Google Sans"/>
              </a:rPr>
              <a:t>I am using random forest to predict the drivers</a:t>
            </a:r>
          </a:p>
          <a:p>
            <a:endParaRPr lang="en-US" b="0" i="0" dirty="0">
              <a:solidFill>
                <a:srgbClr val="040C28"/>
              </a:solidFill>
              <a:effectLst/>
              <a:latin typeface="Google Sans"/>
            </a:endParaRPr>
          </a:p>
          <a:p>
            <a:r>
              <a:rPr lang="en-US" dirty="0"/>
              <a:t>Random forest model </a:t>
            </a:r>
            <a:r>
              <a:rPr lang="en-US" dirty="0" err="1"/>
              <a:t>identifed</a:t>
            </a:r>
            <a:r>
              <a:rPr lang="en-US" dirty="0"/>
              <a:t> what appeared to be the best ones. Big </a:t>
            </a:r>
            <a:r>
              <a:rPr lang="en-US" dirty="0" err="1"/>
              <a:t>compenent</a:t>
            </a:r>
            <a:r>
              <a:rPr lang="en-US" dirty="0"/>
              <a:t>, the </a:t>
            </a:r>
            <a:r>
              <a:rPr lang="en-US" dirty="0" err="1"/>
              <a:t>bigest</a:t>
            </a:r>
            <a:r>
              <a:rPr lang="en-US" dirty="0"/>
              <a:t> drivers are </a:t>
            </a:r>
            <a:r>
              <a:rPr lang="en-US" dirty="0" err="1"/>
              <a:t>xyz</a:t>
            </a:r>
            <a:r>
              <a:rPr lang="en-US" dirty="0"/>
              <a:t>, I used them and see </a:t>
            </a:r>
            <a:r>
              <a:rPr lang="en-US" dirty="0" err="1"/>
              <a:t>upw</a:t>
            </a:r>
            <a:r>
              <a:rPr lang="en-US" dirty="0"/>
              <a:t> well it performed. </a:t>
            </a:r>
            <a:endParaRPr lang="en-US" b="0" i="0" dirty="0">
              <a:solidFill>
                <a:srgbClr val="040C28"/>
              </a:solidFill>
              <a:effectLst/>
              <a:latin typeface="Google Sans"/>
            </a:endParaRPr>
          </a:p>
          <a:p>
            <a:endParaRPr lang="en-US" b="0" i="0" dirty="0">
              <a:solidFill>
                <a:srgbClr val="040C28"/>
              </a:solidFill>
              <a:effectLst/>
              <a:latin typeface="Google Sans"/>
            </a:endParaRPr>
          </a:p>
          <a:p>
            <a:endParaRPr lang="en-US" sz="1200" dirty="0"/>
          </a:p>
          <a:p>
            <a:r>
              <a:rPr lang="en-US" sz="1200" b="1" dirty="0"/>
              <a:t>Hypothesis</a:t>
            </a:r>
            <a:r>
              <a:rPr lang="en-US" sz="1200" dirty="0"/>
              <a:t>: </a:t>
            </a:r>
            <a:r>
              <a:rPr lang="en-US" sz="1200" dirty="0">
                <a:effectLst/>
                <a:latin typeface="Times New Roman" panose="02020603050405020304" pitchFamily="18" charset="0"/>
                <a:ea typeface="Times New Roman" panose="02020603050405020304" pitchFamily="18" charset="0"/>
              </a:rPr>
              <a:t>chlorophyll, nutrients, salinity and temperature measurements can predict Prochlorococcus, Synechococcus, and Eukaryotes biomass in the equatorial Pacific</a:t>
            </a:r>
            <a:r>
              <a:rPr lang="en-US" sz="1200" dirty="0">
                <a:effectLst/>
              </a:rPr>
              <a:t> </a:t>
            </a:r>
            <a:endParaRPr lang="en-US" sz="1200" dirty="0"/>
          </a:p>
          <a:p>
            <a:endParaRPr lang="en-US" dirty="0"/>
          </a:p>
        </p:txBody>
      </p:sp>
      <p:sp>
        <p:nvSpPr>
          <p:cNvPr id="4" name="Slide Number Placeholder 3"/>
          <p:cNvSpPr>
            <a:spLocks noGrp="1"/>
          </p:cNvSpPr>
          <p:nvPr>
            <p:ph type="sldNum" sz="quarter" idx="5"/>
          </p:nvPr>
        </p:nvSpPr>
        <p:spPr/>
        <p:txBody>
          <a:bodyPr/>
          <a:lstStyle/>
          <a:p>
            <a:fld id="{425B20D7-5824-5143-9AE2-8BA97E4FD985}" type="slidenum">
              <a:rPr lang="en-US" smtClean="0"/>
              <a:t>2</a:t>
            </a:fld>
            <a:endParaRPr lang="en-US"/>
          </a:p>
        </p:txBody>
      </p:sp>
    </p:spTree>
    <p:extLst>
      <p:ext uri="{BB962C8B-B14F-4D97-AF65-F5344CB8AC3E}">
        <p14:creationId xmlns:p14="http://schemas.microsoft.com/office/powerpoint/2010/main" val="2534766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title - hint that I use random forest, </a:t>
            </a:r>
            <a:r>
              <a:rPr lang="en-US" dirty="0" err="1"/>
              <a:t>talkn</a:t>
            </a:r>
            <a:r>
              <a:rPr lang="en-US" dirty="0"/>
              <a:t> more about random forest - training data, testing a=data? one slide all for random forest and how the data was used</a:t>
            </a:r>
          </a:p>
          <a:p>
            <a:endParaRPr lang="en-US" dirty="0"/>
          </a:p>
          <a:p>
            <a:endParaRPr lang="en-US" dirty="0"/>
          </a:p>
          <a:p>
            <a:endParaRPr lang="en-US" dirty="0"/>
          </a:p>
          <a:p>
            <a:endParaRPr lang="en-US" dirty="0"/>
          </a:p>
          <a:p>
            <a:endParaRPr lang="en-US" dirty="0"/>
          </a:p>
          <a:p>
            <a:r>
              <a:rPr lang="en-US" dirty="0"/>
              <a:t>I identified critical things, and it </a:t>
            </a:r>
            <a:r>
              <a:rPr lang="en-US" dirty="0" err="1"/>
              <a:t>idffered</a:t>
            </a:r>
            <a:r>
              <a:rPr lang="en-US" dirty="0"/>
              <a:t> between the </a:t>
            </a:r>
            <a:r>
              <a:rPr lang="en-US" dirty="0" err="1"/>
              <a:t>differnt</a:t>
            </a:r>
            <a:r>
              <a:rPr lang="en-US" dirty="0"/>
              <a:t> organisms. Explain why this might be. </a:t>
            </a:r>
            <a:r>
              <a:rPr lang="en-US" dirty="0" err="1"/>
              <a:t>salin</a:t>
            </a:r>
            <a:r>
              <a:rPr lang="en-US" dirty="0"/>
              <a:t> is a good predictor of pro </a:t>
            </a:r>
            <a:r>
              <a:rPr lang="en-US" dirty="0" err="1"/>
              <a:t>cuase</a:t>
            </a:r>
            <a:r>
              <a:rPr lang="en-US" dirty="0"/>
              <a:t> of the salinity of the driver, </a:t>
            </a:r>
            <a:r>
              <a:rPr lang="en-US" dirty="0" err="1"/>
              <a:t>hugh</a:t>
            </a:r>
            <a:r>
              <a:rPr lang="en-US" dirty="0"/>
              <a:t> </a:t>
            </a:r>
            <a:r>
              <a:rPr lang="en-US" dirty="0" err="1"/>
              <a:t>salin</a:t>
            </a:r>
            <a:r>
              <a:rPr lang="en-US" dirty="0"/>
              <a:t> area </a:t>
            </a:r>
            <a:r>
              <a:rPr lang="en-US" dirty="0" err="1"/>
              <a:t>nd</a:t>
            </a:r>
            <a:r>
              <a:rPr lang="en-US" dirty="0"/>
              <a:t> pro is really happy </a:t>
            </a:r>
          </a:p>
          <a:p>
            <a:endParaRPr lang="en-US" dirty="0"/>
          </a:p>
          <a:p>
            <a:r>
              <a:rPr lang="en-US" dirty="0"/>
              <a:t>conclusion: </a:t>
            </a:r>
            <a:r>
              <a:rPr lang="en-US" dirty="0" err="1"/>
              <a:t>salin</a:t>
            </a:r>
            <a:r>
              <a:rPr lang="en-US" dirty="0"/>
              <a:t> is </a:t>
            </a:r>
            <a:r>
              <a:rPr lang="en-US" dirty="0" err="1"/>
              <a:t>liekly</a:t>
            </a:r>
            <a:r>
              <a:rPr lang="en-US" dirty="0"/>
              <a:t> correlated with abundance in </a:t>
            </a:r>
            <a:r>
              <a:rPr lang="en-US" dirty="0" err="1"/>
              <a:t>te</a:t>
            </a:r>
            <a:r>
              <a:rPr lang="en-US" dirty="0"/>
              <a:t> gyre. </a:t>
            </a:r>
          </a:p>
          <a:p>
            <a:endParaRPr lang="en-US" dirty="0"/>
          </a:p>
          <a:p>
            <a:endParaRPr lang="en-US" dirty="0"/>
          </a:p>
        </p:txBody>
      </p:sp>
      <p:sp>
        <p:nvSpPr>
          <p:cNvPr id="4" name="Slide Number Placeholder 3"/>
          <p:cNvSpPr>
            <a:spLocks noGrp="1"/>
          </p:cNvSpPr>
          <p:nvPr>
            <p:ph type="sldNum" sz="quarter" idx="5"/>
          </p:nvPr>
        </p:nvSpPr>
        <p:spPr/>
        <p:txBody>
          <a:bodyPr/>
          <a:lstStyle/>
          <a:p>
            <a:fld id="{425B20D7-5824-5143-9AE2-8BA97E4FD985}" type="slidenum">
              <a:rPr lang="en-US" smtClean="0"/>
              <a:t>4</a:t>
            </a:fld>
            <a:endParaRPr lang="en-US"/>
          </a:p>
        </p:txBody>
      </p:sp>
    </p:spTree>
    <p:extLst>
      <p:ext uri="{BB962C8B-B14F-4D97-AF65-F5344CB8AC3E}">
        <p14:creationId xmlns:p14="http://schemas.microsoft.com/office/powerpoint/2010/main" val="101316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expamd</a:t>
            </a:r>
            <a:r>
              <a:rPr lang="en-US" dirty="0"/>
              <a:t> more on stats for the fitting with three </a:t>
            </a:r>
            <a:r>
              <a:rPr lang="en-US" dirty="0" err="1"/>
              <a:t>panales</a:t>
            </a:r>
            <a:r>
              <a:rPr lang="en-US" dirty="0"/>
              <a:t> figure</a:t>
            </a:r>
          </a:p>
          <a:p>
            <a:endParaRPr lang="en-US" dirty="0"/>
          </a:p>
          <a:p>
            <a:endParaRPr lang="en-US" dirty="0"/>
          </a:p>
          <a:p>
            <a:r>
              <a:rPr lang="en-US" dirty="0"/>
              <a:t>have more energy</a:t>
            </a:r>
          </a:p>
          <a:p>
            <a:endParaRPr lang="en-US" dirty="0"/>
          </a:p>
        </p:txBody>
      </p:sp>
      <p:sp>
        <p:nvSpPr>
          <p:cNvPr id="4" name="Slide Number Placeholder 3"/>
          <p:cNvSpPr>
            <a:spLocks noGrp="1"/>
          </p:cNvSpPr>
          <p:nvPr>
            <p:ph type="sldNum" sz="quarter" idx="5"/>
          </p:nvPr>
        </p:nvSpPr>
        <p:spPr/>
        <p:txBody>
          <a:bodyPr/>
          <a:lstStyle/>
          <a:p>
            <a:fld id="{425B20D7-5824-5143-9AE2-8BA97E4FD985}" type="slidenum">
              <a:rPr lang="en-US" smtClean="0"/>
              <a:t>5</a:t>
            </a:fld>
            <a:endParaRPr lang="en-US"/>
          </a:p>
        </p:txBody>
      </p:sp>
    </p:spTree>
    <p:extLst>
      <p:ext uri="{BB962C8B-B14F-4D97-AF65-F5344CB8AC3E}">
        <p14:creationId xmlns:p14="http://schemas.microsoft.com/office/powerpoint/2010/main" val="3105563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Synechococcus: -16%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Picoeukaryotes: -3%</a:t>
            </a:r>
          </a:p>
          <a:p>
            <a:endParaRPr lang="en-US" dirty="0"/>
          </a:p>
        </p:txBody>
      </p:sp>
      <p:sp>
        <p:nvSpPr>
          <p:cNvPr id="4" name="Slide Number Placeholder 3"/>
          <p:cNvSpPr>
            <a:spLocks noGrp="1"/>
          </p:cNvSpPr>
          <p:nvPr>
            <p:ph type="sldNum" sz="quarter" idx="5"/>
          </p:nvPr>
        </p:nvSpPr>
        <p:spPr/>
        <p:txBody>
          <a:bodyPr/>
          <a:lstStyle/>
          <a:p>
            <a:fld id="{425B20D7-5824-5143-9AE2-8BA97E4FD985}" type="slidenum">
              <a:rPr lang="en-US" smtClean="0"/>
              <a:t>6</a:t>
            </a:fld>
            <a:endParaRPr lang="en-US"/>
          </a:p>
        </p:txBody>
      </p:sp>
    </p:spTree>
    <p:extLst>
      <p:ext uri="{BB962C8B-B14F-4D97-AF65-F5344CB8AC3E}">
        <p14:creationId xmlns:p14="http://schemas.microsoft.com/office/powerpoint/2010/main" val="2652397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 – salinity and nitrate are decreasing in the equatorial Pacific, leading to lower pro abundances</a:t>
            </a:r>
          </a:p>
          <a:p>
            <a:r>
              <a:rPr lang="en-US" dirty="0"/>
              <a:t>Syn- phosphate is decreasing in the ocean</a:t>
            </a:r>
          </a:p>
          <a:p>
            <a:r>
              <a:rPr lang="en-US" dirty="0"/>
              <a:t>Eukaryotes – nitrate is decreasing</a:t>
            </a:r>
          </a:p>
        </p:txBody>
      </p:sp>
      <p:sp>
        <p:nvSpPr>
          <p:cNvPr id="4" name="Slide Number Placeholder 3"/>
          <p:cNvSpPr>
            <a:spLocks noGrp="1"/>
          </p:cNvSpPr>
          <p:nvPr>
            <p:ph type="sldNum" sz="quarter" idx="5"/>
          </p:nvPr>
        </p:nvSpPr>
        <p:spPr/>
        <p:txBody>
          <a:bodyPr/>
          <a:lstStyle/>
          <a:p>
            <a:fld id="{425B20D7-5824-5143-9AE2-8BA97E4FD985}" type="slidenum">
              <a:rPr lang="en-US" smtClean="0"/>
              <a:t>7</a:t>
            </a:fld>
            <a:endParaRPr lang="en-US"/>
          </a:p>
        </p:txBody>
      </p:sp>
    </p:spTree>
    <p:extLst>
      <p:ext uri="{BB962C8B-B14F-4D97-AF65-F5344CB8AC3E}">
        <p14:creationId xmlns:p14="http://schemas.microsoft.com/office/powerpoint/2010/main" val="397711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5B20D7-5824-5143-9AE2-8BA97E4FD985}" type="slidenum">
              <a:rPr lang="en-US" smtClean="0"/>
              <a:t>9</a:t>
            </a:fld>
            <a:endParaRPr lang="en-US"/>
          </a:p>
        </p:txBody>
      </p:sp>
    </p:spTree>
    <p:extLst>
      <p:ext uri="{BB962C8B-B14F-4D97-AF65-F5344CB8AC3E}">
        <p14:creationId xmlns:p14="http://schemas.microsoft.com/office/powerpoint/2010/main" val="1673770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EC0082D-84F1-6847-AB40-02695A126924}" type="datetimeFigureOut">
              <a:rPr lang="en-US" smtClean="0"/>
              <a:t>5/30/23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A4148E-9437-424F-AA82-D61800E91627}" type="slidenum">
              <a:rPr lang="en-US" smtClean="0"/>
              <a:t>‹#›</a:t>
            </a:fld>
            <a:endParaRPr lang="en-US"/>
          </a:p>
        </p:txBody>
      </p:sp>
    </p:spTree>
    <p:extLst>
      <p:ext uri="{BB962C8B-B14F-4D97-AF65-F5344CB8AC3E}">
        <p14:creationId xmlns:p14="http://schemas.microsoft.com/office/powerpoint/2010/main" val="4849846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C0082D-84F1-6847-AB40-02695A126924}" type="datetimeFigureOut">
              <a:rPr lang="en-US" smtClean="0"/>
              <a:t>5/30/23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A4148E-9437-424F-AA82-D61800E91627}" type="slidenum">
              <a:rPr lang="en-US" smtClean="0"/>
              <a:t>‹#›</a:t>
            </a:fld>
            <a:endParaRPr lang="en-US"/>
          </a:p>
        </p:txBody>
      </p:sp>
    </p:spTree>
    <p:extLst>
      <p:ext uri="{BB962C8B-B14F-4D97-AF65-F5344CB8AC3E}">
        <p14:creationId xmlns:p14="http://schemas.microsoft.com/office/powerpoint/2010/main" val="86924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C0082D-84F1-6847-AB40-02695A126924}" type="datetimeFigureOut">
              <a:rPr lang="en-US" smtClean="0"/>
              <a:t>5/30/23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A4148E-9437-424F-AA82-D61800E91627}" type="slidenum">
              <a:rPr lang="en-US" smtClean="0"/>
              <a:t>‹#›</a:t>
            </a:fld>
            <a:endParaRPr lang="en-US"/>
          </a:p>
        </p:txBody>
      </p:sp>
    </p:spTree>
    <p:extLst>
      <p:ext uri="{BB962C8B-B14F-4D97-AF65-F5344CB8AC3E}">
        <p14:creationId xmlns:p14="http://schemas.microsoft.com/office/powerpoint/2010/main" val="316818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C0082D-84F1-6847-AB40-02695A126924}" type="datetimeFigureOut">
              <a:rPr lang="en-US" smtClean="0"/>
              <a:t>5/30/23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A4148E-9437-424F-AA82-D61800E91627}" type="slidenum">
              <a:rPr lang="en-US" smtClean="0"/>
              <a:t>‹#›</a:t>
            </a:fld>
            <a:endParaRPr lang="en-US"/>
          </a:p>
        </p:txBody>
      </p:sp>
    </p:spTree>
    <p:extLst>
      <p:ext uri="{BB962C8B-B14F-4D97-AF65-F5344CB8AC3E}">
        <p14:creationId xmlns:p14="http://schemas.microsoft.com/office/powerpoint/2010/main" val="2230954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EEC0082D-84F1-6847-AB40-02695A126924}" type="datetimeFigureOut">
              <a:rPr lang="en-US" smtClean="0"/>
              <a:t>5/30/23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A4148E-9437-424F-AA82-D61800E91627}" type="slidenum">
              <a:rPr lang="en-US" smtClean="0"/>
              <a:t>‹#›</a:t>
            </a:fld>
            <a:endParaRPr lang="en-US"/>
          </a:p>
        </p:txBody>
      </p:sp>
    </p:spTree>
    <p:extLst>
      <p:ext uri="{BB962C8B-B14F-4D97-AF65-F5344CB8AC3E}">
        <p14:creationId xmlns:p14="http://schemas.microsoft.com/office/powerpoint/2010/main" val="140159473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EC0082D-84F1-6847-AB40-02695A126924}" type="datetimeFigureOut">
              <a:rPr lang="en-US" smtClean="0"/>
              <a:t>5/30/23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0A4148E-9437-424F-AA82-D61800E91627}" type="slidenum">
              <a:rPr lang="en-US" smtClean="0"/>
              <a:t>‹#›</a:t>
            </a:fld>
            <a:endParaRPr lang="en-US"/>
          </a:p>
        </p:txBody>
      </p:sp>
    </p:spTree>
    <p:extLst>
      <p:ext uri="{BB962C8B-B14F-4D97-AF65-F5344CB8AC3E}">
        <p14:creationId xmlns:p14="http://schemas.microsoft.com/office/powerpoint/2010/main" val="182203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EEC0082D-84F1-6847-AB40-02695A126924}" type="datetimeFigureOut">
              <a:rPr lang="en-US" smtClean="0"/>
              <a:t>5/30/23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A4148E-9437-424F-AA82-D61800E91627}"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46900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C0082D-84F1-6847-AB40-02695A126924}" type="datetimeFigureOut">
              <a:rPr lang="en-US" smtClean="0"/>
              <a:t>5/30/23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A4148E-9437-424F-AA82-D61800E91627}" type="slidenum">
              <a:rPr lang="en-US" smtClean="0"/>
              <a:t>‹#›</a:t>
            </a:fld>
            <a:endParaRPr lang="en-US"/>
          </a:p>
        </p:txBody>
      </p:sp>
    </p:spTree>
    <p:extLst>
      <p:ext uri="{BB962C8B-B14F-4D97-AF65-F5344CB8AC3E}">
        <p14:creationId xmlns:p14="http://schemas.microsoft.com/office/powerpoint/2010/main" val="4194493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C0082D-84F1-6847-AB40-02695A126924}" type="datetimeFigureOut">
              <a:rPr lang="en-US" smtClean="0"/>
              <a:t>5/30/23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A4148E-9437-424F-AA82-D61800E91627}" type="slidenum">
              <a:rPr lang="en-US" smtClean="0"/>
              <a:t>‹#›</a:t>
            </a:fld>
            <a:endParaRPr lang="en-US"/>
          </a:p>
        </p:txBody>
      </p:sp>
    </p:spTree>
    <p:extLst>
      <p:ext uri="{BB962C8B-B14F-4D97-AF65-F5344CB8AC3E}">
        <p14:creationId xmlns:p14="http://schemas.microsoft.com/office/powerpoint/2010/main" val="4132992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EEC0082D-84F1-6847-AB40-02695A126924}" type="datetimeFigureOut">
              <a:rPr lang="en-US" smtClean="0"/>
              <a:t>5/30/23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30A4148E-9437-424F-AA82-D61800E91627}" type="slidenum">
              <a:rPr lang="en-US" smtClean="0"/>
              <a:t>‹#›</a:t>
            </a:fld>
            <a:endParaRPr lang="en-US"/>
          </a:p>
        </p:txBody>
      </p:sp>
    </p:spTree>
    <p:extLst>
      <p:ext uri="{BB962C8B-B14F-4D97-AF65-F5344CB8AC3E}">
        <p14:creationId xmlns:p14="http://schemas.microsoft.com/office/powerpoint/2010/main" val="3775266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EC0082D-84F1-6847-AB40-02695A126924}" type="datetimeFigureOut">
              <a:rPr lang="en-US" smtClean="0"/>
              <a:t>5/30/23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30A4148E-9437-424F-AA82-D61800E91627}" type="slidenum">
              <a:rPr lang="en-US" smtClean="0"/>
              <a:t>‹#›</a:t>
            </a:fld>
            <a:endParaRPr lang="en-US"/>
          </a:p>
        </p:txBody>
      </p:sp>
    </p:spTree>
    <p:extLst>
      <p:ext uri="{BB962C8B-B14F-4D97-AF65-F5344CB8AC3E}">
        <p14:creationId xmlns:p14="http://schemas.microsoft.com/office/powerpoint/2010/main" val="1833429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EC0082D-84F1-6847-AB40-02695A126924}" type="datetimeFigureOut">
              <a:rPr lang="en-US" smtClean="0"/>
              <a:t>5/30/23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0A4148E-9437-424F-AA82-D61800E91627}" type="slidenum">
              <a:rPr lang="en-US" smtClean="0"/>
              <a:t>‹#›</a:t>
            </a:fld>
            <a:endParaRPr lang="en-US"/>
          </a:p>
        </p:txBody>
      </p:sp>
    </p:spTree>
    <p:extLst>
      <p:ext uri="{BB962C8B-B14F-4D97-AF65-F5344CB8AC3E}">
        <p14:creationId xmlns:p14="http://schemas.microsoft.com/office/powerpoint/2010/main" val="3335605151"/>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CEAD0FD2-AF9A-4626-A717-49B022352D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295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406E24-C178-4BA9-5222-C428D2DFE15D}"/>
              </a:ext>
            </a:extLst>
          </p:cNvPr>
          <p:cNvSpPr>
            <a:spLocks noGrp="1"/>
          </p:cNvSpPr>
          <p:nvPr>
            <p:ph type="ctrTitle"/>
          </p:nvPr>
        </p:nvSpPr>
        <p:spPr>
          <a:xfrm>
            <a:off x="572655" y="889000"/>
            <a:ext cx="5243945" cy="3143664"/>
          </a:xfrm>
        </p:spPr>
        <p:txBody>
          <a:bodyPr>
            <a:noAutofit/>
          </a:bodyPr>
          <a:lstStyle/>
          <a:p>
            <a:pPr marL="0" marR="0">
              <a:spcBef>
                <a:spcPts val="0"/>
              </a:spcBef>
              <a:spcAft>
                <a:spcPts val="300"/>
              </a:spcAft>
            </a:pPr>
            <a:r>
              <a:rPr lang="en-US" sz="2800" cap="none" dirty="0">
                <a:effectLst/>
                <a:latin typeface="Calibri" panose="020F0502020204030204" pitchFamily="34" charset="0"/>
                <a:ea typeface="Times New Roman" panose="02020603050405020304" pitchFamily="18" charset="0"/>
                <a:cs typeface="Calibri" panose="020F0502020204030204" pitchFamily="34" charset="0"/>
              </a:rPr>
              <a:t>Predictions and Drivers of</a:t>
            </a:r>
            <a:br>
              <a:rPr lang="en-US" sz="2800" cap="none" dirty="0">
                <a:effectLst/>
                <a:latin typeface="Calibri" panose="020F0502020204030204" pitchFamily="34" charset="0"/>
                <a:ea typeface="Times New Roman" panose="02020603050405020304" pitchFamily="18" charset="0"/>
                <a:cs typeface="Calibri" panose="020F0502020204030204" pitchFamily="34" charset="0"/>
              </a:rPr>
            </a:br>
            <a:r>
              <a:rPr lang="en-US" sz="2800" cap="none" dirty="0">
                <a:effectLst/>
                <a:latin typeface="Calibri" panose="020F0502020204030204" pitchFamily="34" charset="0"/>
                <a:ea typeface="Times New Roman" panose="02020603050405020304" pitchFamily="18" charset="0"/>
                <a:cs typeface="Calibri" panose="020F0502020204030204" pitchFamily="34" charset="0"/>
              </a:rPr>
              <a:t>Phytoplankton Biomass in the Equatorial Pacific Using a Random Forest Machine Learning Model</a:t>
            </a:r>
            <a:endParaRPr lang="en-US" sz="2800" cap="none" spc="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14D7EB84-ECA2-D166-E0D6-ACC255F2E908}"/>
              </a:ext>
            </a:extLst>
          </p:cNvPr>
          <p:cNvSpPr>
            <a:spLocks noGrp="1"/>
          </p:cNvSpPr>
          <p:nvPr>
            <p:ph type="subTitle" idx="1"/>
          </p:nvPr>
        </p:nvSpPr>
        <p:spPr>
          <a:xfrm>
            <a:off x="1148614" y="4352544"/>
            <a:ext cx="3994885" cy="2175256"/>
          </a:xfrm>
        </p:spPr>
        <p:txBody>
          <a:bodyPr>
            <a:normAutofit/>
          </a:bodyPr>
          <a:lstStyle/>
          <a:p>
            <a:r>
              <a:rPr lang="en-US" dirty="0">
                <a:solidFill>
                  <a:srgbClr val="FFFFFF"/>
                </a:solidFill>
                <a:latin typeface="Calibri" panose="020F0502020204030204" pitchFamily="34" charset="0"/>
                <a:cs typeface="Calibri" panose="020F0502020204030204" pitchFamily="34" charset="0"/>
              </a:rPr>
              <a:t>Cristian Swift</a:t>
            </a:r>
          </a:p>
          <a:p>
            <a:r>
              <a:rPr lang="en-US" sz="1600" dirty="0">
                <a:solidFill>
                  <a:srgbClr val="FFFFFF"/>
                </a:solidFill>
                <a:latin typeface="Calibri" panose="020F0502020204030204" pitchFamily="34" charset="0"/>
                <a:cs typeface="Calibri" panose="020F0502020204030204" pitchFamily="34" charset="0"/>
              </a:rPr>
              <a:t>University of Washington </a:t>
            </a:r>
          </a:p>
          <a:p>
            <a:r>
              <a:rPr lang="en-US" sz="1600" dirty="0">
                <a:solidFill>
                  <a:srgbClr val="FFFFFF"/>
                </a:solidFill>
                <a:latin typeface="Calibri" panose="020F0502020204030204" pitchFamily="34" charset="0"/>
                <a:cs typeface="Calibri" panose="020F0502020204030204" pitchFamily="34" charset="0"/>
              </a:rPr>
              <a:t>School of Oceanography </a:t>
            </a:r>
          </a:p>
          <a:p>
            <a:r>
              <a:rPr lang="en-US" sz="1600" dirty="0">
                <a:solidFill>
                  <a:srgbClr val="FFFFFF"/>
                </a:solidFill>
                <a:latin typeface="Calibri" panose="020F0502020204030204" pitchFamily="34" charset="0"/>
                <a:cs typeface="Calibri" panose="020F0502020204030204" pitchFamily="34" charset="0"/>
              </a:rPr>
              <a:t>Senior Thesis</a:t>
            </a:r>
          </a:p>
        </p:txBody>
      </p:sp>
      <p:sp useBgFill="1">
        <p:nvSpPr>
          <p:cNvPr id="14" name="Rectangle 10">
            <a:extLst>
              <a:ext uri="{FF2B5EF4-FFF2-40B4-BE49-F238E27FC236}">
                <a16:creationId xmlns:a16="http://schemas.microsoft.com/office/drawing/2014/main" id="{639AF048-01BF-4742-B8D3-428C27C158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with a blue line drawn on it&#10;&#10;Description automatically generated with low confidence">
            <a:extLst>
              <a:ext uri="{FF2B5EF4-FFF2-40B4-BE49-F238E27FC236}">
                <a16:creationId xmlns:a16="http://schemas.microsoft.com/office/drawing/2014/main" id="{BA692ADB-CAF2-C0D8-E52A-0C33406846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668653" y="529590"/>
            <a:ext cx="4950692" cy="5798820"/>
          </a:xfrm>
          <a:prstGeom prst="rect">
            <a:avLst/>
          </a:prstGeom>
          <a:noFill/>
        </p:spPr>
      </p:pic>
    </p:spTree>
    <p:extLst>
      <p:ext uri="{BB962C8B-B14F-4D97-AF65-F5344CB8AC3E}">
        <p14:creationId xmlns:p14="http://schemas.microsoft.com/office/powerpoint/2010/main" val="348552412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A3B4F-5BEE-4B47-F6E6-C26D6DBDBD70}"/>
              </a:ext>
            </a:extLst>
          </p:cNvPr>
          <p:cNvSpPr>
            <a:spLocks noGrp="1"/>
          </p:cNvSpPr>
          <p:nvPr>
            <p:ph type="title"/>
          </p:nvPr>
        </p:nvSpPr>
        <p:spPr>
          <a:xfrm>
            <a:off x="804672" y="964692"/>
            <a:ext cx="3066937" cy="1188720"/>
          </a:xfrm>
        </p:spPr>
        <p:txBody>
          <a:bodyPr>
            <a:normAutofit/>
          </a:bodyPr>
          <a:lstStyle/>
          <a:p>
            <a:r>
              <a:rPr lang="en-US">
                <a:latin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753FFD6E-D187-8317-0F8E-A439FC24F9D1}"/>
              </a:ext>
            </a:extLst>
          </p:cNvPr>
          <p:cNvSpPr>
            <a:spLocks noGrp="1"/>
          </p:cNvSpPr>
          <p:nvPr>
            <p:ph idx="1"/>
          </p:nvPr>
        </p:nvSpPr>
        <p:spPr>
          <a:xfrm>
            <a:off x="804672" y="2269744"/>
            <a:ext cx="3171856" cy="4219956"/>
          </a:xfrm>
        </p:spPr>
        <p:txBody>
          <a:bodyPr>
            <a:noAutofit/>
          </a:bodyPr>
          <a:lstStyle/>
          <a:p>
            <a:pPr marL="457200" indent="-457200">
              <a:buAutoNum type="arabicPeriod"/>
            </a:pPr>
            <a:r>
              <a:rPr lang="en-US" sz="2400" dirty="0">
                <a:latin typeface="Calibri" panose="020F0502020204030204" pitchFamily="34" charset="0"/>
                <a:cs typeface="Calibri" panose="020F0502020204030204" pitchFamily="34" charset="0"/>
              </a:rPr>
              <a:t>Equatorial pacific is hard to access</a:t>
            </a:r>
          </a:p>
          <a:p>
            <a:pPr marL="457200" indent="-457200">
              <a:buFont typeface="Arial" panose="020B0604020202020204" pitchFamily="34" charset="0"/>
              <a:buAutoNum type="arabicPeriod"/>
            </a:pPr>
            <a:r>
              <a:rPr lang="en-US" sz="2400" dirty="0">
                <a:latin typeface="Calibri" panose="020F0502020204030204" pitchFamily="34" charset="0"/>
                <a:cs typeface="Calibri" panose="020F0502020204030204" pitchFamily="34" charset="0"/>
              </a:rPr>
              <a:t>Phytoplankton linked with the carbon they export</a:t>
            </a:r>
          </a:p>
          <a:p>
            <a:pPr marL="457200" indent="-457200">
              <a:buFont typeface="Arial" panose="020B0604020202020204" pitchFamily="34" charset="0"/>
              <a:buAutoNum type="arabicPeriod"/>
            </a:pPr>
            <a:r>
              <a:rPr lang="en-US" sz="2400" dirty="0">
                <a:latin typeface="Calibri" panose="020F0502020204030204" pitchFamily="34" charset="0"/>
                <a:cs typeface="Calibri" panose="020F0502020204030204" pitchFamily="34" charset="0"/>
              </a:rPr>
              <a:t>Temp, Salinity, Nutrients</a:t>
            </a:r>
          </a:p>
          <a:p>
            <a:pPr marL="457200" indent="-457200">
              <a:buAutoNum type="arabicPeriod"/>
            </a:pPr>
            <a:r>
              <a:rPr lang="en-US" sz="2400" dirty="0">
                <a:latin typeface="Calibri" panose="020F0502020204030204" pitchFamily="34" charset="0"/>
                <a:cs typeface="Calibri" panose="020F0502020204030204" pitchFamily="34" charset="0"/>
              </a:rPr>
              <a:t>Prochlorococcus, Synechococcus, picoeukaryotes</a:t>
            </a:r>
          </a:p>
          <a:p>
            <a:pPr marL="0" indent="0">
              <a:buNone/>
            </a:pPr>
            <a:endParaRPr lang="en-US" sz="2400" dirty="0">
              <a:latin typeface="Calibri" panose="020F0502020204030204" pitchFamily="34" charset="0"/>
              <a:cs typeface="Calibri" panose="020F0502020204030204" pitchFamily="34" charset="0"/>
            </a:endParaRPr>
          </a:p>
        </p:txBody>
      </p:sp>
      <p:sp>
        <p:nvSpPr>
          <p:cNvPr id="7182" name="Rectangle 7181">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84" name="Rectangle 7183">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2" name="Picture 4">
            <a:extLst>
              <a:ext uri="{FF2B5EF4-FFF2-40B4-BE49-F238E27FC236}">
                <a16:creationId xmlns:a16="http://schemas.microsoft.com/office/drawing/2014/main" id="{789FB680-C0DA-5C9F-FE3F-B7638821206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23366" y="1378040"/>
            <a:ext cx="6227064" cy="41098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circle, graphics, design, art&#10;&#10;Description automatically generated">
            <a:extLst>
              <a:ext uri="{FF2B5EF4-FFF2-40B4-BE49-F238E27FC236}">
                <a16:creationId xmlns:a16="http://schemas.microsoft.com/office/drawing/2014/main" id="{DF5E2656-F338-E2E4-A7C1-CD497B62B65B}"/>
              </a:ext>
            </a:extLst>
          </p:cNvPr>
          <p:cNvPicPr>
            <a:picLocks noChangeAspect="1"/>
          </p:cNvPicPr>
          <p:nvPr/>
        </p:nvPicPr>
        <p:blipFill>
          <a:blip r:embed="rId4"/>
          <a:stretch>
            <a:fillRect/>
          </a:stretch>
        </p:blipFill>
        <p:spPr>
          <a:xfrm>
            <a:off x="10861398" y="5590898"/>
            <a:ext cx="1267102" cy="1267102"/>
          </a:xfrm>
          <a:prstGeom prst="rect">
            <a:avLst/>
          </a:prstGeom>
        </p:spPr>
      </p:pic>
    </p:spTree>
    <p:extLst>
      <p:ext uri="{BB962C8B-B14F-4D97-AF65-F5344CB8AC3E}">
        <p14:creationId xmlns:p14="http://schemas.microsoft.com/office/powerpoint/2010/main" val="1524143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79B837-549F-79AC-12BB-BAE32BB1B1D5}"/>
              </a:ext>
            </a:extLst>
          </p:cNvPr>
          <p:cNvSpPr>
            <a:spLocks noGrp="1"/>
          </p:cNvSpPr>
          <p:nvPr>
            <p:ph type="title"/>
          </p:nvPr>
        </p:nvSpPr>
        <p:spPr>
          <a:xfrm>
            <a:off x="2231136" y="467418"/>
            <a:ext cx="7729728" cy="1188720"/>
          </a:xfrm>
          <a:solidFill>
            <a:srgbClr val="FFFFFF"/>
          </a:solidFill>
        </p:spPr>
        <p:txBody>
          <a:bodyPr>
            <a:normAutofit/>
          </a:bodyPr>
          <a:lstStyle/>
          <a:p>
            <a:r>
              <a:rPr lang="en-US" dirty="0"/>
              <a:t>Questions/Hypothesis</a:t>
            </a:r>
          </a:p>
        </p:txBody>
      </p:sp>
      <p:sp>
        <p:nvSpPr>
          <p:cNvPr id="3" name="Content Placeholder 2">
            <a:extLst>
              <a:ext uri="{FF2B5EF4-FFF2-40B4-BE49-F238E27FC236}">
                <a16:creationId xmlns:a16="http://schemas.microsoft.com/office/drawing/2014/main" id="{0716D688-F2E2-9790-B2D9-372B1CDEA732}"/>
              </a:ext>
            </a:extLst>
          </p:cNvPr>
          <p:cNvSpPr>
            <a:spLocks noGrp="1"/>
          </p:cNvSpPr>
          <p:nvPr>
            <p:ph idx="1"/>
          </p:nvPr>
        </p:nvSpPr>
        <p:spPr>
          <a:xfrm>
            <a:off x="1706062" y="2291262"/>
            <a:ext cx="8779512" cy="2879256"/>
          </a:xfrm>
        </p:spPr>
        <p:txBody>
          <a:bodyPr>
            <a:noAutofit/>
          </a:bodyPr>
          <a:lstStyle/>
          <a:p>
            <a:r>
              <a:rPr lang="en-US" sz="2400" dirty="0">
                <a:solidFill>
                  <a:srgbClr val="404040"/>
                </a:solidFill>
                <a:effectLst/>
                <a:latin typeface="Calibri" panose="020F0502020204030204" pitchFamily="34" charset="0"/>
                <a:ea typeface="Times New Roman" panose="02020603050405020304" pitchFamily="18" charset="0"/>
                <a:cs typeface="Calibri" panose="020F0502020204030204" pitchFamily="34" charset="0"/>
              </a:rPr>
              <a:t>Can Model data be used to predict phytoplankton biomass?</a:t>
            </a:r>
          </a:p>
          <a:p>
            <a:r>
              <a:rPr lang="en-US" sz="2400" dirty="0">
                <a:solidFill>
                  <a:srgbClr val="404040"/>
                </a:solidFill>
                <a:latin typeface="Calibri" panose="020F0502020204030204" pitchFamily="34" charset="0"/>
                <a:ea typeface="Times New Roman" panose="02020603050405020304" pitchFamily="18" charset="0"/>
                <a:cs typeface="Calibri" panose="020F0502020204030204" pitchFamily="34" charset="0"/>
              </a:rPr>
              <a:t>What are these drivers of phytoplankton biomass?</a:t>
            </a:r>
            <a:endParaRPr lang="en-US" sz="2400" dirty="0">
              <a:solidFill>
                <a:srgbClr val="404040"/>
              </a:solidFill>
              <a:effectLst/>
              <a:latin typeface="Calibri" panose="020F0502020204030204" pitchFamily="34" charset="0"/>
              <a:ea typeface="Times New Roman" panose="02020603050405020304" pitchFamily="18" charset="0"/>
              <a:cs typeface="Calibri" panose="020F0502020204030204" pitchFamily="34" charset="0"/>
            </a:endParaRPr>
          </a:p>
          <a:p>
            <a:pPr marL="0" indent="0">
              <a:buNone/>
            </a:pPr>
            <a:r>
              <a:rPr lang="en-US" sz="2400" b="1" dirty="0">
                <a:solidFill>
                  <a:srgbClr val="404040"/>
                </a:solidFill>
                <a:effectLst/>
                <a:latin typeface="Calibri" panose="020F0502020204030204" pitchFamily="34" charset="0"/>
                <a:ea typeface="Times New Roman" panose="02020603050405020304" pitchFamily="18" charset="0"/>
                <a:cs typeface="Calibri" panose="020F0502020204030204" pitchFamily="34" charset="0"/>
              </a:rPr>
              <a:t>Hypothesis</a:t>
            </a:r>
            <a:r>
              <a:rPr lang="en-US" sz="2400" dirty="0">
                <a:solidFill>
                  <a:srgbClr val="404040"/>
                </a:solidFill>
                <a:effectLst/>
                <a:latin typeface="Calibri" panose="020F0502020204030204" pitchFamily="34" charset="0"/>
                <a:ea typeface="Times New Roman" panose="02020603050405020304" pitchFamily="18" charset="0"/>
                <a:cs typeface="Calibri" panose="020F0502020204030204" pitchFamily="34" charset="0"/>
              </a:rPr>
              <a:t>: Nutrient concentration,  salinity, and sea surface temperature are dominant determining factors of phytoplankton biomass because they represent key environmental conditions that influence the growth and distribution of phytoplankton in the world's oceans.</a:t>
            </a:r>
            <a:endParaRPr lang="en-US" sz="2400" dirty="0">
              <a:solidFill>
                <a:srgbClr val="404040"/>
              </a:solidFill>
              <a:effectLst/>
              <a:latin typeface="Calibri" panose="020F0502020204030204" pitchFamily="34" charset="0"/>
              <a:ea typeface="Arial" panose="020B0604020202020204" pitchFamily="34" charset="0"/>
              <a:cs typeface="Calibri" panose="020F0502020204030204" pitchFamily="34" charset="0"/>
            </a:endParaRPr>
          </a:p>
          <a:p>
            <a:endParaRPr lang="en-US" sz="2400" dirty="0">
              <a:solidFill>
                <a:srgbClr val="404040"/>
              </a:solidFill>
              <a:latin typeface="Calibri" panose="020F0502020204030204" pitchFamily="34" charset="0"/>
              <a:cs typeface="Calibri" panose="020F0502020204030204" pitchFamily="34" charset="0"/>
            </a:endParaRPr>
          </a:p>
        </p:txBody>
      </p:sp>
      <p:pic>
        <p:nvPicPr>
          <p:cNvPr id="5" name="Picture 4" descr="A picture containing circle, graphics, design, art&#10;&#10;Description automatically generated">
            <a:extLst>
              <a:ext uri="{FF2B5EF4-FFF2-40B4-BE49-F238E27FC236}">
                <a16:creationId xmlns:a16="http://schemas.microsoft.com/office/drawing/2014/main" id="{C74A6000-A4F2-3F17-CFC5-6A706DDD0503}"/>
              </a:ext>
            </a:extLst>
          </p:cNvPr>
          <p:cNvPicPr>
            <a:picLocks noChangeAspect="1"/>
          </p:cNvPicPr>
          <p:nvPr/>
        </p:nvPicPr>
        <p:blipFill>
          <a:blip r:embed="rId2"/>
          <a:stretch>
            <a:fillRect/>
          </a:stretch>
        </p:blipFill>
        <p:spPr>
          <a:xfrm>
            <a:off x="11129772" y="5795772"/>
            <a:ext cx="1062228" cy="1062228"/>
          </a:xfrm>
          <a:prstGeom prst="rect">
            <a:avLst/>
          </a:prstGeom>
        </p:spPr>
      </p:pic>
    </p:spTree>
    <p:extLst>
      <p:ext uri="{BB962C8B-B14F-4D97-AF65-F5344CB8AC3E}">
        <p14:creationId xmlns:p14="http://schemas.microsoft.com/office/powerpoint/2010/main" val="4285937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B2AB27-81A0-B45F-6682-FE0F6F13D3A0}"/>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dirty="0">
                <a:solidFill>
                  <a:schemeClr val="bg1"/>
                </a:solidFill>
              </a:rPr>
              <a:t>Methods</a:t>
            </a:r>
          </a:p>
        </p:txBody>
      </p:sp>
      <p:sp>
        <p:nvSpPr>
          <p:cNvPr id="3" name="Content Placeholder 2">
            <a:extLst>
              <a:ext uri="{FF2B5EF4-FFF2-40B4-BE49-F238E27FC236}">
                <a16:creationId xmlns:a16="http://schemas.microsoft.com/office/drawing/2014/main" id="{B3E2A3E9-58C9-7620-989D-A17E75658D03}"/>
              </a:ext>
            </a:extLst>
          </p:cNvPr>
          <p:cNvSpPr>
            <a:spLocks noGrp="1"/>
          </p:cNvSpPr>
          <p:nvPr>
            <p:ph idx="1"/>
          </p:nvPr>
        </p:nvSpPr>
        <p:spPr>
          <a:xfrm>
            <a:off x="643468" y="2638044"/>
            <a:ext cx="3363974" cy="3415622"/>
          </a:xfrm>
        </p:spPr>
        <p:txBody>
          <a:bodyPr>
            <a:normAutofit/>
          </a:bodyPr>
          <a:lstStyle/>
          <a:p>
            <a:r>
              <a:rPr lang="en-US" sz="2400" dirty="0">
                <a:solidFill>
                  <a:schemeClr val="bg1"/>
                </a:solidFill>
                <a:latin typeface="Calibri" panose="020F0502020204030204" pitchFamily="34" charset="0"/>
                <a:cs typeface="Calibri" panose="020F0502020204030204" pitchFamily="34" charset="0"/>
              </a:rPr>
              <a:t>In situ temperature and salinity</a:t>
            </a:r>
          </a:p>
          <a:p>
            <a:r>
              <a:rPr lang="en-US" sz="2400" dirty="0">
                <a:solidFill>
                  <a:schemeClr val="bg1"/>
                </a:solidFill>
                <a:latin typeface="Calibri" panose="020F0502020204030204" pitchFamily="34" charset="0"/>
                <a:cs typeface="Calibri" panose="020F0502020204030204" pitchFamily="34" charset="0"/>
              </a:rPr>
              <a:t>SeaFlow</a:t>
            </a:r>
          </a:p>
          <a:p>
            <a:r>
              <a:rPr lang="en-US" sz="2400" dirty="0">
                <a:solidFill>
                  <a:schemeClr val="bg1"/>
                </a:solidFill>
                <a:latin typeface="Calibri" panose="020F0502020204030204" pitchFamily="34" charset="0"/>
                <a:cs typeface="Calibri" panose="020F0502020204030204" pitchFamily="34" charset="0"/>
              </a:rPr>
              <a:t>Pisces model nutrient data</a:t>
            </a:r>
          </a:p>
          <a:p>
            <a:r>
              <a:rPr lang="en-US" sz="2400" dirty="0">
                <a:solidFill>
                  <a:schemeClr val="bg1"/>
                </a:solidFill>
                <a:latin typeface="Calibri" panose="020F0502020204030204" pitchFamily="34" charset="0"/>
                <a:cs typeface="Calibri" panose="020F0502020204030204" pitchFamily="34" charset="0"/>
              </a:rPr>
              <a:t>Random Forest Regressor</a:t>
            </a:r>
          </a:p>
        </p:txBody>
      </p:sp>
      <p:pic>
        <p:nvPicPr>
          <p:cNvPr id="9" name="Graphic 8">
            <a:extLst>
              <a:ext uri="{FF2B5EF4-FFF2-40B4-BE49-F238E27FC236}">
                <a16:creationId xmlns:a16="http://schemas.microsoft.com/office/drawing/2014/main" id="{368C8989-4065-D4CF-CD3A-6850026A2C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97763" y="958791"/>
            <a:ext cx="6663154" cy="5094875"/>
          </a:xfrm>
          <a:prstGeom prst="rect">
            <a:avLst/>
          </a:prstGeom>
        </p:spPr>
      </p:pic>
      <p:pic>
        <p:nvPicPr>
          <p:cNvPr id="12" name="Picture 11" descr="A picture containing circle, graphics, design, art&#10;&#10;Description automatically generated">
            <a:extLst>
              <a:ext uri="{FF2B5EF4-FFF2-40B4-BE49-F238E27FC236}">
                <a16:creationId xmlns:a16="http://schemas.microsoft.com/office/drawing/2014/main" id="{1DDB4783-6EA0-6221-680A-3907C7805F48}"/>
              </a:ext>
            </a:extLst>
          </p:cNvPr>
          <p:cNvPicPr>
            <a:picLocks noChangeAspect="1"/>
          </p:cNvPicPr>
          <p:nvPr/>
        </p:nvPicPr>
        <p:blipFill>
          <a:blip r:embed="rId5"/>
          <a:stretch>
            <a:fillRect/>
          </a:stretch>
        </p:blipFill>
        <p:spPr>
          <a:xfrm>
            <a:off x="10019058" y="5486400"/>
            <a:ext cx="1371600" cy="1371600"/>
          </a:xfrm>
          <a:prstGeom prst="rect">
            <a:avLst/>
          </a:prstGeom>
        </p:spPr>
      </p:pic>
      <p:sp>
        <p:nvSpPr>
          <p:cNvPr id="4" name="TextBox 3">
            <a:extLst>
              <a:ext uri="{FF2B5EF4-FFF2-40B4-BE49-F238E27FC236}">
                <a16:creationId xmlns:a16="http://schemas.microsoft.com/office/drawing/2014/main" id="{FA467411-5D58-1B21-4E34-7D98D5FA73F4}"/>
              </a:ext>
            </a:extLst>
          </p:cNvPr>
          <p:cNvSpPr txBox="1"/>
          <p:nvPr/>
        </p:nvSpPr>
        <p:spPr>
          <a:xfrm>
            <a:off x="4654296" y="6396335"/>
            <a:ext cx="5548542" cy="461665"/>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https://</a:t>
            </a:r>
            <a:r>
              <a:rPr lang="en-US" sz="1200" dirty="0" err="1">
                <a:latin typeface="Calibri" panose="020F0502020204030204" pitchFamily="34" charset="0"/>
                <a:cs typeface="Calibri" panose="020F0502020204030204" pitchFamily="34" charset="0"/>
              </a:rPr>
              <a:t>www.analyticsvidhya.com</a:t>
            </a:r>
            <a:r>
              <a:rPr lang="en-US" sz="1200" dirty="0">
                <a:latin typeface="Calibri" panose="020F0502020204030204" pitchFamily="34" charset="0"/>
                <a:cs typeface="Calibri" panose="020F0502020204030204" pitchFamily="34" charset="0"/>
              </a:rPr>
              <a:t>/blog/2021/05/bagging-25-questions-to-test-your-skills-on-random-forest-algorithm/</a:t>
            </a:r>
          </a:p>
        </p:txBody>
      </p:sp>
    </p:spTree>
    <p:extLst>
      <p:ext uri="{BB962C8B-B14F-4D97-AF65-F5344CB8AC3E}">
        <p14:creationId xmlns:p14="http://schemas.microsoft.com/office/powerpoint/2010/main" val="2336396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4128A-73D9-D50A-83DD-7E4A54C15C4A}"/>
              </a:ext>
            </a:extLst>
          </p:cNvPr>
          <p:cNvSpPr>
            <a:spLocks noGrp="1"/>
          </p:cNvSpPr>
          <p:nvPr>
            <p:ph type="title"/>
          </p:nvPr>
        </p:nvSpPr>
        <p:spPr>
          <a:xfrm>
            <a:off x="1913636" y="140596"/>
            <a:ext cx="8216900" cy="456304"/>
          </a:xfrm>
        </p:spPr>
        <p:txBody>
          <a:bodyPr vert="horz" lIns="182880" tIns="182880" rIns="182880" bIns="182880" rtlCol="0" anchor="ctr">
            <a:normAutofit fontScale="90000"/>
          </a:bodyPr>
          <a:lstStyle/>
          <a:p>
            <a:r>
              <a:rPr lang="en-US" sz="2400" cap="none" dirty="0">
                <a:latin typeface="Calibri" panose="020F0502020204030204" pitchFamily="34" charset="0"/>
                <a:cs typeface="Calibri" panose="020F0502020204030204" pitchFamily="34" charset="0"/>
              </a:rPr>
              <a:t>RF Model </a:t>
            </a:r>
            <a:r>
              <a:rPr lang="en-US" sz="2400" cap="none" spc="0" dirty="0">
                <a:latin typeface="Calibri" panose="020F0502020204030204" pitchFamily="34" charset="0"/>
                <a:cs typeface="Calibri" panose="020F0502020204030204" pitchFamily="34" charset="0"/>
              </a:rPr>
              <a:t>Predicted</a:t>
            </a:r>
            <a:r>
              <a:rPr lang="en-US" sz="2400" cap="none" dirty="0">
                <a:latin typeface="Calibri" panose="020F0502020204030204" pitchFamily="34" charset="0"/>
                <a:cs typeface="Calibri" panose="020F0502020204030204" pitchFamily="34" charset="0"/>
              </a:rPr>
              <a:t> Well Across The Equatorial Pacific</a:t>
            </a:r>
          </a:p>
        </p:txBody>
      </p:sp>
      <p:pic>
        <p:nvPicPr>
          <p:cNvPr id="11" name="Picture 10" descr="A picture containing circle, graphics, design, art&#10;&#10;Description automatically generated">
            <a:extLst>
              <a:ext uri="{FF2B5EF4-FFF2-40B4-BE49-F238E27FC236}">
                <a16:creationId xmlns:a16="http://schemas.microsoft.com/office/drawing/2014/main" id="{5CF5C549-AF17-B7B0-3CAE-60AF572C2A57}"/>
              </a:ext>
            </a:extLst>
          </p:cNvPr>
          <p:cNvPicPr>
            <a:picLocks noChangeAspect="1"/>
          </p:cNvPicPr>
          <p:nvPr/>
        </p:nvPicPr>
        <p:blipFill>
          <a:blip r:embed="rId3"/>
          <a:stretch>
            <a:fillRect/>
          </a:stretch>
        </p:blipFill>
        <p:spPr>
          <a:xfrm>
            <a:off x="10130536" y="5679915"/>
            <a:ext cx="1248663" cy="1248663"/>
          </a:xfrm>
          <a:prstGeom prst="rect">
            <a:avLst/>
          </a:prstGeom>
        </p:spPr>
      </p:pic>
      <p:pic>
        <p:nvPicPr>
          <p:cNvPr id="2058" name="Picture 10">
            <a:extLst>
              <a:ext uri="{FF2B5EF4-FFF2-40B4-BE49-F238E27FC236}">
                <a16:creationId xmlns:a16="http://schemas.microsoft.com/office/drawing/2014/main" id="{DBFC3EC3-F993-FC2A-6C95-2A91C13D8B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3636" y="944846"/>
            <a:ext cx="8226284" cy="5430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4593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4128A-73D9-D50A-83DD-7E4A54C15C4A}"/>
              </a:ext>
            </a:extLst>
          </p:cNvPr>
          <p:cNvSpPr>
            <a:spLocks noGrp="1"/>
          </p:cNvSpPr>
          <p:nvPr>
            <p:ph type="title"/>
          </p:nvPr>
        </p:nvSpPr>
        <p:spPr>
          <a:xfrm>
            <a:off x="1913635" y="115196"/>
            <a:ext cx="7865365" cy="659504"/>
          </a:xfrm>
        </p:spPr>
        <p:txBody>
          <a:bodyPr vert="horz" lIns="182880" tIns="182880" rIns="182880" bIns="182880" rtlCol="0" anchor="ctr">
            <a:normAutofit fontScale="90000"/>
          </a:bodyPr>
          <a:lstStyle/>
          <a:p>
            <a:r>
              <a:rPr lang="en-US" sz="2400" cap="none" dirty="0">
                <a:latin typeface="Calibri" panose="020F0502020204030204" pitchFamily="34" charset="0"/>
                <a:cs typeface="Calibri" panose="020F0502020204030204" pitchFamily="34" charset="0"/>
              </a:rPr>
              <a:t>Actual versus </a:t>
            </a:r>
            <a:r>
              <a:rPr lang="en-US" sz="2400" cap="none">
                <a:latin typeface="Calibri" panose="020F0502020204030204" pitchFamily="34" charset="0"/>
                <a:cs typeface="Calibri" panose="020F0502020204030204" pitchFamily="34" charset="0"/>
              </a:rPr>
              <a:t>Predicted Biomass </a:t>
            </a:r>
            <a:endParaRPr lang="en-US" sz="2400" cap="none" dirty="0">
              <a:latin typeface="Calibri" panose="020F0502020204030204" pitchFamily="34" charset="0"/>
              <a:cs typeface="Calibri" panose="020F0502020204030204" pitchFamily="34" charset="0"/>
            </a:endParaRPr>
          </a:p>
        </p:txBody>
      </p:sp>
      <p:pic>
        <p:nvPicPr>
          <p:cNvPr id="4" name="Picture 10">
            <a:extLst>
              <a:ext uri="{FF2B5EF4-FFF2-40B4-BE49-F238E27FC236}">
                <a16:creationId xmlns:a16="http://schemas.microsoft.com/office/drawing/2014/main" id="{AA6D1866-72BD-72D2-ADBD-742C49BBAB3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948304" y="837304"/>
            <a:ext cx="5831681" cy="59055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circle, graphics, design, art&#10;&#10;Description automatically generated">
            <a:extLst>
              <a:ext uri="{FF2B5EF4-FFF2-40B4-BE49-F238E27FC236}">
                <a16:creationId xmlns:a16="http://schemas.microsoft.com/office/drawing/2014/main" id="{E26CA98B-B66E-A3E3-1892-2B6348E7D459}"/>
              </a:ext>
            </a:extLst>
          </p:cNvPr>
          <p:cNvPicPr>
            <a:picLocks noChangeAspect="1"/>
          </p:cNvPicPr>
          <p:nvPr/>
        </p:nvPicPr>
        <p:blipFill>
          <a:blip r:embed="rId4"/>
          <a:stretch>
            <a:fillRect/>
          </a:stretch>
        </p:blipFill>
        <p:spPr>
          <a:xfrm>
            <a:off x="9880600" y="5385696"/>
            <a:ext cx="1511300" cy="1511300"/>
          </a:xfrm>
          <a:prstGeom prst="rect">
            <a:avLst/>
          </a:prstGeom>
        </p:spPr>
      </p:pic>
    </p:spTree>
    <p:extLst>
      <p:ext uri="{BB962C8B-B14F-4D97-AF65-F5344CB8AC3E}">
        <p14:creationId xmlns:p14="http://schemas.microsoft.com/office/powerpoint/2010/main" val="1194630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FD657-6CC1-5AD0-1E06-F33C9763E0E3}"/>
              </a:ext>
            </a:extLst>
          </p:cNvPr>
          <p:cNvSpPr>
            <a:spLocks noGrp="1"/>
          </p:cNvSpPr>
          <p:nvPr>
            <p:ph type="title"/>
          </p:nvPr>
        </p:nvSpPr>
        <p:spPr>
          <a:xfrm>
            <a:off x="1900936" y="154940"/>
            <a:ext cx="7903464" cy="835660"/>
          </a:xfrm>
        </p:spPr>
        <p:txBody>
          <a:bodyPr vert="horz" lIns="182880" tIns="182880" rIns="182880" bIns="182880" rtlCol="0" anchor="ctr">
            <a:normAutofit/>
          </a:bodyPr>
          <a:lstStyle/>
          <a:p>
            <a:r>
              <a:rPr lang="en-US" dirty="0"/>
              <a:t>Drivers of Phytoplankton Biomass</a:t>
            </a:r>
          </a:p>
        </p:txBody>
      </p:sp>
      <p:pic>
        <p:nvPicPr>
          <p:cNvPr id="3" name="Picture 2">
            <a:extLst>
              <a:ext uri="{FF2B5EF4-FFF2-40B4-BE49-F238E27FC236}">
                <a16:creationId xmlns:a16="http://schemas.microsoft.com/office/drawing/2014/main" id="{9556C576-875E-B728-29E2-F2169A1156D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2535" y="1623822"/>
            <a:ext cx="10242141" cy="361035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circle, graphics, design, art&#10;&#10;Description automatically generated">
            <a:extLst>
              <a:ext uri="{FF2B5EF4-FFF2-40B4-BE49-F238E27FC236}">
                <a16:creationId xmlns:a16="http://schemas.microsoft.com/office/drawing/2014/main" id="{6076F03E-8D36-BC19-879F-0A3E61B8422D}"/>
              </a:ext>
            </a:extLst>
          </p:cNvPr>
          <p:cNvPicPr>
            <a:picLocks noChangeAspect="1"/>
          </p:cNvPicPr>
          <p:nvPr/>
        </p:nvPicPr>
        <p:blipFill>
          <a:blip r:embed="rId4"/>
          <a:stretch>
            <a:fillRect/>
          </a:stretch>
        </p:blipFill>
        <p:spPr>
          <a:xfrm>
            <a:off x="9797543" y="5234178"/>
            <a:ext cx="1661922" cy="1661922"/>
          </a:xfrm>
          <a:prstGeom prst="rect">
            <a:avLst/>
          </a:prstGeom>
        </p:spPr>
      </p:pic>
    </p:spTree>
    <p:extLst>
      <p:ext uri="{BB962C8B-B14F-4D97-AF65-F5344CB8AC3E}">
        <p14:creationId xmlns:p14="http://schemas.microsoft.com/office/powerpoint/2010/main" val="3811835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CA78D-6FC4-F880-F362-5E8CBD6389F9}"/>
              </a:ext>
            </a:extLst>
          </p:cNvPr>
          <p:cNvSpPr>
            <a:spLocks noGrp="1"/>
          </p:cNvSpPr>
          <p:nvPr>
            <p:ph type="title"/>
          </p:nvPr>
        </p:nvSpPr>
        <p:spPr/>
        <p:txBody>
          <a:bodyPr>
            <a:normAutofit/>
          </a:bodyPr>
          <a:lstStyle/>
          <a:p>
            <a:r>
              <a:rPr lang="en-US" b="0" i="0" dirty="0">
                <a:effectLst/>
                <a:latin typeface="Arial" panose="020B0604020202020204" pitchFamily="34" charset="0"/>
              </a:rPr>
              <a:t>Conclusion and Next steps</a:t>
            </a:r>
            <a:endParaRPr lang="en-US" dirty="0"/>
          </a:p>
        </p:txBody>
      </p:sp>
      <p:sp>
        <p:nvSpPr>
          <p:cNvPr id="3" name="Content Placeholder 2">
            <a:extLst>
              <a:ext uri="{FF2B5EF4-FFF2-40B4-BE49-F238E27FC236}">
                <a16:creationId xmlns:a16="http://schemas.microsoft.com/office/drawing/2014/main" id="{A6AECE0F-E89D-785A-3A60-4DAECA998C7B}"/>
              </a:ext>
            </a:extLst>
          </p:cNvPr>
          <p:cNvSpPr>
            <a:spLocks noGrp="1"/>
          </p:cNvSpPr>
          <p:nvPr>
            <p:ph idx="1"/>
          </p:nvPr>
        </p:nvSpPr>
        <p:spPr/>
        <p:txBody>
          <a:bodyPr>
            <a:normAutofit/>
          </a:bodyPr>
          <a:lstStyle/>
          <a:p>
            <a:r>
              <a:rPr lang="en-US" dirty="0"/>
              <a:t>Hypothesis Supported: Environmental in situ and model data worked well</a:t>
            </a:r>
          </a:p>
          <a:p>
            <a:r>
              <a:rPr lang="en-US" dirty="0"/>
              <a:t>Phytoplankton communities may be impacted differently </a:t>
            </a:r>
          </a:p>
          <a:p>
            <a:r>
              <a:rPr lang="en-US" b="1" dirty="0"/>
              <a:t>Next Steps</a:t>
            </a:r>
            <a:r>
              <a:rPr lang="en-US" dirty="0"/>
              <a:t>:  Washington NASA Space Grant</a:t>
            </a:r>
          </a:p>
          <a:p>
            <a:r>
              <a:rPr lang="en-US" dirty="0"/>
              <a:t> Use full model data</a:t>
            </a:r>
          </a:p>
          <a:p>
            <a:r>
              <a:rPr lang="en-US" dirty="0"/>
              <a:t>Add additional cruise data</a:t>
            </a:r>
          </a:p>
          <a:p>
            <a:r>
              <a:rPr lang="en-US" dirty="0"/>
              <a:t>Apply additional statistics</a:t>
            </a:r>
          </a:p>
          <a:p>
            <a:endParaRPr lang="en-US" dirty="0"/>
          </a:p>
        </p:txBody>
      </p:sp>
      <p:pic>
        <p:nvPicPr>
          <p:cNvPr id="5" name="Picture 4" descr="A picture containing circle, graphics, design, art&#10;&#10;Description automatically generated">
            <a:extLst>
              <a:ext uri="{FF2B5EF4-FFF2-40B4-BE49-F238E27FC236}">
                <a16:creationId xmlns:a16="http://schemas.microsoft.com/office/drawing/2014/main" id="{5DAF78F8-3EBC-AF9D-1C28-4BBF093A6378}"/>
              </a:ext>
            </a:extLst>
          </p:cNvPr>
          <p:cNvPicPr>
            <a:picLocks noChangeAspect="1"/>
          </p:cNvPicPr>
          <p:nvPr/>
        </p:nvPicPr>
        <p:blipFill>
          <a:blip r:embed="rId2"/>
          <a:stretch>
            <a:fillRect/>
          </a:stretch>
        </p:blipFill>
        <p:spPr>
          <a:xfrm>
            <a:off x="9563100" y="5041900"/>
            <a:ext cx="1816100" cy="1816100"/>
          </a:xfrm>
          <a:prstGeom prst="rect">
            <a:avLst/>
          </a:prstGeom>
        </p:spPr>
      </p:pic>
      <p:pic>
        <p:nvPicPr>
          <p:cNvPr id="7" name="Picture 6">
            <a:extLst>
              <a:ext uri="{FF2B5EF4-FFF2-40B4-BE49-F238E27FC236}">
                <a16:creationId xmlns:a16="http://schemas.microsoft.com/office/drawing/2014/main" id="{555DAC42-2972-770B-F7F3-A90C736E9C1A}"/>
              </a:ext>
            </a:extLst>
          </p:cNvPr>
          <p:cNvPicPr>
            <a:picLocks noChangeAspect="1"/>
          </p:cNvPicPr>
          <p:nvPr/>
        </p:nvPicPr>
        <p:blipFill>
          <a:blip r:embed="rId3"/>
          <a:stretch>
            <a:fillRect/>
          </a:stretch>
        </p:blipFill>
        <p:spPr>
          <a:xfrm>
            <a:off x="8144764" y="5226050"/>
            <a:ext cx="1397000" cy="1447800"/>
          </a:xfrm>
          <a:prstGeom prst="rect">
            <a:avLst/>
          </a:prstGeom>
        </p:spPr>
      </p:pic>
    </p:spTree>
    <p:extLst>
      <p:ext uri="{BB962C8B-B14F-4D97-AF65-F5344CB8AC3E}">
        <p14:creationId xmlns:p14="http://schemas.microsoft.com/office/powerpoint/2010/main" val="1720982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person wearing a life jacket and sunglasses&#10;&#10;Description automatically generated with medium confidence">
            <a:extLst>
              <a:ext uri="{FF2B5EF4-FFF2-40B4-BE49-F238E27FC236}">
                <a16:creationId xmlns:a16="http://schemas.microsoft.com/office/drawing/2014/main" id="{4E204469-4278-2BC1-F51F-B7AFDE264CBA}"/>
              </a:ext>
            </a:extLst>
          </p:cNvPr>
          <p:cNvPicPr>
            <a:picLocks noChangeAspect="1"/>
          </p:cNvPicPr>
          <p:nvPr/>
        </p:nvPicPr>
        <p:blipFill rotWithShape="1">
          <a:blip r:embed="rId3"/>
          <a:srcRect t="17148" r="-4" b="14643"/>
          <a:stretch/>
        </p:blipFill>
        <p:spPr>
          <a:xfrm>
            <a:off x="4650909" y="10"/>
            <a:ext cx="3770541" cy="3428990"/>
          </a:xfrm>
          <a:prstGeom prst="rect">
            <a:avLst/>
          </a:prstGeom>
        </p:spPr>
      </p:pic>
      <p:sp>
        <p:nvSpPr>
          <p:cNvPr id="45" name="Rectangle 4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BF1C4E-F43B-EE48-8D6D-53089227BB7C}"/>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sz="2000">
                <a:solidFill>
                  <a:schemeClr val="bg1"/>
                </a:solidFill>
              </a:rPr>
              <a:t>Acknowledgments</a:t>
            </a:r>
          </a:p>
        </p:txBody>
      </p:sp>
      <p:sp>
        <p:nvSpPr>
          <p:cNvPr id="3" name="Content Placeholder 2">
            <a:extLst>
              <a:ext uri="{FF2B5EF4-FFF2-40B4-BE49-F238E27FC236}">
                <a16:creationId xmlns:a16="http://schemas.microsoft.com/office/drawing/2014/main" id="{A93591CB-B87A-D068-4D74-C6212EDF5771}"/>
              </a:ext>
            </a:extLst>
          </p:cNvPr>
          <p:cNvSpPr>
            <a:spLocks noGrp="1"/>
          </p:cNvSpPr>
          <p:nvPr>
            <p:ph idx="1"/>
          </p:nvPr>
        </p:nvSpPr>
        <p:spPr>
          <a:xfrm>
            <a:off x="643468" y="2638044"/>
            <a:ext cx="3363974" cy="3415622"/>
          </a:xfrm>
        </p:spPr>
        <p:txBody>
          <a:bodyPr>
            <a:normAutofit/>
          </a:bodyPr>
          <a:lstStyle/>
          <a:p>
            <a:r>
              <a:rPr lang="en-US" dirty="0">
                <a:solidFill>
                  <a:schemeClr val="bg1"/>
                </a:solidFill>
              </a:rPr>
              <a:t>R/V Thompson Crew</a:t>
            </a:r>
          </a:p>
          <a:p>
            <a:r>
              <a:rPr lang="en-US" dirty="0">
                <a:solidFill>
                  <a:schemeClr val="bg1"/>
                </a:solidFill>
              </a:rPr>
              <a:t>School of Oceanography</a:t>
            </a:r>
          </a:p>
          <a:p>
            <a:r>
              <a:rPr lang="en-US" dirty="0">
                <a:solidFill>
                  <a:schemeClr val="bg1"/>
                </a:solidFill>
              </a:rPr>
              <a:t>Senior Thesis Teaching </a:t>
            </a:r>
          </a:p>
          <a:p>
            <a:r>
              <a:rPr lang="en-US" dirty="0">
                <a:solidFill>
                  <a:schemeClr val="bg1"/>
                </a:solidFill>
              </a:rPr>
              <a:t>Simon CMAP</a:t>
            </a:r>
          </a:p>
          <a:p>
            <a:r>
              <a:rPr lang="en-US" dirty="0">
                <a:solidFill>
                  <a:schemeClr val="bg1"/>
                </a:solidFill>
              </a:rPr>
              <a:t>Family</a:t>
            </a:r>
          </a:p>
          <a:p>
            <a:r>
              <a:rPr lang="en-US" dirty="0">
                <a:solidFill>
                  <a:schemeClr val="bg1"/>
                </a:solidFill>
              </a:rPr>
              <a:t>Leo Maddox Foundation</a:t>
            </a:r>
          </a:p>
          <a:p>
            <a:endParaRPr lang="en-US" dirty="0">
              <a:solidFill>
                <a:schemeClr val="bg1"/>
              </a:solidFill>
            </a:endParaRPr>
          </a:p>
        </p:txBody>
      </p:sp>
      <p:pic>
        <p:nvPicPr>
          <p:cNvPr id="9" name="Picture 8" descr="A group of people standing on a dock looking at the ocean&#10;&#10;Description automatically generated with low confidence">
            <a:extLst>
              <a:ext uri="{FF2B5EF4-FFF2-40B4-BE49-F238E27FC236}">
                <a16:creationId xmlns:a16="http://schemas.microsoft.com/office/drawing/2014/main" id="{8C978A30-F910-810C-7D71-73C63ADB6B49}"/>
              </a:ext>
            </a:extLst>
          </p:cNvPr>
          <p:cNvPicPr>
            <a:picLocks noChangeAspect="1"/>
          </p:cNvPicPr>
          <p:nvPr/>
        </p:nvPicPr>
        <p:blipFill rotWithShape="1">
          <a:blip r:embed="rId4"/>
          <a:srcRect t="28636" r="-4" b="3155"/>
          <a:stretch/>
        </p:blipFill>
        <p:spPr>
          <a:xfrm>
            <a:off x="8421459" y="10"/>
            <a:ext cx="3770541" cy="3428990"/>
          </a:xfrm>
          <a:prstGeom prst="rect">
            <a:avLst/>
          </a:prstGeom>
        </p:spPr>
      </p:pic>
      <p:pic>
        <p:nvPicPr>
          <p:cNvPr id="17" name="Picture 16" descr="A picture containing person, clothing, costume, indoor&#10;&#10;Description automatically generated">
            <a:extLst>
              <a:ext uri="{FF2B5EF4-FFF2-40B4-BE49-F238E27FC236}">
                <a16:creationId xmlns:a16="http://schemas.microsoft.com/office/drawing/2014/main" id="{0895F8E6-0960-4F27-59F7-037FCBB3DAD3}"/>
              </a:ext>
            </a:extLst>
          </p:cNvPr>
          <p:cNvPicPr>
            <a:picLocks noChangeAspect="1"/>
          </p:cNvPicPr>
          <p:nvPr/>
        </p:nvPicPr>
        <p:blipFill rotWithShape="1">
          <a:blip r:embed="rId5"/>
          <a:srcRect l="12956" r="4573"/>
          <a:stretch/>
        </p:blipFill>
        <p:spPr>
          <a:xfrm>
            <a:off x="8421441" y="3429000"/>
            <a:ext cx="3770541" cy="3429000"/>
          </a:xfrm>
          <a:prstGeom prst="rect">
            <a:avLst/>
          </a:prstGeom>
        </p:spPr>
      </p:pic>
      <p:pic>
        <p:nvPicPr>
          <p:cNvPr id="30" name="Picture 29" descr="A picture containing water, swimming, aqua, fin&#10;&#10;Description automatically generated">
            <a:extLst>
              <a:ext uri="{FF2B5EF4-FFF2-40B4-BE49-F238E27FC236}">
                <a16:creationId xmlns:a16="http://schemas.microsoft.com/office/drawing/2014/main" id="{5B5E2EB9-ED0B-9C2A-8313-C056318ECCB9}"/>
              </a:ext>
            </a:extLst>
          </p:cNvPr>
          <p:cNvPicPr>
            <a:picLocks noChangeAspect="1"/>
          </p:cNvPicPr>
          <p:nvPr/>
        </p:nvPicPr>
        <p:blipFill rotWithShape="1">
          <a:blip r:embed="rId6"/>
          <a:srcRect t="410" r="-4" b="31381"/>
          <a:stretch/>
        </p:blipFill>
        <p:spPr>
          <a:xfrm>
            <a:off x="4650900" y="3429000"/>
            <a:ext cx="3770541" cy="3429000"/>
          </a:xfrm>
          <a:prstGeom prst="rect">
            <a:avLst/>
          </a:prstGeom>
        </p:spPr>
      </p:pic>
    </p:spTree>
    <p:extLst>
      <p:ext uri="{BB962C8B-B14F-4D97-AF65-F5344CB8AC3E}">
        <p14:creationId xmlns:p14="http://schemas.microsoft.com/office/powerpoint/2010/main" val="426106954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{006F7E09-6443-404A-9E9E-DFDDB201F548}tf10001120</Template>
  <TotalTime>8007</TotalTime>
  <Words>487</Words>
  <Application>Microsoft Macintosh PowerPoint</Application>
  <PresentationFormat>Widescreen</PresentationFormat>
  <Paragraphs>75</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Gill Sans MT</vt:lpstr>
      <vt:lpstr>Google Sans</vt:lpstr>
      <vt:lpstr>Times New Roman</vt:lpstr>
      <vt:lpstr>Parcel</vt:lpstr>
      <vt:lpstr>Predictions and Drivers of Phytoplankton Biomass in the Equatorial Pacific Using a Random Forest Machine Learning Model</vt:lpstr>
      <vt:lpstr>Introduction</vt:lpstr>
      <vt:lpstr>Questions/Hypothesis</vt:lpstr>
      <vt:lpstr>Methods</vt:lpstr>
      <vt:lpstr>RF Model Predicted Well Across The Equatorial Pacific</vt:lpstr>
      <vt:lpstr>Actual versus Predicted Biomass </vt:lpstr>
      <vt:lpstr>Drivers of Phytoplankton Biomass</vt:lpstr>
      <vt:lpstr>Conclusion and Next steps</vt:lpstr>
      <vt:lpstr>Acknowledgments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Phytoplankton  Biomass Predictions in Equatorial Pacific using Random Forest Modeling    </dc:title>
  <dc:creator>Cris James</dc:creator>
  <cp:lastModifiedBy>Cris James</cp:lastModifiedBy>
  <cp:revision>6</cp:revision>
  <dcterms:created xsi:type="dcterms:W3CDTF">2023-05-24T20:05:12Z</dcterms:created>
  <dcterms:modified xsi:type="dcterms:W3CDTF">2023-05-30T16:20:48Z</dcterms:modified>
</cp:coreProperties>
</file>