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2"/>
  </p:notesMasterIdLst>
  <p:sldIdLst>
    <p:sldId id="256" r:id="rId2"/>
    <p:sldId id="257" r:id="rId3"/>
    <p:sldId id="258" r:id="rId4"/>
    <p:sldId id="297" r:id="rId5"/>
    <p:sldId id="298" r:id="rId6"/>
    <p:sldId id="299" r:id="rId7"/>
    <p:sldId id="300" r:id="rId8"/>
    <p:sldId id="301" r:id="rId9"/>
    <p:sldId id="302" r:id="rId10"/>
    <p:sldId id="303" r:id="rId11"/>
    <p:sldId id="304" r:id="rId12"/>
    <p:sldId id="305" r:id="rId13"/>
    <p:sldId id="260" r:id="rId14"/>
    <p:sldId id="261" r:id="rId15"/>
    <p:sldId id="306" r:id="rId16"/>
    <p:sldId id="307" r:id="rId17"/>
    <p:sldId id="308" r:id="rId18"/>
    <p:sldId id="309" r:id="rId19"/>
    <p:sldId id="310" r:id="rId20"/>
    <p:sldId id="259" r:id="rId21"/>
  </p:sldIdLst>
  <p:sldSz cx="9144000" cy="5143500" type="screen16x9"/>
  <p:notesSz cx="6858000" cy="9144000"/>
  <p:embeddedFontLst>
    <p:embeddedFont>
      <p:font typeface="Bree Serif" panose="020B0604020202020204" charset="0"/>
      <p:regular r:id="rId23"/>
    </p:embeddedFont>
    <p:embeddedFont>
      <p:font typeface="Didact Gothic" panose="020B0604020202020204" charset="0"/>
      <p:regular r:id="rId24"/>
    </p:embeddedFont>
    <p:embeddedFont>
      <p:font typeface="Impact" panose="020B0806030902050204" pitchFamily="34" charset="0"/>
      <p:regular r:id="rId25"/>
    </p:embeddedFont>
    <p:embeddedFont>
      <p:font typeface="Roboto Black" panose="02000000000000000000" pitchFamily="2" charset="0"/>
      <p:bold r:id="rId26"/>
      <p:boldItalic r:id="rId27"/>
    </p:embeddedFont>
    <p:embeddedFont>
      <p:font typeface="Roboto Light" panose="02000000000000000000" pitchFamily="2" charset="0"/>
      <p:regular r:id="rId28"/>
      <p:bold r:id="rId29"/>
      <p:italic r:id="rId30"/>
      <p:boldItalic r:id="rId31"/>
    </p:embeddedFont>
    <p:embeddedFont>
      <p:font typeface="Roboto Mono Thin" panose="020B0604020202020204" charset="0"/>
      <p:regular r:id="rId32"/>
      <p:bold r:id="rId33"/>
      <p:italic r:id="rId34"/>
      <p:boldItalic r:id="rId35"/>
    </p:embeddedFont>
    <p:embeddedFont>
      <p:font typeface="Roboto Thin"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22BF5C-7282-4E80-840D-583DF6C12FDE}">
  <a:tblStyle styleId="{5422BF5C-7282-4E80-840D-583DF6C12F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82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93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76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45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808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041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371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214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33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03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8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06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314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90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47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0"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601777" y="1377766"/>
            <a:ext cx="4103962" cy="12172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UNIVERSIDAD PRIVADA FRANZ TAMAYO</a:t>
            </a:r>
            <a:br>
              <a:rPr lang="es-ES" dirty="0"/>
            </a:br>
            <a:r>
              <a:rPr lang="es-ES" dirty="0"/>
              <a:t> DEFENSA HITO 2 - TAREA FINAL </a:t>
            </a:r>
            <a:endParaRPr dirty="0">
              <a:solidFill>
                <a:schemeClr val="accent1"/>
              </a:solidFill>
            </a:endParaRPr>
          </a:p>
        </p:txBody>
      </p:sp>
      <p:sp>
        <p:nvSpPr>
          <p:cNvPr id="110" name="Google Shape;110;p22"/>
          <p:cNvSpPr txBox="1">
            <a:spLocks noGrp="1"/>
          </p:cNvSpPr>
          <p:nvPr>
            <p:ph type="subTitle" idx="1"/>
          </p:nvPr>
        </p:nvSpPr>
        <p:spPr>
          <a:xfrm>
            <a:off x="4203900" y="3280921"/>
            <a:ext cx="4464591" cy="2014013"/>
          </a:xfrm>
          <a:prstGeom prst="rect">
            <a:avLst/>
          </a:prstGeom>
        </p:spPr>
        <p:txBody>
          <a:bodyPr spcFirstLastPara="1" wrap="square" lIns="91425" tIns="91425" rIns="91425" bIns="91425" anchor="t" anchorCtr="0">
            <a:noAutofit/>
          </a:bodyPr>
          <a:lstStyle/>
          <a:p>
            <a:r>
              <a:rPr lang="es-ES" sz="1600" dirty="0"/>
              <a:t>Estudiante: Cristian Mamani </a:t>
            </a:r>
            <a:r>
              <a:rPr lang="es-ES" sz="1600" dirty="0" err="1"/>
              <a:t>velasquez</a:t>
            </a:r>
            <a:r>
              <a:rPr lang="es-ES" sz="1600" dirty="0"/>
              <a:t> Asignatura: BASE DE DATOS I </a:t>
            </a:r>
          </a:p>
          <a:p>
            <a:r>
              <a:rPr lang="es-ES" sz="1600" dirty="0"/>
              <a:t>Carrera: INGENIERÍA DE SISTEMAS </a:t>
            </a:r>
          </a:p>
          <a:p>
            <a:r>
              <a:rPr lang="es-ES" sz="1600" dirty="0"/>
              <a:t>Paralelo: BDA I (1) </a:t>
            </a:r>
          </a:p>
          <a:p>
            <a:r>
              <a:rPr lang="es-ES" sz="1600" dirty="0"/>
              <a:t>Docente: Lic. William Barra Paredes</a:t>
            </a: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5"/>
            <a:ext cx="4623169" cy="606600"/>
          </a:xfrm>
          <a:prstGeom prst="rect">
            <a:avLst/>
          </a:prstGeom>
        </p:spPr>
        <p:txBody>
          <a:bodyPr spcFirstLastPara="1" wrap="square" lIns="91425" tIns="91425" rIns="91425" bIns="91425" anchor="b" anchorCtr="0">
            <a:noAutofit/>
          </a:bodyPr>
          <a:lstStyle/>
          <a:p>
            <a:r>
              <a:rPr lang="es-ES" b="1" i="0" dirty="0">
                <a:solidFill>
                  <a:srgbClr val="002060"/>
                </a:solidFill>
                <a:effectLst/>
                <a:latin typeface="-apple-system"/>
              </a:rPr>
              <a:t>Crear una tabla cualquiera con 3 columnas y su </a:t>
            </a:r>
            <a:r>
              <a:rPr lang="es-ES" b="1" i="0" dirty="0" err="1">
                <a:solidFill>
                  <a:srgbClr val="002060"/>
                </a:solidFill>
                <a:effectLst/>
                <a:latin typeface="-apple-system"/>
              </a:rPr>
              <a:t>primary</a:t>
            </a:r>
            <a:r>
              <a:rPr lang="es-ES" b="1" i="0" dirty="0">
                <a:solidFill>
                  <a:srgbClr val="002060"/>
                </a:solidFill>
                <a:effectLst/>
                <a:latin typeface="-apple-system"/>
              </a:rPr>
              <a:t> </a:t>
            </a:r>
            <a:r>
              <a:rPr lang="es-ES" b="1" i="0" dirty="0" err="1">
                <a:solidFill>
                  <a:srgbClr val="002060"/>
                </a:solidFill>
                <a:effectLst/>
                <a:latin typeface="-apple-system"/>
              </a:rPr>
              <a:t>key</a:t>
            </a:r>
            <a:r>
              <a:rPr lang="es-ES" b="1" i="0" dirty="0">
                <a:solidFill>
                  <a:srgbClr val="002060"/>
                </a:solidFill>
                <a:effectLst/>
                <a:latin typeface="-apple-system"/>
              </a:rPr>
              <a:t>.</a:t>
            </a:r>
            <a:endParaRPr lang="es-ES" dirty="0">
              <a:solidFill>
                <a:srgbClr val="002060"/>
              </a:solidFill>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9896DE1F-BA9A-4B15-9CB4-7BB6DEAF2A8D}"/>
              </a:ext>
            </a:extLst>
          </p:cNvPr>
          <p:cNvPicPr>
            <a:picLocks noChangeAspect="1"/>
          </p:cNvPicPr>
          <p:nvPr/>
        </p:nvPicPr>
        <p:blipFill>
          <a:blip r:embed="rId3"/>
          <a:stretch>
            <a:fillRect/>
          </a:stretch>
        </p:blipFill>
        <p:spPr>
          <a:xfrm>
            <a:off x="4772735" y="2428654"/>
            <a:ext cx="3410426" cy="1105054"/>
          </a:xfrm>
          <a:prstGeom prst="rect">
            <a:avLst/>
          </a:prstGeom>
        </p:spPr>
      </p:pic>
    </p:spTree>
    <p:extLst>
      <p:ext uri="{BB962C8B-B14F-4D97-AF65-F5344CB8AC3E}">
        <p14:creationId xmlns:p14="http://schemas.microsoft.com/office/powerpoint/2010/main" val="4206554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5"/>
            <a:ext cx="4623169" cy="606600"/>
          </a:xfrm>
          <a:prstGeom prst="rect">
            <a:avLst/>
          </a:prstGeom>
        </p:spPr>
        <p:txBody>
          <a:bodyPr spcFirstLastPara="1" wrap="square" lIns="91425" tIns="91425" rIns="91425" bIns="91425" anchor="b" anchorCtr="0">
            <a:noAutofit/>
          </a:bodyPr>
          <a:lstStyle/>
          <a:p>
            <a:r>
              <a:rPr lang="es-ES" b="1" i="0" dirty="0">
                <a:solidFill>
                  <a:srgbClr val="002060"/>
                </a:solidFill>
                <a:effectLst/>
                <a:latin typeface="-apple-system"/>
              </a:rPr>
              <a:t>Insertar 3 registros a la tabla creada anteriormente.</a:t>
            </a:r>
            <a:endParaRPr lang="es-ES" dirty="0">
              <a:solidFill>
                <a:srgbClr val="002060"/>
              </a:solidFill>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93A1A1A2-8E83-4785-898B-A98944C15FFD}"/>
              </a:ext>
            </a:extLst>
          </p:cNvPr>
          <p:cNvPicPr>
            <a:picLocks noChangeAspect="1"/>
          </p:cNvPicPr>
          <p:nvPr/>
        </p:nvPicPr>
        <p:blipFill>
          <a:blip r:embed="rId3"/>
          <a:stretch>
            <a:fillRect/>
          </a:stretch>
        </p:blipFill>
        <p:spPr>
          <a:xfrm>
            <a:off x="3912997" y="2355483"/>
            <a:ext cx="4770322" cy="1238440"/>
          </a:xfrm>
          <a:prstGeom prst="rect">
            <a:avLst/>
          </a:prstGeom>
        </p:spPr>
      </p:pic>
    </p:spTree>
    <p:extLst>
      <p:ext uri="{BB962C8B-B14F-4D97-AF65-F5344CB8AC3E}">
        <p14:creationId xmlns:p14="http://schemas.microsoft.com/office/powerpoint/2010/main" val="336957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5"/>
            <a:ext cx="4623169" cy="606600"/>
          </a:xfrm>
          <a:prstGeom prst="rect">
            <a:avLst/>
          </a:prstGeom>
        </p:spPr>
        <p:txBody>
          <a:bodyPr spcFirstLastPara="1" wrap="square" lIns="91425" tIns="91425" rIns="91425" bIns="91425" anchor="b" anchorCtr="0">
            <a:noAutofit/>
          </a:bodyPr>
          <a:lstStyle/>
          <a:p>
            <a:r>
              <a:rPr lang="es-ES" b="1" i="0" dirty="0">
                <a:solidFill>
                  <a:srgbClr val="002060"/>
                </a:solidFill>
                <a:effectLst/>
                <a:latin typeface="-apple-system"/>
              </a:rPr>
              <a:t>¿Cómo se elimina una tabla?</a:t>
            </a:r>
            <a:endParaRPr lang="es-ES" dirty="0">
              <a:solidFill>
                <a:srgbClr val="002060"/>
              </a:solidFill>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60B14A65-203E-4E6A-BD8C-C5DC8AA7BF98}"/>
              </a:ext>
            </a:extLst>
          </p:cNvPr>
          <p:cNvPicPr>
            <a:picLocks noChangeAspect="1"/>
          </p:cNvPicPr>
          <p:nvPr/>
        </p:nvPicPr>
        <p:blipFill>
          <a:blip r:embed="rId3"/>
          <a:stretch>
            <a:fillRect/>
          </a:stretch>
        </p:blipFill>
        <p:spPr>
          <a:xfrm>
            <a:off x="3833710" y="2414565"/>
            <a:ext cx="4623170" cy="984288"/>
          </a:xfrm>
          <a:prstGeom prst="rect">
            <a:avLst/>
          </a:prstGeom>
        </p:spPr>
      </p:pic>
    </p:spTree>
    <p:extLst>
      <p:ext uri="{BB962C8B-B14F-4D97-AF65-F5344CB8AC3E}">
        <p14:creationId xmlns:p14="http://schemas.microsoft.com/office/powerpoint/2010/main" val="395482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699" y="1737500"/>
            <a:ext cx="4170787"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PARTE PRACTICA</a:t>
            </a:r>
            <a:endParaRPr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FFFFF"/>
                </a:solidFill>
              </a:rPr>
              <a:t>EN ESTA SECCIION DEMUESTRO MIS HABILIDADES Y FORTALEZAS APRENDIDAS</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53145E09-EA24-4285-90D6-4D6D2B53237B}"/>
              </a:ext>
            </a:extLst>
          </p:cNvPr>
          <p:cNvPicPr>
            <a:picLocks noChangeAspect="1"/>
          </p:cNvPicPr>
          <p:nvPr/>
        </p:nvPicPr>
        <p:blipFill>
          <a:blip r:embed="rId3"/>
          <a:stretch>
            <a:fillRect/>
          </a:stretch>
        </p:blipFill>
        <p:spPr>
          <a:xfrm>
            <a:off x="836573" y="412258"/>
            <a:ext cx="7470853" cy="4304636"/>
          </a:xfrm>
          <a:prstGeom prst="rect">
            <a:avLst/>
          </a:prstGeom>
        </p:spPr>
      </p:pic>
      <p:sp>
        <p:nvSpPr>
          <p:cNvPr id="394" name="Google Shape;394;p27"/>
          <p:cNvSpPr txBox="1">
            <a:spLocks noGrp="1"/>
          </p:cNvSpPr>
          <p:nvPr>
            <p:ph type="ctrTitle"/>
          </p:nvPr>
        </p:nvSpPr>
        <p:spPr>
          <a:xfrm>
            <a:off x="2569633" y="524276"/>
            <a:ext cx="3530400" cy="678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dirty="0"/>
              <a:t>EJERCICIO</a:t>
            </a:r>
            <a:endParaRPr sz="2000" dirty="0"/>
          </a:p>
        </p:txBody>
      </p:sp>
      <p:sp>
        <p:nvSpPr>
          <p:cNvPr id="26" name="CuadroTexto 25">
            <a:extLst>
              <a:ext uri="{FF2B5EF4-FFF2-40B4-BE49-F238E27FC236}">
                <a16:creationId xmlns:a16="http://schemas.microsoft.com/office/drawing/2014/main" id="{A7476E71-31E3-40F6-971B-C42C5256FBEB}"/>
              </a:ext>
            </a:extLst>
          </p:cNvPr>
          <p:cNvSpPr txBox="1"/>
          <p:nvPr/>
        </p:nvSpPr>
        <p:spPr>
          <a:xfrm>
            <a:off x="1524727" y="1590575"/>
            <a:ext cx="5799762" cy="1815882"/>
          </a:xfrm>
          <a:prstGeom prst="rect">
            <a:avLst/>
          </a:prstGeom>
          <a:noFill/>
        </p:spPr>
        <p:txBody>
          <a:bodyPr wrap="square">
            <a:spAutoFit/>
          </a:bodyPr>
          <a:lstStyle/>
          <a:p>
            <a:pPr algn="ctr"/>
            <a:r>
              <a:rPr lang="es-ES" b="1" dirty="0"/>
              <a:t>UNIVERSIDAD</a:t>
            </a:r>
          </a:p>
          <a:p>
            <a:pPr algn="ctr"/>
            <a:r>
              <a:rPr lang="es-ES" b="1" i="0" dirty="0" err="1">
                <a:solidFill>
                  <a:schemeClr val="tx1"/>
                </a:solidFill>
                <a:effectLst/>
                <a:latin typeface="-apple-system"/>
              </a:rPr>
              <a:t>ID_Universidad</a:t>
            </a:r>
            <a:r>
              <a:rPr lang="es-ES" b="0" i="0" dirty="0">
                <a:solidFill>
                  <a:schemeClr val="tx1"/>
                </a:solidFill>
                <a:effectLst/>
                <a:latin typeface="-apple-system"/>
              </a:rPr>
              <a:t>: </a:t>
            </a:r>
            <a:r>
              <a:rPr lang="es-ES" b="0" i="0" dirty="0" err="1">
                <a:solidFill>
                  <a:schemeClr val="tx1"/>
                </a:solidFill>
                <a:effectLst/>
                <a:latin typeface="-apple-system"/>
              </a:rPr>
              <a:t>integer</a:t>
            </a:r>
            <a:r>
              <a:rPr lang="es-ES" b="0" i="0" dirty="0">
                <a:solidFill>
                  <a:schemeClr val="tx1"/>
                </a:solidFill>
                <a:effectLst/>
                <a:latin typeface="-apple-system"/>
              </a:rPr>
              <a:t> llave pri</a:t>
            </a:r>
            <a:r>
              <a:rPr lang="es-ES" dirty="0">
                <a:solidFill>
                  <a:schemeClr val="tx1"/>
                </a:solidFill>
                <a:latin typeface="-apple-system"/>
              </a:rPr>
              <a:t>maria</a:t>
            </a:r>
            <a:r>
              <a:rPr lang="es-ES" b="0" i="0" dirty="0">
                <a:solidFill>
                  <a:schemeClr val="tx1"/>
                </a:solidFill>
                <a:effectLst/>
                <a:latin typeface="-apple-system"/>
              </a:rPr>
              <a:t>.</a:t>
            </a:r>
          </a:p>
          <a:p>
            <a:pPr algn="ctr"/>
            <a:r>
              <a:rPr lang="es-ES" b="1" i="0" dirty="0">
                <a:solidFill>
                  <a:schemeClr val="tx1"/>
                </a:solidFill>
                <a:effectLst/>
                <a:latin typeface="-apple-system"/>
              </a:rPr>
              <a:t>Nombre</a:t>
            </a:r>
            <a:r>
              <a:rPr lang="es-ES" b="0" i="0" dirty="0">
                <a:solidFill>
                  <a:schemeClr val="tx1"/>
                </a:solidFill>
                <a:effectLst/>
                <a:latin typeface="-apple-system"/>
              </a:rPr>
              <a:t>: </a:t>
            </a:r>
            <a:r>
              <a:rPr lang="es-ES" b="0" i="0" dirty="0" err="1">
                <a:solidFill>
                  <a:schemeClr val="tx1"/>
                </a:solidFill>
                <a:effectLst/>
                <a:latin typeface="-apple-system"/>
              </a:rPr>
              <a:t>varchar</a:t>
            </a:r>
            <a:r>
              <a:rPr lang="es-ES" b="0" i="0" dirty="0">
                <a:solidFill>
                  <a:schemeClr val="tx1"/>
                </a:solidFill>
                <a:effectLst/>
                <a:latin typeface="-apple-system"/>
              </a:rPr>
              <a:t>=</a:t>
            </a:r>
            <a:r>
              <a:rPr lang="es-ES" b="0" i="0" dirty="0" err="1">
                <a:solidFill>
                  <a:schemeClr val="tx1"/>
                </a:solidFill>
                <a:effectLst/>
                <a:latin typeface="-apple-system"/>
              </a:rPr>
              <a:t>string</a:t>
            </a:r>
            <a:endParaRPr lang="es-ES" b="0" i="0" dirty="0">
              <a:solidFill>
                <a:schemeClr val="tx1"/>
              </a:solidFill>
              <a:effectLst/>
              <a:latin typeface="-apple-system"/>
            </a:endParaRPr>
          </a:p>
          <a:p>
            <a:pPr algn="ctr"/>
            <a:r>
              <a:rPr lang="es-ES" b="1" i="0" dirty="0">
                <a:solidFill>
                  <a:schemeClr val="tx1"/>
                </a:solidFill>
                <a:effectLst/>
                <a:latin typeface="-apple-system"/>
              </a:rPr>
              <a:t>Ubicación</a:t>
            </a:r>
            <a:r>
              <a:rPr lang="es-ES" b="0" i="0" dirty="0">
                <a:solidFill>
                  <a:schemeClr val="tx1"/>
                </a:solidFill>
                <a:effectLst/>
                <a:latin typeface="-apple-system"/>
              </a:rPr>
              <a:t>: </a:t>
            </a:r>
            <a:r>
              <a:rPr lang="es-ES" b="0" i="0" dirty="0" err="1">
                <a:solidFill>
                  <a:schemeClr val="tx1"/>
                </a:solidFill>
                <a:effectLst/>
                <a:latin typeface="-apple-system"/>
              </a:rPr>
              <a:t>varchar</a:t>
            </a:r>
            <a:r>
              <a:rPr lang="es-ES" b="0" i="0" dirty="0">
                <a:solidFill>
                  <a:schemeClr val="tx1"/>
                </a:solidFill>
                <a:effectLst/>
                <a:latin typeface="-apple-system"/>
              </a:rPr>
              <a:t>=</a:t>
            </a:r>
            <a:r>
              <a:rPr lang="es-ES" b="0" i="0" dirty="0" err="1">
                <a:solidFill>
                  <a:schemeClr val="tx1"/>
                </a:solidFill>
                <a:effectLst/>
                <a:latin typeface="-apple-system"/>
              </a:rPr>
              <a:t>string</a:t>
            </a:r>
            <a:endParaRPr lang="es-ES" b="0" i="0" dirty="0">
              <a:solidFill>
                <a:schemeClr val="tx1"/>
              </a:solidFill>
              <a:effectLst/>
              <a:latin typeface="-apple-system"/>
            </a:endParaRPr>
          </a:p>
          <a:p>
            <a:pPr algn="ctr"/>
            <a:r>
              <a:rPr lang="es-ES" b="1" i="0" dirty="0" err="1">
                <a:solidFill>
                  <a:schemeClr val="tx1"/>
                </a:solidFill>
                <a:effectLst/>
                <a:latin typeface="-apple-system"/>
              </a:rPr>
              <a:t>Fecha_de_Fundación</a:t>
            </a:r>
            <a:r>
              <a:rPr lang="es-ES" b="0" i="0" dirty="0">
                <a:solidFill>
                  <a:schemeClr val="tx1"/>
                </a:solidFill>
                <a:effectLst/>
                <a:latin typeface="-apple-system"/>
              </a:rPr>
              <a:t>: date</a:t>
            </a:r>
          </a:p>
          <a:p>
            <a:pPr algn="ctr"/>
            <a:r>
              <a:rPr lang="es-ES" b="1" i="0" dirty="0">
                <a:solidFill>
                  <a:schemeClr val="tx1"/>
                </a:solidFill>
                <a:effectLst/>
                <a:latin typeface="-apple-system"/>
              </a:rPr>
              <a:t>Rector</a:t>
            </a:r>
            <a:r>
              <a:rPr lang="es-ES" b="0" i="0" dirty="0">
                <a:solidFill>
                  <a:schemeClr val="tx1"/>
                </a:solidFill>
                <a:effectLst/>
                <a:latin typeface="-apple-system"/>
              </a:rPr>
              <a:t>: </a:t>
            </a:r>
            <a:r>
              <a:rPr lang="es-ES" b="0" i="0" dirty="0" err="1">
                <a:solidFill>
                  <a:schemeClr val="tx1"/>
                </a:solidFill>
                <a:effectLst/>
                <a:latin typeface="-apple-system"/>
              </a:rPr>
              <a:t>varchar</a:t>
            </a:r>
            <a:r>
              <a:rPr lang="es-ES" b="0" i="0" dirty="0">
                <a:solidFill>
                  <a:schemeClr val="tx1"/>
                </a:solidFill>
                <a:effectLst/>
                <a:latin typeface="-apple-system"/>
              </a:rPr>
              <a:t>=</a:t>
            </a:r>
            <a:r>
              <a:rPr lang="es-ES" b="0" i="0" dirty="0" err="1">
                <a:solidFill>
                  <a:schemeClr val="tx1"/>
                </a:solidFill>
                <a:effectLst/>
                <a:latin typeface="-apple-system"/>
              </a:rPr>
              <a:t>string</a:t>
            </a:r>
            <a:endParaRPr lang="es-ES" b="0" i="0" dirty="0">
              <a:solidFill>
                <a:schemeClr val="tx1"/>
              </a:solidFill>
              <a:effectLst/>
              <a:latin typeface="-apple-system"/>
            </a:endParaRPr>
          </a:p>
          <a:p>
            <a:pPr algn="ctr"/>
            <a:r>
              <a:rPr lang="es-ES" b="1" i="0" dirty="0" err="1">
                <a:solidFill>
                  <a:schemeClr val="tx1"/>
                </a:solidFill>
                <a:effectLst/>
                <a:latin typeface="-apple-system"/>
              </a:rPr>
              <a:t>Número_de_Estudiantes</a:t>
            </a:r>
            <a:r>
              <a:rPr lang="es-ES" b="0" i="0" dirty="0">
                <a:solidFill>
                  <a:schemeClr val="tx1"/>
                </a:solidFill>
                <a:effectLst/>
                <a:latin typeface="-apple-system"/>
              </a:rPr>
              <a:t>: </a:t>
            </a:r>
            <a:r>
              <a:rPr lang="es-ES" b="0" i="0" dirty="0" err="1">
                <a:solidFill>
                  <a:schemeClr val="tx1"/>
                </a:solidFill>
                <a:effectLst/>
                <a:latin typeface="-apple-system"/>
              </a:rPr>
              <a:t>int</a:t>
            </a:r>
            <a:endParaRPr lang="es-ES" b="0" i="0" dirty="0">
              <a:solidFill>
                <a:schemeClr val="tx1"/>
              </a:solidFill>
              <a:effectLst/>
              <a:latin typeface="-apple-system"/>
            </a:endParaRPr>
          </a:p>
          <a:p>
            <a:pPr algn="ctr"/>
            <a:r>
              <a:rPr lang="es-ES" b="1" i="0" dirty="0" err="1">
                <a:solidFill>
                  <a:schemeClr val="tx1"/>
                </a:solidFill>
                <a:effectLst/>
                <a:latin typeface="-apple-system"/>
              </a:rPr>
              <a:t>Número_de_Facultades</a:t>
            </a:r>
            <a:r>
              <a:rPr lang="es-ES" b="0" i="0" dirty="0">
                <a:solidFill>
                  <a:schemeClr val="tx1"/>
                </a:solidFill>
                <a:effectLst/>
                <a:latin typeface="-apple-system"/>
              </a:rPr>
              <a:t>: </a:t>
            </a:r>
            <a:r>
              <a:rPr lang="es-ES" b="0" i="0" dirty="0" err="1">
                <a:solidFill>
                  <a:schemeClr val="tx1"/>
                </a:solidFill>
                <a:effectLst/>
                <a:latin typeface="-apple-system"/>
              </a:rPr>
              <a:t>int</a:t>
            </a:r>
            <a:endParaRPr lang="es-ES" b="0" i="0" dirty="0">
              <a:solidFill>
                <a:schemeClr val="tx1"/>
              </a:solidFill>
              <a:effectLst/>
              <a:latin typeface="-apple-syste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53145E09-EA24-4285-90D6-4D6D2B53237B}"/>
              </a:ext>
            </a:extLst>
          </p:cNvPr>
          <p:cNvPicPr>
            <a:picLocks noChangeAspect="1"/>
          </p:cNvPicPr>
          <p:nvPr/>
        </p:nvPicPr>
        <p:blipFill>
          <a:blip r:embed="rId3"/>
          <a:stretch>
            <a:fillRect/>
          </a:stretch>
        </p:blipFill>
        <p:spPr>
          <a:xfrm>
            <a:off x="836573" y="412258"/>
            <a:ext cx="7470853" cy="4304636"/>
          </a:xfrm>
          <a:prstGeom prst="rect">
            <a:avLst/>
          </a:prstGeom>
        </p:spPr>
      </p:pic>
      <p:sp>
        <p:nvSpPr>
          <p:cNvPr id="394" name="Google Shape;394;p27"/>
          <p:cNvSpPr txBox="1">
            <a:spLocks noGrp="1"/>
          </p:cNvSpPr>
          <p:nvPr>
            <p:ph type="ctrTitle"/>
          </p:nvPr>
        </p:nvSpPr>
        <p:spPr>
          <a:xfrm>
            <a:off x="2597375" y="224044"/>
            <a:ext cx="3530400" cy="678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EJERCICIO 2</a:t>
            </a:r>
          </a:p>
        </p:txBody>
      </p:sp>
      <p:pic>
        <p:nvPicPr>
          <p:cNvPr id="22" name="Imagen 21">
            <a:extLst>
              <a:ext uri="{FF2B5EF4-FFF2-40B4-BE49-F238E27FC236}">
                <a16:creationId xmlns:a16="http://schemas.microsoft.com/office/drawing/2014/main" id="{DD1741A1-7BB9-4472-A2F8-81B9E3F0D173}"/>
              </a:ext>
            </a:extLst>
          </p:cNvPr>
          <p:cNvPicPr>
            <a:picLocks noChangeAspect="1"/>
          </p:cNvPicPr>
          <p:nvPr/>
        </p:nvPicPr>
        <p:blipFill>
          <a:blip r:embed="rId4"/>
          <a:stretch>
            <a:fillRect/>
          </a:stretch>
        </p:blipFill>
        <p:spPr>
          <a:xfrm>
            <a:off x="2876001" y="1433009"/>
            <a:ext cx="3048000" cy="2619375"/>
          </a:xfrm>
          <a:prstGeom prst="rect">
            <a:avLst/>
          </a:prstGeom>
        </p:spPr>
      </p:pic>
      <p:sp>
        <p:nvSpPr>
          <p:cNvPr id="25" name="CuadroTexto 24">
            <a:extLst>
              <a:ext uri="{FF2B5EF4-FFF2-40B4-BE49-F238E27FC236}">
                <a16:creationId xmlns:a16="http://schemas.microsoft.com/office/drawing/2014/main" id="{6966A379-3A6A-4886-90E7-74C0E725C2A1}"/>
              </a:ext>
            </a:extLst>
          </p:cNvPr>
          <p:cNvSpPr txBox="1"/>
          <p:nvPr/>
        </p:nvSpPr>
        <p:spPr>
          <a:xfrm>
            <a:off x="1235335" y="824542"/>
            <a:ext cx="5799762" cy="523220"/>
          </a:xfrm>
          <a:prstGeom prst="rect">
            <a:avLst/>
          </a:prstGeom>
          <a:noFill/>
        </p:spPr>
        <p:txBody>
          <a:bodyPr wrap="square">
            <a:spAutoFit/>
          </a:bodyPr>
          <a:lstStyle/>
          <a:p>
            <a:r>
              <a:rPr lang="es-ES" dirty="0"/>
              <a:t>Crear el diagrama Entidad Relación E-R para el ejercicio anterior. ○ Adjuntar la imagen del diagrama generado. </a:t>
            </a:r>
          </a:p>
        </p:txBody>
      </p:sp>
    </p:spTree>
    <p:extLst>
      <p:ext uri="{BB962C8B-B14F-4D97-AF65-F5344CB8AC3E}">
        <p14:creationId xmlns:p14="http://schemas.microsoft.com/office/powerpoint/2010/main" val="25543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53145E09-EA24-4285-90D6-4D6D2B53237B}"/>
              </a:ext>
            </a:extLst>
          </p:cNvPr>
          <p:cNvPicPr>
            <a:picLocks noChangeAspect="1"/>
          </p:cNvPicPr>
          <p:nvPr/>
        </p:nvPicPr>
        <p:blipFill>
          <a:blip r:embed="rId3"/>
          <a:stretch>
            <a:fillRect/>
          </a:stretch>
        </p:blipFill>
        <p:spPr>
          <a:xfrm>
            <a:off x="836573" y="412258"/>
            <a:ext cx="7470853" cy="4304636"/>
          </a:xfrm>
          <a:prstGeom prst="rect">
            <a:avLst/>
          </a:prstGeom>
        </p:spPr>
      </p:pic>
      <p:sp>
        <p:nvSpPr>
          <p:cNvPr id="394" name="Google Shape;394;p27"/>
          <p:cNvSpPr txBox="1">
            <a:spLocks noGrp="1"/>
          </p:cNvSpPr>
          <p:nvPr>
            <p:ph type="ctrTitle"/>
          </p:nvPr>
        </p:nvSpPr>
        <p:spPr>
          <a:xfrm>
            <a:off x="2597375" y="224044"/>
            <a:ext cx="3530400" cy="678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EJERCICIO 3</a:t>
            </a:r>
          </a:p>
        </p:txBody>
      </p:sp>
      <p:pic>
        <p:nvPicPr>
          <p:cNvPr id="3" name="Imagen 2">
            <a:extLst>
              <a:ext uri="{FF2B5EF4-FFF2-40B4-BE49-F238E27FC236}">
                <a16:creationId xmlns:a16="http://schemas.microsoft.com/office/drawing/2014/main" id="{29941437-C8F0-4934-AAB8-6D86F5055FEE}"/>
              </a:ext>
            </a:extLst>
          </p:cNvPr>
          <p:cNvPicPr>
            <a:picLocks noChangeAspect="1"/>
          </p:cNvPicPr>
          <p:nvPr/>
        </p:nvPicPr>
        <p:blipFill>
          <a:blip r:embed="rId4"/>
          <a:stretch>
            <a:fillRect/>
          </a:stretch>
        </p:blipFill>
        <p:spPr>
          <a:xfrm>
            <a:off x="2572025" y="1814199"/>
            <a:ext cx="4189525" cy="2337858"/>
          </a:xfrm>
          <a:prstGeom prst="rect">
            <a:avLst/>
          </a:prstGeom>
        </p:spPr>
      </p:pic>
      <p:sp>
        <p:nvSpPr>
          <p:cNvPr id="26" name="CuadroTexto 25">
            <a:extLst>
              <a:ext uri="{FF2B5EF4-FFF2-40B4-BE49-F238E27FC236}">
                <a16:creationId xmlns:a16="http://schemas.microsoft.com/office/drawing/2014/main" id="{45B3DA85-B09C-4574-B52D-FD924C9BE2CD}"/>
              </a:ext>
            </a:extLst>
          </p:cNvPr>
          <p:cNvSpPr txBox="1"/>
          <p:nvPr/>
        </p:nvSpPr>
        <p:spPr>
          <a:xfrm>
            <a:off x="1358824" y="893773"/>
            <a:ext cx="5799762" cy="738664"/>
          </a:xfrm>
          <a:prstGeom prst="rect">
            <a:avLst/>
          </a:prstGeom>
          <a:noFill/>
        </p:spPr>
        <p:txBody>
          <a:bodyPr wrap="square">
            <a:spAutoFit/>
          </a:bodyPr>
          <a:lstStyle/>
          <a:p>
            <a:r>
              <a:rPr lang="es-ES" dirty="0"/>
              <a:t>Crear una base de datos de nombre Hito2Tarea </a:t>
            </a:r>
          </a:p>
          <a:p>
            <a:r>
              <a:rPr lang="es-ES" dirty="0"/>
              <a:t>○ Crear la tabla universidad en la base de datos creada. </a:t>
            </a:r>
          </a:p>
          <a:p>
            <a:r>
              <a:rPr lang="es-ES" dirty="0"/>
              <a:t>○ Adjuntar la consulta SQL (imagen). </a:t>
            </a:r>
          </a:p>
        </p:txBody>
      </p:sp>
    </p:spTree>
    <p:extLst>
      <p:ext uri="{BB962C8B-B14F-4D97-AF65-F5344CB8AC3E}">
        <p14:creationId xmlns:p14="http://schemas.microsoft.com/office/powerpoint/2010/main" val="179217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53145E09-EA24-4285-90D6-4D6D2B53237B}"/>
              </a:ext>
            </a:extLst>
          </p:cNvPr>
          <p:cNvPicPr>
            <a:picLocks noChangeAspect="1"/>
          </p:cNvPicPr>
          <p:nvPr/>
        </p:nvPicPr>
        <p:blipFill>
          <a:blip r:embed="rId3"/>
          <a:stretch>
            <a:fillRect/>
          </a:stretch>
        </p:blipFill>
        <p:spPr>
          <a:xfrm>
            <a:off x="836573" y="412258"/>
            <a:ext cx="7470853" cy="4304636"/>
          </a:xfrm>
          <a:prstGeom prst="rect">
            <a:avLst/>
          </a:prstGeom>
        </p:spPr>
      </p:pic>
      <p:sp>
        <p:nvSpPr>
          <p:cNvPr id="394" name="Google Shape;394;p27"/>
          <p:cNvSpPr txBox="1">
            <a:spLocks noGrp="1"/>
          </p:cNvSpPr>
          <p:nvPr>
            <p:ph type="ctrTitle"/>
          </p:nvPr>
        </p:nvSpPr>
        <p:spPr>
          <a:xfrm>
            <a:off x="2597375" y="224044"/>
            <a:ext cx="3530400" cy="678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EJERCICIO 3</a:t>
            </a:r>
          </a:p>
        </p:txBody>
      </p:sp>
      <p:sp>
        <p:nvSpPr>
          <p:cNvPr id="26" name="CuadroTexto 25">
            <a:extLst>
              <a:ext uri="{FF2B5EF4-FFF2-40B4-BE49-F238E27FC236}">
                <a16:creationId xmlns:a16="http://schemas.microsoft.com/office/drawing/2014/main" id="{45B3DA85-B09C-4574-B52D-FD924C9BE2CD}"/>
              </a:ext>
            </a:extLst>
          </p:cNvPr>
          <p:cNvSpPr txBox="1"/>
          <p:nvPr/>
        </p:nvSpPr>
        <p:spPr>
          <a:xfrm>
            <a:off x="1358824" y="893773"/>
            <a:ext cx="5799762" cy="523220"/>
          </a:xfrm>
          <a:prstGeom prst="rect">
            <a:avLst/>
          </a:prstGeom>
          <a:noFill/>
        </p:spPr>
        <p:txBody>
          <a:bodyPr wrap="square">
            <a:spAutoFit/>
          </a:bodyPr>
          <a:lstStyle/>
          <a:p>
            <a:r>
              <a:rPr lang="es-ES" dirty="0"/>
              <a:t>○ Agregar 4 registros a la tabla creada.</a:t>
            </a:r>
          </a:p>
          <a:p>
            <a:r>
              <a:rPr lang="es-ES" dirty="0"/>
              <a:t> ○ Adjuntar la consulta SQL (imagen) </a:t>
            </a:r>
          </a:p>
        </p:txBody>
      </p:sp>
      <p:pic>
        <p:nvPicPr>
          <p:cNvPr id="4" name="Imagen 3">
            <a:extLst>
              <a:ext uri="{FF2B5EF4-FFF2-40B4-BE49-F238E27FC236}">
                <a16:creationId xmlns:a16="http://schemas.microsoft.com/office/drawing/2014/main" id="{384F8BDE-E908-4198-AF51-AF692C27C6FE}"/>
              </a:ext>
            </a:extLst>
          </p:cNvPr>
          <p:cNvPicPr>
            <a:picLocks noChangeAspect="1"/>
          </p:cNvPicPr>
          <p:nvPr/>
        </p:nvPicPr>
        <p:blipFill>
          <a:blip r:embed="rId4"/>
          <a:stretch>
            <a:fillRect/>
          </a:stretch>
        </p:blipFill>
        <p:spPr>
          <a:xfrm>
            <a:off x="1123468" y="1728699"/>
            <a:ext cx="6897063" cy="2410161"/>
          </a:xfrm>
          <a:prstGeom prst="rect">
            <a:avLst/>
          </a:prstGeom>
        </p:spPr>
      </p:pic>
    </p:spTree>
    <p:extLst>
      <p:ext uri="{BB962C8B-B14F-4D97-AF65-F5344CB8AC3E}">
        <p14:creationId xmlns:p14="http://schemas.microsoft.com/office/powerpoint/2010/main" val="310703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53145E09-EA24-4285-90D6-4D6D2B53237B}"/>
              </a:ext>
            </a:extLst>
          </p:cNvPr>
          <p:cNvPicPr>
            <a:picLocks noChangeAspect="1"/>
          </p:cNvPicPr>
          <p:nvPr/>
        </p:nvPicPr>
        <p:blipFill>
          <a:blip r:embed="rId3"/>
          <a:stretch>
            <a:fillRect/>
          </a:stretch>
        </p:blipFill>
        <p:spPr>
          <a:xfrm>
            <a:off x="836573" y="412258"/>
            <a:ext cx="7470853" cy="4304636"/>
          </a:xfrm>
          <a:prstGeom prst="rect">
            <a:avLst/>
          </a:prstGeom>
        </p:spPr>
      </p:pic>
      <p:sp>
        <p:nvSpPr>
          <p:cNvPr id="394" name="Google Shape;394;p27"/>
          <p:cNvSpPr txBox="1">
            <a:spLocks noGrp="1"/>
          </p:cNvSpPr>
          <p:nvPr>
            <p:ph type="ctrTitle"/>
          </p:nvPr>
        </p:nvSpPr>
        <p:spPr>
          <a:xfrm>
            <a:off x="2617363" y="125743"/>
            <a:ext cx="3530400" cy="678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EJERCICIO 4</a:t>
            </a:r>
          </a:p>
        </p:txBody>
      </p:sp>
      <p:sp>
        <p:nvSpPr>
          <p:cNvPr id="26" name="CuadroTexto 25">
            <a:extLst>
              <a:ext uri="{FF2B5EF4-FFF2-40B4-BE49-F238E27FC236}">
                <a16:creationId xmlns:a16="http://schemas.microsoft.com/office/drawing/2014/main" id="{45B3DA85-B09C-4574-B52D-FD924C9BE2CD}"/>
              </a:ext>
            </a:extLst>
          </p:cNvPr>
          <p:cNvSpPr txBox="1"/>
          <p:nvPr/>
        </p:nvSpPr>
        <p:spPr>
          <a:xfrm>
            <a:off x="746169" y="531166"/>
            <a:ext cx="5799762" cy="523220"/>
          </a:xfrm>
          <a:prstGeom prst="rect">
            <a:avLst/>
          </a:prstGeom>
          <a:noFill/>
        </p:spPr>
        <p:txBody>
          <a:bodyPr wrap="square">
            <a:spAutoFit/>
          </a:bodyPr>
          <a:lstStyle/>
          <a:p>
            <a:r>
              <a:rPr lang="es-ES" dirty="0"/>
              <a:t>Crear las tablas y 2 registros para cada tabla para el siguiente modelo ER.</a:t>
            </a:r>
          </a:p>
        </p:txBody>
      </p:sp>
      <p:pic>
        <p:nvPicPr>
          <p:cNvPr id="3" name="Imagen 2">
            <a:extLst>
              <a:ext uri="{FF2B5EF4-FFF2-40B4-BE49-F238E27FC236}">
                <a16:creationId xmlns:a16="http://schemas.microsoft.com/office/drawing/2014/main" id="{A8A5E4D5-BD14-4985-8582-11ADD8474ED3}"/>
              </a:ext>
            </a:extLst>
          </p:cNvPr>
          <p:cNvPicPr>
            <a:picLocks noChangeAspect="1"/>
          </p:cNvPicPr>
          <p:nvPr/>
        </p:nvPicPr>
        <p:blipFill>
          <a:blip r:embed="rId4"/>
          <a:stretch>
            <a:fillRect/>
          </a:stretch>
        </p:blipFill>
        <p:spPr>
          <a:xfrm>
            <a:off x="4010179" y="773555"/>
            <a:ext cx="4539993" cy="3995254"/>
          </a:xfrm>
          <a:prstGeom prst="rect">
            <a:avLst/>
          </a:prstGeom>
        </p:spPr>
      </p:pic>
      <p:pic>
        <p:nvPicPr>
          <p:cNvPr id="7" name="Imagen 6">
            <a:extLst>
              <a:ext uri="{FF2B5EF4-FFF2-40B4-BE49-F238E27FC236}">
                <a16:creationId xmlns:a16="http://schemas.microsoft.com/office/drawing/2014/main" id="{2EB1B3C3-CB49-42E8-A832-6A98E4F78184}"/>
              </a:ext>
            </a:extLst>
          </p:cNvPr>
          <p:cNvPicPr>
            <a:picLocks noChangeAspect="1"/>
          </p:cNvPicPr>
          <p:nvPr/>
        </p:nvPicPr>
        <p:blipFill>
          <a:blip r:embed="rId5"/>
          <a:stretch>
            <a:fillRect/>
          </a:stretch>
        </p:blipFill>
        <p:spPr>
          <a:xfrm>
            <a:off x="0" y="1435569"/>
            <a:ext cx="4016278" cy="1525021"/>
          </a:xfrm>
          <a:prstGeom prst="rect">
            <a:avLst/>
          </a:prstGeom>
        </p:spPr>
      </p:pic>
    </p:spTree>
    <p:extLst>
      <p:ext uri="{BB962C8B-B14F-4D97-AF65-F5344CB8AC3E}">
        <p14:creationId xmlns:p14="http://schemas.microsoft.com/office/powerpoint/2010/main" val="2775860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53145E09-EA24-4285-90D6-4D6D2B53237B}"/>
              </a:ext>
            </a:extLst>
          </p:cNvPr>
          <p:cNvPicPr>
            <a:picLocks noChangeAspect="1"/>
          </p:cNvPicPr>
          <p:nvPr/>
        </p:nvPicPr>
        <p:blipFill>
          <a:blip r:embed="rId3"/>
          <a:stretch>
            <a:fillRect/>
          </a:stretch>
        </p:blipFill>
        <p:spPr>
          <a:xfrm>
            <a:off x="836573" y="412258"/>
            <a:ext cx="7470853" cy="4304636"/>
          </a:xfrm>
          <a:prstGeom prst="rect">
            <a:avLst/>
          </a:prstGeom>
        </p:spPr>
      </p:pic>
      <p:sp>
        <p:nvSpPr>
          <p:cNvPr id="394" name="Google Shape;394;p27"/>
          <p:cNvSpPr txBox="1">
            <a:spLocks noGrp="1"/>
          </p:cNvSpPr>
          <p:nvPr>
            <p:ph type="ctrTitle"/>
          </p:nvPr>
        </p:nvSpPr>
        <p:spPr>
          <a:xfrm>
            <a:off x="224856" y="792776"/>
            <a:ext cx="3530400" cy="678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EJERCICIO 5</a:t>
            </a:r>
          </a:p>
        </p:txBody>
      </p:sp>
      <p:pic>
        <p:nvPicPr>
          <p:cNvPr id="4" name="Imagen 3">
            <a:extLst>
              <a:ext uri="{FF2B5EF4-FFF2-40B4-BE49-F238E27FC236}">
                <a16:creationId xmlns:a16="http://schemas.microsoft.com/office/drawing/2014/main" id="{9BB99324-110C-4161-A368-BC3A34F9D19E}"/>
              </a:ext>
            </a:extLst>
          </p:cNvPr>
          <p:cNvPicPr>
            <a:picLocks noChangeAspect="1"/>
          </p:cNvPicPr>
          <p:nvPr/>
        </p:nvPicPr>
        <p:blipFill>
          <a:blip r:embed="rId4"/>
          <a:stretch>
            <a:fillRect/>
          </a:stretch>
        </p:blipFill>
        <p:spPr>
          <a:xfrm>
            <a:off x="4476227" y="103302"/>
            <a:ext cx="4515454" cy="4936896"/>
          </a:xfrm>
          <a:prstGeom prst="rect">
            <a:avLst/>
          </a:prstGeom>
        </p:spPr>
      </p:pic>
      <p:sp>
        <p:nvSpPr>
          <p:cNvPr id="27" name="CuadroTexto 26">
            <a:extLst>
              <a:ext uri="{FF2B5EF4-FFF2-40B4-BE49-F238E27FC236}">
                <a16:creationId xmlns:a16="http://schemas.microsoft.com/office/drawing/2014/main" id="{3B68DBA2-27AB-4E2B-9608-B396B3F95CC8}"/>
              </a:ext>
            </a:extLst>
          </p:cNvPr>
          <p:cNvSpPr txBox="1"/>
          <p:nvPr/>
        </p:nvSpPr>
        <p:spPr>
          <a:xfrm>
            <a:off x="889965" y="1626584"/>
            <a:ext cx="3530400" cy="2246769"/>
          </a:xfrm>
          <a:prstGeom prst="rect">
            <a:avLst/>
          </a:prstGeom>
          <a:noFill/>
        </p:spPr>
        <p:txBody>
          <a:bodyPr wrap="square">
            <a:spAutoFit/>
          </a:bodyPr>
          <a:lstStyle/>
          <a:p>
            <a:r>
              <a:rPr lang="es-ES" dirty="0"/>
              <a:t>Crear el modelo entidad relación ER y su código SQL. ○ El contexto de análisis es: ■ Una empresa compra vehículos.</a:t>
            </a:r>
          </a:p>
          <a:p>
            <a:r>
              <a:rPr lang="es-ES" dirty="0"/>
              <a:t> ○ Adjuntar el diagrama Entidad Relación ER (imagen)</a:t>
            </a:r>
          </a:p>
          <a:p>
            <a:r>
              <a:rPr lang="es-ES" dirty="0"/>
              <a:t> ○ Adjuntar el código SQL generado. </a:t>
            </a:r>
          </a:p>
          <a:p>
            <a:r>
              <a:rPr lang="es-ES" dirty="0"/>
              <a:t>○ Sugerencia: Podría crear las entidades ■ empresa </a:t>
            </a:r>
          </a:p>
          <a:p>
            <a:r>
              <a:rPr lang="es-ES" dirty="0"/>
              <a:t>■ </a:t>
            </a:r>
            <a:r>
              <a:rPr lang="es-ES" dirty="0" err="1"/>
              <a:t>detalle_compra</a:t>
            </a:r>
            <a:r>
              <a:rPr lang="es-ES" dirty="0"/>
              <a:t> </a:t>
            </a:r>
          </a:p>
          <a:p>
            <a:r>
              <a:rPr lang="es-ES" dirty="0"/>
              <a:t>■ </a:t>
            </a:r>
            <a:r>
              <a:rPr lang="es-ES" dirty="0" err="1"/>
              <a:t>vehiculo</a:t>
            </a:r>
            <a:endParaRPr lang="es-ES" dirty="0"/>
          </a:p>
        </p:txBody>
      </p:sp>
    </p:spTree>
    <p:extLst>
      <p:ext uri="{BB962C8B-B14F-4D97-AF65-F5344CB8AC3E}">
        <p14:creationId xmlns:p14="http://schemas.microsoft.com/office/powerpoint/2010/main" val="15187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CONTENIDOS</a:t>
            </a:r>
            <a:endParaRPr dirty="0"/>
          </a:p>
        </p:txBody>
      </p:sp>
      <p:sp>
        <p:nvSpPr>
          <p:cNvPr id="226" name="Google Shape;226;p23"/>
          <p:cNvSpPr txBox="1">
            <a:spLocks noGrp="1"/>
          </p:cNvSpPr>
          <p:nvPr>
            <p:ph type="title" idx="8"/>
          </p:nvPr>
        </p:nvSpPr>
        <p:spPr>
          <a:xfrm>
            <a:off x="2715836" y="247117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6571226" y="2620826"/>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31" name="Google Shape;231;p23"/>
          <p:cNvSpPr txBox="1">
            <a:spLocks noGrp="1"/>
          </p:cNvSpPr>
          <p:nvPr>
            <p:ph type="ctrTitle" idx="16"/>
          </p:nvPr>
        </p:nvSpPr>
        <p:spPr>
          <a:xfrm>
            <a:off x="471591" y="2629073"/>
            <a:ext cx="2354119" cy="39121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sz="1600" dirty="0"/>
              <a:t>Manejo de conceptos.</a:t>
            </a:r>
            <a:endParaRPr sz="1600" dirty="0"/>
          </a:p>
        </p:txBody>
      </p:sp>
      <p:sp>
        <p:nvSpPr>
          <p:cNvPr id="232" name="Google Shape;232;p23"/>
          <p:cNvSpPr txBox="1">
            <a:spLocks noGrp="1"/>
          </p:cNvSpPr>
          <p:nvPr>
            <p:ph type="ctrTitle" idx="17"/>
          </p:nvPr>
        </p:nvSpPr>
        <p:spPr>
          <a:xfrm>
            <a:off x="4572000" y="292218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ES" sz="1600" dirty="0"/>
              <a:t>Parte practica</a:t>
            </a:r>
            <a:endParaRPr sz="1100" dirty="0"/>
          </a:p>
        </p:txBody>
      </p:sp>
      <p:grpSp>
        <p:nvGrpSpPr>
          <p:cNvPr id="238" name="Google Shape;238;p23"/>
          <p:cNvGrpSpPr/>
          <p:nvPr/>
        </p:nvGrpSpPr>
        <p:grpSpPr>
          <a:xfrm>
            <a:off x="3505201" y="2604310"/>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7159676" y="2709657"/>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WHAT WE ARE WORKING ON</a:t>
            </a:r>
            <a:endParaRPr/>
          </a:p>
        </p:txBody>
      </p:sp>
      <p:sp>
        <p:nvSpPr>
          <p:cNvPr id="276" name="Google Shape;276;p2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Mercury is the closest planet to the Sun</a:t>
            </a:r>
            <a:endParaRPr/>
          </a:p>
        </p:txBody>
      </p:sp>
      <p:sp>
        <p:nvSpPr>
          <p:cNvPr id="277" name="Google Shape;277;p2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Neptune is the farthest planet from the Sun</a:t>
            </a:r>
            <a:endParaRPr/>
          </a:p>
        </p:txBody>
      </p:sp>
      <p:sp>
        <p:nvSpPr>
          <p:cNvPr id="278" name="Google Shape;278;p2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Despite being red, Mars is a cold place, not hot</a:t>
            </a:r>
            <a:endParaRPr/>
          </a:p>
        </p:txBody>
      </p:sp>
      <p:sp>
        <p:nvSpPr>
          <p:cNvPr id="279" name="Google Shape;279;p2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SECURE</a:t>
            </a:r>
            <a:endParaRPr/>
          </a:p>
        </p:txBody>
      </p:sp>
      <p:sp>
        <p:nvSpPr>
          <p:cNvPr id="280" name="Google Shape;280;p2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FAST AND RELIABLE</a:t>
            </a:r>
            <a:endParaRPr/>
          </a:p>
        </p:txBody>
      </p:sp>
      <p:sp>
        <p:nvSpPr>
          <p:cNvPr id="281" name="Google Shape;281;p2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ACCESSIBLE</a:t>
            </a:r>
            <a:endParaRPr/>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3606"/>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207704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174176" y="1737500"/>
            <a:ext cx="4249924"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sz="3200" dirty="0"/>
              <a:t>Manejo de conceptos.</a:t>
            </a:r>
          </a:p>
        </p:txBody>
      </p:sp>
      <p:sp>
        <p:nvSpPr>
          <p:cNvPr id="263" name="Google Shape;263;p24"/>
          <p:cNvSpPr txBox="1">
            <a:spLocks noGrp="1"/>
          </p:cNvSpPr>
          <p:nvPr>
            <p:ph type="subTitle" idx="1"/>
          </p:nvPr>
        </p:nvSpPr>
        <p:spPr>
          <a:xfrm>
            <a:off x="4701209" y="2746375"/>
            <a:ext cx="3649991"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t>Aquí demuestro mis conocimientos en base de datos I</a:t>
            </a:r>
            <a:endParaRPr dirty="0"/>
          </a:p>
          <a:p>
            <a:pPr marL="0" lvl="0" indent="0" algn="l" rtl="0">
              <a:spcBef>
                <a:spcPts val="0"/>
              </a:spcBef>
              <a:spcAft>
                <a:spcPts val="0"/>
              </a:spcAft>
              <a:buNone/>
            </a:pPr>
            <a:endParaRPr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SQLserver</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r>
              <a:rPr lang="es-ES" b="1" i="0" dirty="0">
                <a:solidFill>
                  <a:srgbClr val="002060"/>
                </a:solidFill>
                <a:effectLst/>
                <a:latin typeface="-apple-system"/>
              </a:rPr>
              <a:t>¿Qué son las bases de datos?</a:t>
            </a:r>
            <a:endParaRPr lang="es-ES" dirty="0">
              <a:solidFill>
                <a:srgbClr val="002060"/>
              </a:solidFill>
            </a:endParaRPr>
          </a:p>
        </p:txBody>
      </p:sp>
      <p:sp>
        <p:nvSpPr>
          <p:cNvPr id="1127" name="Google Shape;1127;p40"/>
          <p:cNvSpPr txBox="1">
            <a:spLocks noGrp="1"/>
          </p:cNvSpPr>
          <p:nvPr>
            <p:ph type="subTitle" idx="1"/>
          </p:nvPr>
        </p:nvSpPr>
        <p:spPr>
          <a:xfrm>
            <a:off x="3871098" y="2139491"/>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b="0" i="0" dirty="0">
                <a:solidFill>
                  <a:schemeClr val="tx1"/>
                </a:solidFill>
                <a:effectLst/>
                <a:latin typeface="-apple-system"/>
              </a:rPr>
              <a:t>Una base de datos es un conjunto de datos pertenecientes a un mismo contexto y almacenados sistemáticamente para su posterior uso. En su definición más básica, una base de datos es cualquier colección de información interrelacionada</a:t>
            </a:r>
            <a:r>
              <a:rPr lang="es-ES" b="0" i="0" dirty="0">
                <a:solidFill>
                  <a:srgbClr val="D2D0CE"/>
                </a:solidFill>
                <a:effectLst/>
                <a:latin typeface="-apple-system"/>
              </a:rPr>
              <a:t>.</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6330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5"/>
            <a:ext cx="5034665" cy="606600"/>
          </a:xfrm>
          <a:prstGeom prst="rect">
            <a:avLst/>
          </a:prstGeom>
        </p:spPr>
        <p:txBody>
          <a:bodyPr spcFirstLastPara="1" wrap="square" lIns="91425" tIns="91425" rIns="91425" bIns="91425" anchor="b" anchorCtr="0">
            <a:noAutofit/>
          </a:bodyPr>
          <a:lstStyle/>
          <a:p>
            <a:r>
              <a:rPr lang="es-ES" b="1" i="0" dirty="0">
                <a:solidFill>
                  <a:srgbClr val="002060"/>
                </a:solidFill>
                <a:effectLst/>
                <a:latin typeface="-apple-system"/>
              </a:rPr>
              <a:t>¿A que se refiere cuando se habla de bases de datos relacionales?</a:t>
            </a:r>
            <a:endParaRPr lang="es-ES" dirty="0">
              <a:solidFill>
                <a:srgbClr val="002060"/>
              </a:solidFill>
            </a:endParaRPr>
          </a:p>
        </p:txBody>
      </p:sp>
      <p:sp>
        <p:nvSpPr>
          <p:cNvPr id="1127" name="Google Shape;1127;p40"/>
          <p:cNvSpPr txBox="1">
            <a:spLocks noGrp="1"/>
          </p:cNvSpPr>
          <p:nvPr>
            <p:ph type="subTitle" idx="1"/>
          </p:nvPr>
        </p:nvSpPr>
        <p:spPr>
          <a:xfrm>
            <a:off x="3871098" y="2139491"/>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b="0" i="0" dirty="0">
                <a:solidFill>
                  <a:schemeClr val="tx1"/>
                </a:solidFill>
                <a:effectLst/>
                <a:latin typeface="-apple-system"/>
              </a:rPr>
              <a:t>Una base de datos relacional es un tipo de base de datos que almacena y proporciona acceso a puntos de datos relacionados entre sí. Las bases de datos relacionales se basan en el modelo relacional, una forma intuitiva y directa de representar datos en tablas.</a:t>
            </a:r>
            <a:endParaRPr sz="500" dirty="0">
              <a:solidFill>
                <a:schemeClr val="tx1"/>
              </a:solidFill>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132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4850552" cy="606600"/>
          </a:xfrm>
          <a:prstGeom prst="rect">
            <a:avLst/>
          </a:prstGeom>
        </p:spPr>
        <p:txBody>
          <a:bodyPr spcFirstLastPara="1" wrap="square" lIns="91425" tIns="91425" rIns="91425" bIns="91425" anchor="b" anchorCtr="0">
            <a:noAutofit/>
          </a:bodyPr>
          <a:lstStyle/>
          <a:p>
            <a:r>
              <a:rPr lang="es-ES" b="1" i="0" dirty="0">
                <a:solidFill>
                  <a:srgbClr val="002060"/>
                </a:solidFill>
                <a:effectLst/>
                <a:latin typeface="-apple-system"/>
              </a:rPr>
              <a:t>¿Qué es el modelo entidad relación y/o diagrama entidad relación?</a:t>
            </a:r>
            <a:r>
              <a:rPr lang="es-ES" b="0" i="0" dirty="0">
                <a:solidFill>
                  <a:srgbClr val="002060"/>
                </a:solidFill>
                <a:effectLst/>
                <a:latin typeface="-apple-system"/>
              </a:rPr>
              <a:t> </a:t>
            </a:r>
            <a:endParaRPr lang="es-ES" dirty="0">
              <a:solidFill>
                <a:srgbClr val="002060"/>
              </a:solidFill>
            </a:endParaRPr>
          </a:p>
        </p:txBody>
      </p:sp>
      <p:sp>
        <p:nvSpPr>
          <p:cNvPr id="1127" name="Google Shape;1127;p40"/>
          <p:cNvSpPr txBox="1">
            <a:spLocks noGrp="1"/>
          </p:cNvSpPr>
          <p:nvPr>
            <p:ph type="subTitle" idx="1"/>
          </p:nvPr>
        </p:nvSpPr>
        <p:spPr>
          <a:xfrm>
            <a:off x="3871098" y="2139491"/>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b="0" i="0" dirty="0">
                <a:solidFill>
                  <a:schemeClr val="tx1"/>
                </a:solidFill>
                <a:effectLst/>
                <a:latin typeface="-apple-system"/>
              </a:rPr>
              <a:t>Un modelo entidad-relación es una herramienta para el modelo de datos, la cual facilita la representación de entidades de una base de datos. Un diagrama de entidad relación (ERD) muestra cómo se relacionan las entidades (tales como personas, objetos, conceptos, entre otros.) en un sistema determinado.</a:t>
            </a:r>
            <a:endParaRPr sz="500" dirty="0">
              <a:solidFill>
                <a:schemeClr val="tx1"/>
              </a:solidFill>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37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4850552" cy="606600"/>
          </a:xfrm>
          <a:prstGeom prst="rect">
            <a:avLst/>
          </a:prstGeom>
        </p:spPr>
        <p:txBody>
          <a:bodyPr spcFirstLastPara="1" wrap="square" lIns="91425" tIns="91425" rIns="91425" bIns="91425" anchor="b" anchorCtr="0">
            <a:noAutofit/>
          </a:bodyPr>
          <a:lstStyle/>
          <a:p>
            <a:r>
              <a:rPr lang="es-ES" b="1" i="0" dirty="0">
                <a:solidFill>
                  <a:srgbClr val="002060"/>
                </a:solidFill>
                <a:effectLst/>
                <a:latin typeface="-apple-system"/>
              </a:rPr>
              <a:t>¿Cuáles son las figuras que representan a un diagrama entidad relación? </a:t>
            </a:r>
            <a:endParaRPr lang="es-ES" dirty="0">
              <a:solidFill>
                <a:srgbClr val="002060"/>
              </a:solidFill>
            </a:endParaRPr>
          </a:p>
        </p:txBody>
      </p:sp>
      <p:sp>
        <p:nvSpPr>
          <p:cNvPr id="1127" name="Google Shape;1127;p40"/>
          <p:cNvSpPr txBox="1">
            <a:spLocks noGrp="1"/>
          </p:cNvSpPr>
          <p:nvPr>
            <p:ph type="subTitle" idx="1"/>
          </p:nvPr>
        </p:nvSpPr>
        <p:spPr>
          <a:xfrm>
            <a:off x="3871098" y="2139491"/>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b="1" i="0" dirty="0">
                <a:solidFill>
                  <a:schemeClr val="tx1"/>
                </a:solidFill>
                <a:effectLst/>
                <a:latin typeface="-apple-system"/>
              </a:rPr>
              <a:t>Explique cada una de ellas.</a:t>
            </a:r>
            <a:r>
              <a:rPr lang="es-ES" sz="1600" b="0" i="0" dirty="0">
                <a:solidFill>
                  <a:schemeClr val="tx1"/>
                </a:solidFill>
                <a:effectLst/>
                <a:latin typeface="-apple-system"/>
              </a:rPr>
              <a:t> Todos los diagramas de entidad relación involucran entidades, como su nombre lo indica. La figura que normalmente se utiliza para representarlo es un rectángulo. Los diagramas de relación de entidad suelen contener tres símbolos: rectángulos, óvalos y rombos. Estos símbolos ERD pueden representar relaciones entre elementos, entidades y atributos.</a:t>
            </a:r>
            <a:endParaRPr sz="400" dirty="0">
              <a:solidFill>
                <a:schemeClr val="tx1"/>
              </a:solidFill>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228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5"/>
            <a:ext cx="4623169" cy="606600"/>
          </a:xfrm>
          <a:prstGeom prst="rect">
            <a:avLst/>
          </a:prstGeom>
        </p:spPr>
        <p:txBody>
          <a:bodyPr spcFirstLastPara="1" wrap="square" lIns="91425" tIns="91425" rIns="91425" bIns="91425" anchor="b" anchorCtr="0">
            <a:noAutofit/>
          </a:bodyPr>
          <a:lstStyle/>
          <a:p>
            <a:r>
              <a:rPr lang="es-ES" b="1" i="0" dirty="0">
                <a:solidFill>
                  <a:srgbClr val="002060"/>
                </a:solidFill>
                <a:effectLst/>
                <a:latin typeface="-apple-system"/>
              </a:rPr>
              <a:t>¿Qué es SQL Server y qué es SQL Server Management Studio?</a:t>
            </a:r>
            <a:endParaRPr lang="es-ES" dirty="0">
              <a:solidFill>
                <a:srgbClr val="002060"/>
              </a:solidFill>
            </a:endParaRPr>
          </a:p>
        </p:txBody>
      </p:sp>
      <p:sp>
        <p:nvSpPr>
          <p:cNvPr id="1127" name="Google Shape;1127;p40"/>
          <p:cNvSpPr txBox="1">
            <a:spLocks noGrp="1"/>
          </p:cNvSpPr>
          <p:nvPr>
            <p:ph type="subTitle" idx="1"/>
          </p:nvPr>
        </p:nvSpPr>
        <p:spPr>
          <a:xfrm>
            <a:off x="4026847" y="1883098"/>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b="0" i="0" dirty="0">
                <a:solidFill>
                  <a:schemeClr val="tx1"/>
                </a:solidFill>
                <a:effectLst/>
                <a:latin typeface="-apple-system"/>
              </a:rPr>
              <a:t>SQL Server es la alternativa de Microsoft a otros potentes sistemas gestores de bases de datos. Es un sistema de gestión de base de datos relacional desarrollado como un servidor que da servicio a otras aplicaciones de software. SQL Server Management Studio (SSMS) es un entorno integrado para administrar cualquier infraestructura de SQL. Se utiliza para acceder, administrar, configurar y desarrollar todos los componentes de SQL Server.</a:t>
            </a:r>
            <a:endParaRPr sz="400" dirty="0">
              <a:solidFill>
                <a:schemeClr val="tx1"/>
              </a:solidFill>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1470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5"/>
            <a:ext cx="4623169" cy="606600"/>
          </a:xfrm>
          <a:prstGeom prst="rect">
            <a:avLst/>
          </a:prstGeom>
        </p:spPr>
        <p:txBody>
          <a:bodyPr spcFirstLastPara="1" wrap="square" lIns="91425" tIns="91425" rIns="91425" bIns="91425" anchor="b" anchorCtr="0">
            <a:noAutofit/>
          </a:bodyPr>
          <a:lstStyle/>
          <a:p>
            <a:r>
              <a:rPr lang="es-ES" b="1" i="0" dirty="0">
                <a:solidFill>
                  <a:srgbClr val="002060"/>
                </a:solidFill>
                <a:effectLst/>
                <a:latin typeface="-apple-system"/>
              </a:rPr>
              <a:t>¿Cómo se crea una base de datos?</a:t>
            </a:r>
            <a:r>
              <a:rPr lang="es-ES" b="0" i="0" dirty="0">
                <a:solidFill>
                  <a:srgbClr val="002060"/>
                </a:solidFill>
                <a:effectLst/>
                <a:latin typeface="-apple-system"/>
              </a:rPr>
              <a:t> </a:t>
            </a:r>
            <a:endParaRPr lang="es-ES" dirty="0">
              <a:solidFill>
                <a:srgbClr val="002060"/>
              </a:solidFill>
            </a:endParaRPr>
          </a:p>
        </p:txBody>
      </p:sp>
      <p:sp>
        <p:nvSpPr>
          <p:cNvPr id="1127" name="Google Shape;1127;p40"/>
          <p:cNvSpPr txBox="1">
            <a:spLocks noGrp="1"/>
          </p:cNvSpPr>
          <p:nvPr>
            <p:ph type="subTitle" idx="1"/>
          </p:nvPr>
        </p:nvSpPr>
        <p:spPr>
          <a:xfrm>
            <a:off x="4026847" y="1883098"/>
            <a:ext cx="5117153"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b="0" i="0" dirty="0">
                <a:solidFill>
                  <a:schemeClr val="tx1"/>
                </a:solidFill>
                <a:effectLst/>
                <a:latin typeface="-apple-system"/>
              </a:rPr>
              <a:t>Para generar una base de datos, se pueden seguir diferentes procesos dependiendo de la herramienta que se utilice. En general, el proceso consta de los siguientes pasos: determinar el propósito de la base de datos, buscar y organizar la información necesaria, dividir la información en tablas, convertir los elementos de información en columnas, especificar las claves principales, establecer las relaciones entre tablas y perfeccionar el diseño.</a:t>
            </a:r>
            <a:endParaRPr sz="200" dirty="0">
              <a:solidFill>
                <a:schemeClr val="tx1"/>
              </a:solidFill>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572641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764</Words>
  <Application>Microsoft Office PowerPoint</Application>
  <PresentationFormat>Presentación en pantalla (16:9)</PresentationFormat>
  <Paragraphs>64</Paragraphs>
  <Slides>20</Slides>
  <Notes>20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Roboto Black</vt:lpstr>
      <vt:lpstr>Roboto Light</vt:lpstr>
      <vt:lpstr>Didact Gothic</vt:lpstr>
      <vt:lpstr>Arial</vt:lpstr>
      <vt:lpstr>Bree Serif</vt:lpstr>
      <vt:lpstr>Roboto Mono Thin</vt:lpstr>
      <vt:lpstr>Roboto Thin</vt:lpstr>
      <vt:lpstr>Impact</vt:lpstr>
      <vt:lpstr>-apple-system</vt:lpstr>
      <vt:lpstr>WEB PROPOSAL</vt:lpstr>
      <vt:lpstr>UNIVERSIDAD PRIVADA FRANZ TAMAYO  DEFENSA HITO 2 - TAREA FINAL </vt:lpstr>
      <vt:lpstr>CONTENIDOS</vt:lpstr>
      <vt:lpstr>Manejo de conceptos.</vt:lpstr>
      <vt:lpstr>¿Qué son las bases de datos?</vt:lpstr>
      <vt:lpstr>¿A que se refiere cuando se habla de bases de datos relacionales?</vt:lpstr>
      <vt:lpstr>¿Qué es el modelo entidad relación y/o diagrama entidad relación? </vt:lpstr>
      <vt:lpstr>¿Cuáles son las figuras que representan a un diagrama entidad relación? </vt:lpstr>
      <vt:lpstr>¿Qué es SQL Server y qué es SQL Server Management Studio?</vt:lpstr>
      <vt:lpstr>¿Cómo se crea una base de datos? </vt:lpstr>
      <vt:lpstr>Crear una tabla cualquiera con 3 columnas y su primary key.</vt:lpstr>
      <vt:lpstr>Insertar 3 registros a la tabla creada anteriormente.</vt:lpstr>
      <vt:lpstr>¿Cómo se elimina una tabla?</vt:lpstr>
      <vt:lpstr>PARTE PRACTICA</vt:lpstr>
      <vt:lpstr>EJERCICIO</vt:lpstr>
      <vt:lpstr>EJERCICIO 2</vt:lpstr>
      <vt:lpstr>EJERCICIO 3</vt:lpstr>
      <vt:lpstr>EJERCICIO 3</vt:lpstr>
      <vt:lpstr>EJERCICIO 4</vt:lpstr>
      <vt:lpstr>EJERCICIO 5</vt:lpstr>
      <vt:lpstr>WHAT WE ARE WORKING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PRIVADA FRANZ TAMAYO  DEFENSA HITO 2 - TAREA FINAL</dc:title>
  <dc:creator>Alan Quispe</dc:creator>
  <cp:lastModifiedBy>Alan Quispe</cp:lastModifiedBy>
  <cp:revision>7</cp:revision>
  <dcterms:modified xsi:type="dcterms:W3CDTF">2023-09-11T23:53:52Z</dcterms:modified>
</cp:coreProperties>
</file>