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12" r:id="rId1"/>
  </p:sldMasterIdLst>
  <p:handoutMasterIdLst>
    <p:handoutMasterId r:id="rId3"/>
  </p:handoutMasterIdLst>
  <p:sldIdLst>
    <p:sldId id="256" r:id="rId2"/>
  </p:sldIdLst>
  <p:sldSz cx="43891200" cy="32918400"/>
  <p:notesSz cx="7010400" cy="9271000"/>
  <p:embeddedFontLst>
    <p:embeddedFont>
      <p:font typeface="Calibri" panose="020F0502020204030204" pitchFamily="34" charset="0"/>
      <p:regular r:id="rId4"/>
      <p:bold r:id="rId5"/>
      <p:italic r:id="rId6"/>
      <p:boldItalic r:id="rId7"/>
    </p:embeddedFont>
    <p:embeddedFont>
      <p:font typeface="Quattrocento" panose="02020502030000000404" pitchFamily="18" charset="0"/>
      <p:regular r:id="rId8"/>
      <p:bold r:id="rId9"/>
    </p:embeddedFont>
    <p:embeddedFont>
      <p:font typeface="Quattrocento Sans" panose="020B0502050000020003" pitchFamily="34" charset="0"/>
      <p:regular r:id="rId10"/>
    </p:embeddedFont>
  </p:embeddedFontLst>
  <p:custDataLst>
    <p:tags r:id="rId11"/>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A1D9"/>
    <a:srgbClr val="434342"/>
    <a:srgbClr val="613318"/>
    <a:srgbClr val="ADD632"/>
    <a:srgbClr val="FFCC00"/>
    <a:srgbClr val="000000"/>
    <a:srgbClr val="00334D"/>
    <a:srgbClr val="BD4F19"/>
    <a:srgbClr val="E3DEB8"/>
    <a:srgbClr val="0C7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875" autoAdjust="0"/>
    <p:restoredTop sz="94710" autoAdjust="0"/>
  </p:normalViewPr>
  <p:slideViewPr>
    <p:cSldViewPr>
      <p:cViewPr>
        <p:scale>
          <a:sx n="32" d="100"/>
          <a:sy n="32" d="100"/>
        </p:scale>
        <p:origin x="1072" y="14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gs" Target="tags/tag1.xml"/><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4/5/21</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8311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5047317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12" y="4221482"/>
            <a:ext cx="47404018" cy="898779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0530847" y="4221482"/>
            <a:ext cx="141480542" cy="898779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6401962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7376048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37"/>
            <a:ext cx="37307521" cy="6537960"/>
          </a:xfrm>
        </p:spPr>
        <p:txBody>
          <a:bodyPr anchor="t"/>
          <a:lstStyle>
            <a:defPPr>
              <a:defRPr kern="1200" smtId="4294967295"/>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smtId="4294967295"/>
            </a:defPPr>
            <a:lvl1pPr marL="0" indent="0">
              <a:buNone/>
              <a:defRPr sz="8200">
                <a:solidFill>
                  <a:schemeClr val="tx1">
                    <a:tint val="75000"/>
                  </a:schemeClr>
                </a:solidFill>
              </a:defRPr>
            </a:lvl1pPr>
            <a:lvl2pPr marL="1878667" indent="0">
              <a:buNone/>
              <a:defRPr sz="7400">
                <a:solidFill>
                  <a:schemeClr val="tx1">
                    <a:tint val="75000"/>
                  </a:schemeClr>
                </a:solidFill>
              </a:defRPr>
            </a:lvl2pPr>
            <a:lvl3pPr marL="3757334" indent="0">
              <a:buNone/>
              <a:defRPr sz="6600">
                <a:solidFill>
                  <a:schemeClr val="tx1">
                    <a:tint val="75000"/>
                  </a:schemeClr>
                </a:solidFill>
              </a:defRPr>
            </a:lvl3pPr>
            <a:lvl4pPr marL="5636001" indent="0">
              <a:buNone/>
              <a:defRPr sz="5800">
                <a:solidFill>
                  <a:schemeClr val="tx1">
                    <a:tint val="75000"/>
                  </a:schemeClr>
                </a:solidFill>
              </a:defRPr>
            </a:lvl4pPr>
            <a:lvl5pPr marL="7514669" indent="0">
              <a:buNone/>
              <a:defRPr sz="5800">
                <a:solidFill>
                  <a:schemeClr val="tx1">
                    <a:tint val="75000"/>
                  </a:schemeClr>
                </a:solidFill>
              </a:defRPr>
            </a:lvl5pPr>
            <a:lvl6pPr marL="9393336" indent="0">
              <a:buNone/>
              <a:defRPr sz="5800">
                <a:solidFill>
                  <a:schemeClr val="tx1">
                    <a:tint val="75000"/>
                  </a:schemeClr>
                </a:solidFill>
              </a:defRPr>
            </a:lvl6pPr>
            <a:lvl7pPr marL="11272007" indent="0">
              <a:buNone/>
              <a:defRPr sz="5800">
                <a:solidFill>
                  <a:schemeClr val="tx1">
                    <a:tint val="75000"/>
                  </a:schemeClr>
                </a:solidFill>
              </a:defRPr>
            </a:lvl7pPr>
            <a:lvl8pPr marL="13150673" indent="0">
              <a:buNone/>
              <a:defRPr sz="5800">
                <a:solidFill>
                  <a:schemeClr val="tx1">
                    <a:tint val="75000"/>
                  </a:schemeClr>
                </a:solidFill>
              </a:defRPr>
            </a:lvl8pPr>
            <a:lvl9pPr marL="15029342"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6940622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0530842" y="24582121"/>
            <a:ext cx="94442279" cy="69517264"/>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24582121"/>
            <a:ext cx="94442279" cy="69517264"/>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9129770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smtId="4294967295"/>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2179274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681841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1934618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smtId="4294967295"/>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smtId="4294967295"/>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8368398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smtId="4294967295"/>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smtId="4294967295"/>
            </a:defPPr>
            <a:lvl1pPr marL="0" indent="0">
              <a:buNone/>
              <a:defRPr sz="13200"/>
            </a:lvl1pPr>
            <a:lvl2pPr marL="1878667" indent="0">
              <a:buNone/>
              <a:defRPr sz="11500"/>
            </a:lvl2pPr>
            <a:lvl3pPr marL="3757334" indent="0">
              <a:buNone/>
              <a:defRPr sz="9900"/>
            </a:lvl3pPr>
            <a:lvl4pPr marL="5636001" indent="0">
              <a:buNone/>
              <a:defRPr sz="8200"/>
            </a:lvl4pPr>
            <a:lvl5pPr marL="7514669" indent="0">
              <a:buNone/>
              <a:defRPr sz="8200"/>
            </a:lvl5pPr>
            <a:lvl6pPr marL="9393336" indent="0">
              <a:buNone/>
              <a:defRPr sz="8200"/>
            </a:lvl6pPr>
            <a:lvl7pPr marL="11272007" indent="0">
              <a:buNone/>
              <a:defRPr sz="8200"/>
            </a:lvl7pPr>
            <a:lvl8pPr marL="13150673" indent="0">
              <a:buNone/>
              <a:defRPr sz="8200"/>
            </a:lvl8pPr>
            <a:lvl9pPr marL="15029342"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smtId="4294967295"/>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4/5/21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8070813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5729" tIns="187871" rIns="375729" bIns="187871"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5729" tIns="187871" rIns="375729" bIns="187871"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97"/>
            <a:ext cx="10241280" cy="1752600"/>
          </a:xfrm>
          <a:prstGeom prst="rect">
            <a:avLst/>
          </a:prstGeom>
        </p:spPr>
        <p:txBody>
          <a:bodyPr vert="horz" lIns="375729" tIns="187871" rIns="375729" bIns="187871" rtlCol="0" anchor="ctr"/>
          <a:lstStyle>
            <a:defPPr>
              <a:defRPr kern="1200" smtId="4294967295"/>
            </a:defPPr>
            <a:lvl1pPr algn="l">
              <a:defRPr sz="4900">
                <a:solidFill>
                  <a:schemeClr val="tx1">
                    <a:tint val="75000"/>
                  </a:schemeClr>
                </a:solidFill>
              </a:defRPr>
            </a:lvl1pPr>
          </a:lstStyle>
          <a:p>
            <a:fld id="{1D3EE5B7-680E-44FF-962F-3113FAB5030E}" type="datetimeFigureOut">
              <a:rPr lang="en-US" smtClean="0"/>
              <a:t>4/5/21</a:t>
            </a:fld>
            <a:endParaRPr lang="en-US"/>
          </a:p>
        </p:txBody>
      </p:sp>
      <p:sp>
        <p:nvSpPr>
          <p:cNvPr id="5" name="Footer Placeholder 4"/>
          <p:cNvSpPr>
            <a:spLocks noGrp="1"/>
          </p:cNvSpPr>
          <p:nvPr>
            <p:ph type="ftr" sz="quarter" idx="3"/>
          </p:nvPr>
        </p:nvSpPr>
        <p:spPr>
          <a:xfrm>
            <a:off x="14996161" y="30510497"/>
            <a:ext cx="13898880" cy="1752600"/>
          </a:xfrm>
          <a:prstGeom prst="rect">
            <a:avLst/>
          </a:prstGeom>
        </p:spPr>
        <p:txBody>
          <a:bodyPr vert="horz" lIns="375729" tIns="187871" rIns="375729" bIns="187871" rtlCol="0" anchor="ctr"/>
          <a:lstStyle>
            <a:defPPr>
              <a:defRPr kern="1200" smtId="4294967295"/>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97"/>
            <a:ext cx="10241280" cy="1752600"/>
          </a:xfrm>
          <a:prstGeom prst="rect">
            <a:avLst/>
          </a:prstGeom>
        </p:spPr>
        <p:txBody>
          <a:bodyPr vert="horz" lIns="375729" tIns="187871" rIns="375729" bIns="187871" rtlCol="0" anchor="ctr"/>
          <a:lstStyle>
            <a:defPPr>
              <a:defRPr kern="1200" smtId="4294967295"/>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concludingcider  Size: 48x36</a:t>
            </a:r>
          </a:p>
        </p:txBody>
      </p:sp>
    </p:spTree>
    <p:extLst>
      <p:ext uri="{BB962C8B-B14F-4D97-AF65-F5344CB8AC3E}">
        <p14:creationId xmlns:p14="http://schemas.microsoft.com/office/powerpoint/2010/main" val="4222471182"/>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txStyles>
    <p:titleStyle>
      <a:defPPr>
        <a:defRPr kern="1200" smtId="4294967295"/>
      </a:defPPr>
      <a:lvl1pPr algn="ctr" defTabSz="3757334" rtl="0" eaLnBrk="1" latinLnBrk="0" hangingPunct="1">
        <a:spcBef>
          <a:spcPct val="0"/>
        </a:spcBef>
        <a:buNone/>
        <a:defRPr sz="18100" kern="1200">
          <a:solidFill>
            <a:schemeClr val="tx1"/>
          </a:solidFill>
          <a:latin typeface="+mj-lt"/>
          <a:ea typeface="+mj-ea"/>
          <a:cs typeface="+mj-cs"/>
        </a:defRPr>
      </a:lvl1pPr>
    </p:titleStyle>
    <p:bodyStyle>
      <a:defPPr>
        <a:defRPr kern="1200" smtId="4294967295"/>
      </a:defPPr>
      <a:lvl1pPr marL="1409002" indent="-1409002" algn="l" defTabSz="375733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2839" indent="-1174172" algn="l" defTabSz="375733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696668" indent="-939334" algn="l" defTabSz="375733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7533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54002"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32673"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11341"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090008"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6867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57334" rtl="0" eaLnBrk="1" latinLnBrk="0" hangingPunct="1">
        <a:defRPr sz="7400" kern="1200">
          <a:solidFill>
            <a:schemeClr val="tx1"/>
          </a:solidFill>
          <a:latin typeface="+mn-lt"/>
          <a:ea typeface="+mn-ea"/>
          <a:cs typeface="+mn-cs"/>
        </a:defRPr>
      </a:lvl1pPr>
      <a:lvl2pPr marL="1878667" algn="l" defTabSz="3757334" rtl="0" eaLnBrk="1" latinLnBrk="0" hangingPunct="1">
        <a:defRPr sz="7400" kern="1200">
          <a:solidFill>
            <a:schemeClr val="tx1"/>
          </a:solidFill>
          <a:latin typeface="+mn-lt"/>
          <a:ea typeface="+mn-ea"/>
          <a:cs typeface="+mn-cs"/>
        </a:defRPr>
      </a:lvl2pPr>
      <a:lvl3pPr marL="3757334" algn="l" defTabSz="3757334" rtl="0" eaLnBrk="1" latinLnBrk="0" hangingPunct="1">
        <a:defRPr sz="7400" kern="1200">
          <a:solidFill>
            <a:schemeClr val="tx1"/>
          </a:solidFill>
          <a:latin typeface="+mn-lt"/>
          <a:ea typeface="+mn-ea"/>
          <a:cs typeface="+mn-cs"/>
        </a:defRPr>
      </a:lvl3pPr>
      <a:lvl4pPr marL="5636001" algn="l" defTabSz="3757334" rtl="0" eaLnBrk="1" latinLnBrk="0" hangingPunct="1">
        <a:defRPr sz="7400" kern="1200">
          <a:solidFill>
            <a:schemeClr val="tx1"/>
          </a:solidFill>
          <a:latin typeface="+mn-lt"/>
          <a:ea typeface="+mn-ea"/>
          <a:cs typeface="+mn-cs"/>
        </a:defRPr>
      </a:lvl4pPr>
      <a:lvl5pPr marL="7514669" algn="l" defTabSz="3757334" rtl="0" eaLnBrk="1" latinLnBrk="0" hangingPunct="1">
        <a:defRPr sz="7400" kern="1200">
          <a:solidFill>
            <a:schemeClr val="tx1"/>
          </a:solidFill>
          <a:latin typeface="+mn-lt"/>
          <a:ea typeface="+mn-ea"/>
          <a:cs typeface="+mn-cs"/>
        </a:defRPr>
      </a:lvl5pPr>
      <a:lvl6pPr marL="9393336" algn="l" defTabSz="3757334" rtl="0" eaLnBrk="1" latinLnBrk="0" hangingPunct="1">
        <a:defRPr sz="7400" kern="1200">
          <a:solidFill>
            <a:schemeClr val="tx1"/>
          </a:solidFill>
          <a:latin typeface="+mn-lt"/>
          <a:ea typeface="+mn-ea"/>
          <a:cs typeface="+mn-cs"/>
        </a:defRPr>
      </a:lvl6pPr>
      <a:lvl7pPr marL="11272007" algn="l" defTabSz="3757334" rtl="0" eaLnBrk="1" latinLnBrk="0" hangingPunct="1">
        <a:defRPr sz="7400" kern="1200">
          <a:solidFill>
            <a:schemeClr val="tx1"/>
          </a:solidFill>
          <a:latin typeface="+mn-lt"/>
          <a:ea typeface="+mn-ea"/>
          <a:cs typeface="+mn-cs"/>
        </a:defRPr>
      </a:lvl7pPr>
      <a:lvl8pPr marL="13150673" algn="l" defTabSz="3757334" rtl="0" eaLnBrk="1" latinLnBrk="0" hangingPunct="1">
        <a:defRPr sz="7400" kern="1200">
          <a:solidFill>
            <a:schemeClr val="tx1"/>
          </a:solidFill>
          <a:latin typeface="+mn-lt"/>
          <a:ea typeface="+mn-ea"/>
          <a:cs typeface="+mn-cs"/>
        </a:defRPr>
      </a:lvl8pPr>
      <a:lvl9pPr marL="15029342" algn="l" defTabSz="375733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rot="5400000" flipH="1">
            <a:off x="20955000" y="9982200"/>
            <a:ext cx="1981200" cy="438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cxnSp>
        <p:nvCxnSpPr>
          <p:cNvPr id="51" name="Straight Connector 50"/>
          <p:cNvCxnSpPr/>
          <p:nvPr/>
        </p:nvCxnSpPr>
        <p:spPr>
          <a:xfrm rot="5400000" flipH="1">
            <a:off x="21945600" y="8610601"/>
            <a:ext cx="0" cy="4389120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Text Placeholder 5">
            <a:extLst>
              <a:ext uri="{FF2B5EF4-FFF2-40B4-BE49-F238E27FC236}">
                <a16:creationId xmlns:a16="http://schemas.microsoft.com/office/drawing/2014/main" id="{D1E8EEA0-ED67-4B13-A826-1A8457285CCB}"/>
              </a:ext>
            </a:extLst>
          </p:cNvPr>
          <p:cNvSpPr txBox="1"/>
          <p:nvPr/>
        </p:nvSpPr>
        <p:spPr>
          <a:xfrm>
            <a:off x="4381499" y="1523999"/>
            <a:ext cx="35128203" cy="2186439"/>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rgbClr val="434342"/>
                </a:solidFill>
                <a:latin typeface="Quattrocento" panose="02020802030000000404" pitchFamily="18" charset="0"/>
              </a:rPr>
              <a:t>BART-TL: Weakly-Supervised Topic Label Generation</a:t>
            </a:r>
          </a:p>
        </p:txBody>
      </p:sp>
      <p:sp>
        <p:nvSpPr>
          <p:cNvPr id="55" name="Text Placeholder 5">
            <a:extLst>
              <a:ext uri="{FF2B5EF4-FFF2-40B4-BE49-F238E27FC236}">
                <a16:creationId xmlns:a16="http://schemas.microsoft.com/office/drawing/2014/main" id="{17285E29-F4EF-4B9F-90C7-5108CA16C10F}"/>
              </a:ext>
            </a:extLst>
          </p:cNvPr>
          <p:cNvSpPr txBox="1"/>
          <p:nvPr/>
        </p:nvSpPr>
        <p:spPr>
          <a:xfrm>
            <a:off x="4381499" y="3866825"/>
            <a:ext cx="35128203"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434342"/>
                </a:solidFill>
                <a:latin typeface="Quattrocento Sans" panose="020B0502050000020003" pitchFamily="34" charset="0"/>
                <a:cs typeface="Arial" panose="020B0604020202020204" pitchFamily="34" charset="0"/>
              </a:rPr>
              <a:t>Cristian Popa       </a:t>
            </a:r>
            <a:r>
              <a:rPr lang="en-US" sz="5600" dirty="0" err="1">
                <a:solidFill>
                  <a:srgbClr val="434342"/>
                </a:solidFill>
                <a:latin typeface="Quattrocento Sans" panose="020B0502050000020003" pitchFamily="34" charset="0"/>
                <a:cs typeface="Arial" panose="020B0604020202020204" pitchFamily="34" charset="0"/>
              </a:rPr>
              <a:t>Traian</a:t>
            </a:r>
            <a:r>
              <a:rPr lang="en-US" sz="5600" dirty="0">
                <a:solidFill>
                  <a:srgbClr val="434342"/>
                </a:solidFill>
                <a:latin typeface="Quattrocento Sans" panose="020B0502050000020003" pitchFamily="34" charset="0"/>
                <a:cs typeface="Arial" panose="020B0604020202020204" pitchFamily="34" charset="0"/>
              </a:rPr>
              <a:t> </a:t>
            </a:r>
            <a:r>
              <a:rPr lang="en-US" sz="5600" dirty="0" err="1">
                <a:solidFill>
                  <a:srgbClr val="434342"/>
                </a:solidFill>
                <a:latin typeface="Quattrocento Sans" panose="020B0502050000020003" pitchFamily="34" charset="0"/>
                <a:cs typeface="Arial" panose="020B0604020202020204" pitchFamily="34" charset="0"/>
              </a:rPr>
              <a:t>Rebedea</a:t>
            </a:r>
            <a:endParaRPr lang="en-US" sz="5600" dirty="0">
              <a:solidFill>
                <a:srgbClr val="434342"/>
              </a:solidFill>
              <a:latin typeface="Quattrocento Sans" panose="020B0502050000020003" pitchFamily="34" charset="0"/>
              <a:cs typeface="Arial" panose="020B0604020202020204" pitchFamily="34" charset="0"/>
            </a:endParaRPr>
          </a:p>
          <a:p>
            <a:pPr algn="ctr">
              <a:defRPr/>
            </a:pPr>
            <a:r>
              <a:rPr lang="en-US" sz="5600" dirty="0">
                <a:solidFill>
                  <a:srgbClr val="434342"/>
                </a:solidFill>
                <a:latin typeface="Quattrocento Sans" panose="020B0502050000020003" pitchFamily="34" charset="0"/>
                <a:cs typeface="Arial" panose="020B0604020202020204" pitchFamily="34" charset="0"/>
              </a:rPr>
              <a:t>University </a:t>
            </a:r>
            <a:r>
              <a:rPr lang="en-US" sz="5600" dirty="0" err="1">
                <a:solidFill>
                  <a:srgbClr val="434342"/>
                </a:solidFill>
                <a:latin typeface="Quattrocento Sans" panose="020B0502050000020003" pitchFamily="34" charset="0"/>
                <a:cs typeface="Arial" panose="020B0604020202020204" pitchFamily="34" charset="0"/>
              </a:rPr>
              <a:t>Politehnica</a:t>
            </a:r>
            <a:r>
              <a:rPr lang="en-US" sz="5600" dirty="0">
                <a:solidFill>
                  <a:srgbClr val="434342"/>
                </a:solidFill>
                <a:latin typeface="Quattrocento Sans" panose="020B0502050000020003" pitchFamily="34" charset="0"/>
                <a:cs typeface="Arial" panose="020B0604020202020204" pitchFamily="34" charset="0"/>
              </a:rPr>
              <a:t> of Bucharest</a:t>
            </a:r>
          </a:p>
        </p:txBody>
      </p:sp>
      <p:sp>
        <p:nvSpPr>
          <p:cNvPr id="36" name="TextBox 19"/>
          <p:cNvSpPr txBox="1">
            <a:spLocks noChangeArrowheads="1"/>
          </p:cNvSpPr>
          <p:nvPr/>
        </p:nvSpPr>
        <p:spPr bwMode="auto">
          <a:xfrm>
            <a:off x="761999" y="7737365"/>
            <a:ext cx="9957825" cy="57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We propose a novel solution for assigning labels to topic models by using multiple weak labelers. The method leverages generative transformers to learn accurate representations of the most important topic terms and candidate labels.</a:t>
            </a:r>
          </a:p>
          <a:p>
            <a:pPr algn="just">
              <a:lnSpc>
                <a:spcPct val="110000"/>
              </a:lnSpc>
            </a:pPr>
            <a:endParaRPr lang="en-US" sz="2800" dirty="0">
              <a:solidFill>
                <a:schemeClr val="tx2"/>
              </a:solidFill>
              <a:latin typeface="Quattrocento Sans" panose="020B0502050000020003" pitchFamily="34" charset="0"/>
              <a:cs typeface="Arial" panose="020B0604020202020204" pitchFamily="34" charset="0"/>
            </a:endParaRPr>
          </a:p>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This is achieved by fine-tuning pre-trained BART models on a large number of potential labels generated by state of the art non-neural models for topic labeling, enriched with different techniques. The proposed </a:t>
            </a:r>
            <a:r>
              <a:rPr lang="en-US" sz="2800" i="1" dirty="0">
                <a:solidFill>
                  <a:schemeClr val="tx2"/>
                </a:solidFill>
                <a:latin typeface="Quattrocento Sans" panose="020B0502050000020003" pitchFamily="34" charset="0"/>
                <a:cs typeface="Arial" panose="020B0604020202020204" pitchFamily="34" charset="0"/>
              </a:rPr>
              <a:t>BART-TL</a:t>
            </a:r>
            <a:r>
              <a:rPr lang="en-US" sz="2800" dirty="0">
                <a:solidFill>
                  <a:schemeClr val="tx2"/>
                </a:solidFill>
                <a:latin typeface="Quattrocento Sans" panose="020B0502050000020003" pitchFamily="34" charset="0"/>
                <a:cs typeface="Arial" panose="020B0604020202020204" pitchFamily="34" charset="0"/>
              </a:rPr>
              <a:t> model is able to generate valuable and novel labels in a weakly-supervised manner and can be improved by adding other weak labelers or distant supervision on similar tasks.</a:t>
            </a:r>
          </a:p>
        </p:txBody>
      </p:sp>
      <p:sp>
        <p:nvSpPr>
          <p:cNvPr id="37" name="Rectangle 10"/>
          <p:cNvSpPr>
            <a:spLocks noChangeArrowheads="1"/>
          </p:cNvSpPr>
          <p:nvPr/>
        </p:nvSpPr>
        <p:spPr bwMode="auto">
          <a:xfrm>
            <a:off x="762000" y="6705600"/>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3600" b="1" dirty="0">
                <a:solidFill>
                  <a:srgbClr val="FFFFFF"/>
                </a:solidFill>
                <a:latin typeface="Quattrocento" panose="02020802030000000404" pitchFamily="18" charset="0"/>
              </a:rPr>
              <a:t>Abstract</a:t>
            </a:r>
          </a:p>
        </p:txBody>
      </p:sp>
      <p:sp>
        <p:nvSpPr>
          <p:cNvPr id="39" name="TextBox 19">
            <a:extLst>
              <a:ext uri="{FF2B5EF4-FFF2-40B4-BE49-F238E27FC236}">
                <a16:creationId xmlns:a16="http://schemas.microsoft.com/office/drawing/2014/main" id="{0ABBC78D-0CDC-4D4E-A8CD-23A5559A6DD2}"/>
              </a:ext>
            </a:extLst>
          </p:cNvPr>
          <p:cNvSpPr txBox="1">
            <a:spLocks noChangeArrowheads="1"/>
          </p:cNvSpPr>
          <p:nvPr/>
        </p:nvSpPr>
        <p:spPr bwMode="auto">
          <a:xfrm>
            <a:off x="761997" y="15742352"/>
            <a:ext cx="9957825" cy="1097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Topic modeling is a popular unsupervised method for exploring large corpora of documents. Topics are represented as distributions over words, while documents as mixtures of topics. This NLP task is typically solved using </a:t>
            </a:r>
            <a:r>
              <a:rPr lang="en-US" sz="2800" dirty="0" err="1">
                <a:solidFill>
                  <a:schemeClr val="tx2"/>
                </a:solidFill>
                <a:latin typeface="Quattrocento Sans" panose="020B0502050000020003" pitchFamily="34" charset="0"/>
                <a:cs typeface="Arial" panose="020B0604020202020204" pitchFamily="34" charset="0"/>
              </a:rPr>
              <a:t>Blei’s</a:t>
            </a:r>
            <a:r>
              <a:rPr lang="en-US" sz="2800" dirty="0">
                <a:solidFill>
                  <a:schemeClr val="tx2"/>
                </a:solidFill>
                <a:latin typeface="Quattrocento Sans" panose="020B0502050000020003" pitchFamily="34" charset="0"/>
                <a:cs typeface="Arial" panose="020B0604020202020204" pitchFamily="34" charset="0"/>
              </a:rPr>
              <a:t> LDA, which we used ourselves throughout all experiments.</a:t>
            </a:r>
          </a:p>
          <a:p>
            <a:pPr algn="just">
              <a:lnSpc>
                <a:spcPct val="110000"/>
              </a:lnSpc>
            </a:pPr>
            <a:endParaRPr lang="en-US" sz="2800" dirty="0">
              <a:solidFill>
                <a:schemeClr val="tx2"/>
              </a:solidFill>
              <a:latin typeface="Quattrocento Sans" panose="020B0502050000020003" pitchFamily="34" charset="0"/>
              <a:cs typeface="Arial" panose="020B0604020202020204" pitchFamily="34" charset="0"/>
            </a:endParaRPr>
          </a:p>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While the resulting distributions of topic models are useful for computational purposes, such as measuring the similarity of two documents, these may prove difficult to interpret by humans. Topic labeling aims to solve this issue by computing labels for each topic. Historically, this was achieved by establishing a pool of labels and ranking them using certain scoring functions.</a:t>
            </a:r>
          </a:p>
          <a:p>
            <a:pPr algn="just">
              <a:lnSpc>
                <a:spcPct val="110000"/>
              </a:lnSpc>
            </a:pPr>
            <a:endParaRPr lang="en-US" sz="2800" dirty="0">
              <a:solidFill>
                <a:schemeClr val="tx2"/>
              </a:solidFill>
              <a:latin typeface="Quattrocento Sans" panose="020B0502050000020003" pitchFamily="34" charset="0"/>
              <a:cs typeface="Arial" panose="020B0604020202020204" pitchFamily="34" charset="0"/>
            </a:endParaRPr>
          </a:p>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The main reference topic labeling method we used was the one described in the paper “Automatic Labelling of Topics with Neural Embeddings“ (Bhatia et al., 2016), which we will refer to as “NETL” from here on. The authors extract topics using LDA from different sources (blogs, books, news, PubMed) and use titles of Wikipedia articles as candidate labels. They gather annotator feedback to obtain gold-standard labels and showcase the performance of supervised and unsupervised rankers.</a:t>
            </a:r>
          </a:p>
        </p:txBody>
      </p:sp>
      <p:sp>
        <p:nvSpPr>
          <p:cNvPr id="44" name="Rectangle 10">
            <a:extLst>
              <a:ext uri="{FF2B5EF4-FFF2-40B4-BE49-F238E27FC236}">
                <a16:creationId xmlns:a16="http://schemas.microsoft.com/office/drawing/2014/main" id="{7E80D786-D74D-4324-9F95-59B544BBB243}"/>
              </a:ext>
            </a:extLst>
          </p:cNvPr>
          <p:cNvSpPr>
            <a:spLocks noChangeArrowheads="1"/>
          </p:cNvSpPr>
          <p:nvPr/>
        </p:nvSpPr>
        <p:spPr bwMode="auto">
          <a:xfrm>
            <a:off x="761998" y="14671565"/>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3600" b="1">
                <a:solidFill>
                  <a:srgbClr val="FFFFFF"/>
                </a:solidFill>
                <a:latin typeface="Quattrocento" panose="02020802030000000404" pitchFamily="18" charset="0"/>
              </a:rPr>
              <a:t>Introduction</a:t>
            </a:r>
          </a:p>
        </p:txBody>
      </p:sp>
      <p:sp>
        <p:nvSpPr>
          <p:cNvPr id="34" name="TextBox 19">
            <a:extLst>
              <a:ext uri="{FF2B5EF4-FFF2-40B4-BE49-F238E27FC236}">
                <a16:creationId xmlns:a16="http://schemas.microsoft.com/office/drawing/2014/main" id="{B6811A51-D023-4ABF-99DE-54CD1B82D366}"/>
              </a:ext>
            </a:extLst>
          </p:cNvPr>
          <p:cNvSpPr txBox="1">
            <a:spLocks noChangeArrowheads="1"/>
          </p:cNvSpPr>
          <p:nvPr/>
        </p:nvSpPr>
        <p:spPr bwMode="auto">
          <a:xfrm>
            <a:off x="33094372" y="7761947"/>
            <a:ext cx="9957825" cy="210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solidFill>
                  <a:schemeClr val="tx2"/>
                </a:solidFill>
                <a:latin typeface="Quattrocento Sans" panose="020B0502050000020003" pitchFamily="34" charset="0"/>
                <a:cs typeface="Arial" panose="020B0604020202020204" pitchFamily="34" charset="0"/>
              </a:rPr>
              <a:t>A great advantage of generative methods is that the models can create original labels for the topics. We are interested in this model novelty, how frequent is it and whether these novel labels are good. The results show that ~40% of labels are completely new, never seen in the finetuning data, and that their average rating does not stray far from regular labels:</a:t>
            </a:r>
          </a:p>
        </p:txBody>
      </p:sp>
      <p:sp>
        <p:nvSpPr>
          <p:cNvPr id="38" name="Rectangle 10">
            <a:extLst>
              <a:ext uri="{FF2B5EF4-FFF2-40B4-BE49-F238E27FC236}">
                <a16:creationId xmlns:a16="http://schemas.microsoft.com/office/drawing/2014/main" id="{C0234601-D933-4311-BDF5-42800658BFD3}"/>
              </a:ext>
            </a:extLst>
          </p:cNvPr>
          <p:cNvSpPr>
            <a:spLocks noChangeArrowheads="1"/>
          </p:cNvSpPr>
          <p:nvPr/>
        </p:nvSpPr>
        <p:spPr bwMode="auto">
          <a:xfrm>
            <a:off x="33094372" y="6705600"/>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3600" b="1" dirty="0">
                <a:solidFill>
                  <a:srgbClr val="FFFFFF"/>
                </a:solidFill>
                <a:latin typeface="Quattrocento" panose="02020802030000000404" pitchFamily="18" charset="0"/>
              </a:rPr>
              <a:t>Additional Results</a:t>
            </a:r>
          </a:p>
        </p:txBody>
      </p:sp>
      <p:sp>
        <p:nvSpPr>
          <p:cNvPr id="47" name="TextBox 19">
            <a:extLst>
              <a:ext uri="{FF2B5EF4-FFF2-40B4-BE49-F238E27FC236}">
                <a16:creationId xmlns:a16="http://schemas.microsoft.com/office/drawing/2014/main" id="{4D3A2477-3C43-4479-B3DF-0DE4A78D1059}"/>
              </a:ext>
            </a:extLst>
          </p:cNvPr>
          <p:cNvSpPr txBox="1">
            <a:spLocks noChangeArrowheads="1"/>
          </p:cNvSpPr>
          <p:nvPr/>
        </p:nvSpPr>
        <p:spPr bwMode="auto">
          <a:xfrm>
            <a:off x="33094372" y="22473207"/>
            <a:ext cx="9957825" cy="339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We introduced the </a:t>
            </a:r>
            <a:r>
              <a:rPr lang="en-US" sz="2800" i="1" dirty="0">
                <a:solidFill>
                  <a:schemeClr val="tx2"/>
                </a:solidFill>
                <a:latin typeface="Quattrocento Sans" panose="020B0502050000020003" pitchFamily="34" charset="0"/>
                <a:cs typeface="Arial" panose="020B0604020202020204" pitchFamily="34" charset="0"/>
              </a:rPr>
              <a:t>BART-TL</a:t>
            </a:r>
            <a:r>
              <a:rPr lang="en-US" sz="2800" dirty="0">
                <a:solidFill>
                  <a:schemeClr val="tx2"/>
                </a:solidFill>
                <a:latin typeface="Quattrocento Sans" panose="020B0502050000020003" pitchFamily="34" charset="0"/>
                <a:cs typeface="Arial" panose="020B0604020202020204" pitchFamily="34" charset="0"/>
              </a:rPr>
              <a:t> model that builds upon previous topic labeling solutions by adopting a generative deep learning strategy. Large transformer models are fine-tuned in a weakly-supervised manner using unsupervised labelers to obtain meaningful labels. While current results have varying quality compared to NETL, BART-TL is able to generate novel labels of similar quality.</a:t>
            </a:r>
          </a:p>
        </p:txBody>
      </p:sp>
      <p:sp>
        <p:nvSpPr>
          <p:cNvPr id="48" name="Rectangle 10">
            <a:extLst>
              <a:ext uri="{FF2B5EF4-FFF2-40B4-BE49-F238E27FC236}">
                <a16:creationId xmlns:a16="http://schemas.microsoft.com/office/drawing/2014/main" id="{A5FFB638-77FE-4FE9-BAAF-8DA0D3D62767}"/>
              </a:ext>
            </a:extLst>
          </p:cNvPr>
          <p:cNvSpPr>
            <a:spLocks noChangeArrowheads="1"/>
          </p:cNvSpPr>
          <p:nvPr/>
        </p:nvSpPr>
        <p:spPr bwMode="auto">
          <a:xfrm>
            <a:off x="33094372" y="21411943"/>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3600" b="1">
                <a:solidFill>
                  <a:srgbClr val="FFFFFF"/>
                </a:solidFill>
                <a:latin typeface="Quattrocento" panose="02020802030000000404" pitchFamily="18" charset="0"/>
              </a:rPr>
              <a:t>Conclusion</a:t>
            </a:r>
          </a:p>
        </p:txBody>
      </p:sp>
      <p:sp>
        <p:nvSpPr>
          <p:cNvPr id="26" name="TextBox 19">
            <a:extLst>
              <a:ext uri="{FF2B5EF4-FFF2-40B4-BE49-F238E27FC236}">
                <a16:creationId xmlns:a16="http://schemas.microsoft.com/office/drawing/2014/main" id="{C683A825-1118-403C-A248-0823BAB7C3C3}"/>
              </a:ext>
            </a:extLst>
          </p:cNvPr>
          <p:cNvSpPr txBox="1">
            <a:spLocks noChangeArrowheads="1"/>
          </p:cNvSpPr>
          <p:nvPr/>
        </p:nvSpPr>
        <p:spPr bwMode="auto">
          <a:xfrm>
            <a:off x="11520326" y="7761948"/>
            <a:ext cx="9957825" cy="142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We aim to reframe the task of topic labeling as a sequence-to-sequence task, rather than a ranking one. Our method utilizes a pre-trained BART (Lewis et al., 2019) transformer model, with a denoising autoencoder architecture, hence the name </a:t>
            </a:r>
            <a:r>
              <a:rPr lang="en-US" sz="2800" i="1" dirty="0">
                <a:solidFill>
                  <a:schemeClr val="tx2"/>
                </a:solidFill>
                <a:latin typeface="Quattrocento Sans" panose="020B0502050000020003" pitchFamily="34" charset="0"/>
                <a:cs typeface="Arial" panose="020B0604020202020204" pitchFamily="34" charset="0"/>
              </a:rPr>
              <a:t>BART-TL</a:t>
            </a:r>
            <a:r>
              <a:rPr lang="en-US" sz="2800" dirty="0">
                <a:solidFill>
                  <a:schemeClr val="tx2"/>
                </a:solidFill>
                <a:latin typeface="Quattrocento Sans" panose="020B0502050000020003" pitchFamily="34" charset="0"/>
                <a:cs typeface="Arial" panose="020B0604020202020204" pitchFamily="34" charset="0"/>
              </a:rPr>
              <a:t>.</a:t>
            </a:r>
          </a:p>
          <a:p>
            <a:pPr algn="just">
              <a:lnSpc>
                <a:spcPct val="110000"/>
              </a:lnSpc>
            </a:pPr>
            <a:endParaRPr lang="en-US" sz="2800" dirty="0">
              <a:solidFill>
                <a:schemeClr val="tx2"/>
              </a:solidFill>
              <a:latin typeface="Quattrocento Sans" panose="020B0502050000020003" pitchFamily="34" charset="0"/>
              <a:cs typeface="Arial" panose="020B0604020202020204" pitchFamily="34" charset="0"/>
            </a:endParaRPr>
          </a:p>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To finetune the BART model, we first construct a weakly-supervised dataset. We apply LDA (</a:t>
            </a:r>
            <a:r>
              <a:rPr lang="en-US" sz="2800" dirty="0" err="1">
                <a:solidFill>
                  <a:schemeClr val="tx2"/>
                </a:solidFill>
                <a:latin typeface="Quattrocento Sans" panose="020B0502050000020003" pitchFamily="34" charset="0"/>
                <a:cs typeface="Arial" panose="020B0604020202020204" pitchFamily="34" charset="0"/>
              </a:rPr>
              <a:t>Blei</a:t>
            </a:r>
            <a:r>
              <a:rPr lang="en-US" sz="2800" dirty="0">
                <a:solidFill>
                  <a:schemeClr val="tx2"/>
                </a:solidFill>
                <a:latin typeface="Quattrocento Sans" panose="020B0502050000020003" pitchFamily="34" charset="0"/>
                <a:cs typeface="Arial" panose="020B0604020202020204" pitchFamily="34" charset="0"/>
              </a:rPr>
              <a:t> et al. 2003) on posts crawled from the Stack Exchange forums on 5 different subjects: English, Biology, Economics, Law, and Photography. These are thoroughly pre-processed beforehand by removing, among others, XML artifacts and stop-words.</a:t>
            </a:r>
          </a:p>
          <a:p>
            <a:pPr algn="just">
              <a:lnSpc>
                <a:spcPct val="110000"/>
              </a:lnSpc>
            </a:pPr>
            <a:endParaRPr lang="en-US" sz="2800" dirty="0">
              <a:solidFill>
                <a:schemeClr val="tx2"/>
              </a:solidFill>
              <a:latin typeface="Quattrocento Sans" panose="020B0502050000020003" pitchFamily="34" charset="0"/>
              <a:cs typeface="Arial" panose="020B0604020202020204" pitchFamily="34" charset="0"/>
            </a:endParaRPr>
          </a:p>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We label the sequence-to-sequence dataset by starting from the NETL labeler, extracting initial candidate labels for each topic. Because the number of topics is low, with an upper limit of 100 topics for each of the 5 subjects, we decided to enhance the training data by having the dataset be a one-to-many mapping from topics, represented as the top-20 terms in the topic distribution, to labels. These labels are the NETL-extracted labels, along with our own enrichments:</a:t>
            </a:r>
          </a:p>
          <a:p>
            <a:pPr marL="457200" indent="-457200" algn="just">
              <a:lnSpc>
                <a:spcPct val="110000"/>
              </a:lnSpc>
              <a:buFont typeface="Arial" panose="020B0604020202020204" pitchFamily="34" charset="0"/>
              <a:buChar char="•"/>
            </a:pPr>
            <a:r>
              <a:rPr lang="en-US" sz="2800" dirty="0">
                <a:solidFill>
                  <a:schemeClr val="tx2"/>
                </a:solidFill>
                <a:latin typeface="Quattrocento Sans" panose="020B0502050000020003" pitchFamily="34" charset="0"/>
                <a:cs typeface="Arial" panose="020B0604020202020204" pitchFamily="34" charset="0"/>
              </a:rPr>
              <a:t>Random words sampled from the topic distribution (n-grams)</a:t>
            </a:r>
          </a:p>
          <a:p>
            <a:pPr marL="457200" indent="-457200" algn="just">
              <a:lnSpc>
                <a:spcPct val="110000"/>
              </a:lnSpc>
              <a:buFont typeface="Arial" panose="020B0604020202020204" pitchFamily="34" charset="0"/>
              <a:buChar char="•"/>
            </a:pPr>
            <a:r>
              <a:rPr lang="en-US" sz="2800" dirty="0">
                <a:solidFill>
                  <a:schemeClr val="tx2"/>
                </a:solidFill>
                <a:latin typeface="Quattrocento Sans" panose="020B0502050000020003" pitchFamily="34" charset="0"/>
                <a:cs typeface="Arial" panose="020B0604020202020204" pitchFamily="34" charset="0"/>
              </a:rPr>
              <a:t>Short paragraphs relevant to the topic (</a:t>
            </a:r>
            <a:r>
              <a:rPr lang="en-US" sz="2800" dirty="0" err="1">
                <a:solidFill>
                  <a:schemeClr val="tx2"/>
                </a:solidFill>
                <a:latin typeface="Quattrocento Sans" panose="020B0502050000020003" pitchFamily="34" charset="0"/>
                <a:cs typeface="Arial" panose="020B0604020202020204" pitchFamily="34" charset="0"/>
              </a:rPr>
              <a:t>Gourru</a:t>
            </a:r>
            <a:r>
              <a:rPr lang="en-US" sz="2800" dirty="0">
                <a:solidFill>
                  <a:schemeClr val="tx2"/>
                </a:solidFill>
                <a:latin typeface="Quattrocento Sans" panose="020B0502050000020003" pitchFamily="34" charset="0"/>
                <a:cs typeface="Arial" panose="020B0604020202020204" pitchFamily="34" charset="0"/>
              </a:rPr>
              <a:t> et al., 2018)</a:t>
            </a:r>
          </a:p>
          <a:p>
            <a:pPr marL="457200" indent="-457200" algn="just">
              <a:lnSpc>
                <a:spcPct val="110000"/>
              </a:lnSpc>
              <a:buFont typeface="Arial" panose="020B0604020202020204" pitchFamily="34" charset="0"/>
              <a:buChar char="•"/>
            </a:pPr>
            <a:r>
              <a:rPr lang="en-US" sz="2800" dirty="0">
                <a:solidFill>
                  <a:schemeClr val="tx2"/>
                </a:solidFill>
                <a:latin typeface="Quattrocento Sans" panose="020B0502050000020003" pitchFamily="34" charset="0"/>
                <a:cs typeface="Arial" panose="020B0604020202020204" pitchFamily="34" charset="0"/>
              </a:rPr>
              <a:t>Noun phrases found relevant to the topic</a:t>
            </a:r>
          </a:p>
          <a:p>
            <a:pPr algn="just">
              <a:lnSpc>
                <a:spcPct val="110000"/>
              </a:lnSpc>
            </a:pPr>
            <a:endParaRPr lang="en-US" sz="2800" dirty="0">
              <a:solidFill>
                <a:schemeClr val="tx2"/>
              </a:solidFill>
              <a:latin typeface="Quattrocento Sans" panose="020B0502050000020003" pitchFamily="34" charset="0"/>
              <a:cs typeface="Arial" panose="020B0604020202020204" pitchFamily="34" charset="0"/>
            </a:endParaRPr>
          </a:p>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We finetuned models using the combination of NETL labels and n-grams (BART-TL-ng), as well as all of them (BART-TL-all). The finetuning of the pre-trained BART model uses the recommended hyper-parameters from the </a:t>
            </a:r>
            <a:r>
              <a:rPr lang="en-US" sz="2800" dirty="0" err="1">
                <a:solidFill>
                  <a:schemeClr val="tx2"/>
                </a:solidFill>
                <a:latin typeface="Quattrocento Sans" panose="020B0502050000020003" pitchFamily="34" charset="0"/>
                <a:cs typeface="Arial" panose="020B0604020202020204" pitchFamily="34" charset="0"/>
              </a:rPr>
              <a:t>RoBERTa</a:t>
            </a:r>
            <a:r>
              <a:rPr lang="en-US" sz="2800" dirty="0">
                <a:solidFill>
                  <a:schemeClr val="tx2"/>
                </a:solidFill>
                <a:latin typeface="Quattrocento Sans" panose="020B0502050000020003" pitchFamily="34" charset="0"/>
                <a:cs typeface="Arial" panose="020B0604020202020204" pitchFamily="34" charset="0"/>
              </a:rPr>
              <a:t> paper (Liu et al., 2019).</a:t>
            </a:r>
          </a:p>
        </p:txBody>
      </p:sp>
      <p:sp>
        <p:nvSpPr>
          <p:cNvPr id="28" name="Rectangle 10">
            <a:extLst>
              <a:ext uri="{FF2B5EF4-FFF2-40B4-BE49-F238E27FC236}">
                <a16:creationId xmlns:a16="http://schemas.microsoft.com/office/drawing/2014/main" id="{EC622DF4-7348-4920-BF98-0DAAEC5CE30E}"/>
              </a:ext>
            </a:extLst>
          </p:cNvPr>
          <p:cNvSpPr>
            <a:spLocks noChangeArrowheads="1"/>
          </p:cNvSpPr>
          <p:nvPr/>
        </p:nvSpPr>
        <p:spPr bwMode="auto">
          <a:xfrm>
            <a:off x="11528161" y="6705600"/>
            <a:ext cx="20765708" cy="914400"/>
          </a:xfrm>
          <a:prstGeom prst="rect">
            <a:avLst/>
          </a:prstGeom>
          <a:solidFill>
            <a:schemeClr val="accent2"/>
          </a:solidFill>
          <a:ln w="12700">
            <a:noFill/>
            <a:miter lim="800000"/>
          </a:ln>
          <a:effectLst/>
        </p:spPr>
        <p:txBody>
          <a:bodyPr wrap="none" lIns="137126" tIns="0" rIns="137126" bIns="0" anchor="ctr" anchorCtr="0"/>
          <a:lstStyle>
            <a:defPPr>
              <a:defRPr kern="1200" smtId="4294967295"/>
            </a:defPPr>
          </a:lstStyle>
          <a:p>
            <a:pPr algn="ctr" defTabSz="4702588">
              <a:defRPr/>
            </a:pPr>
            <a:r>
              <a:rPr lang="en-US" sz="3600" b="1" dirty="0">
                <a:solidFill>
                  <a:srgbClr val="FFFFFF"/>
                </a:solidFill>
                <a:latin typeface="Quattrocento" panose="02020802030000000404" pitchFamily="18" charset="0"/>
              </a:rPr>
              <a:t>Methodology and Performance</a:t>
            </a:r>
          </a:p>
        </p:txBody>
      </p:sp>
      <p:sp>
        <p:nvSpPr>
          <p:cNvPr id="22" name="TextBox 19">
            <a:extLst>
              <a:ext uri="{FF2B5EF4-FFF2-40B4-BE49-F238E27FC236}">
                <a16:creationId xmlns:a16="http://schemas.microsoft.com/office/drawing/2014/main" id="{B5E2F400-1DE7-4017-9279-9468D64490DC}"/>
              </a:ext>
            </a:extLst>
          </p:cNvPr>
          <p:cNvSpPr txBox="1">
            <a:spLocks noChangeArrowheads="1"/>
          </p:cNvSpPr>
          <p:nvPr/>
        </p:nvSpPr>
        <p:spPr bwMode="auto">
          <a:xfrm>
            <a:off x="22284229" y="16293514"/>
            <a:ext cx="9957825" cy="57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To assess the performance of our method, we make a comparison against the NETL supervised and unsupervised rankers. The top labels generated by the BART-TL models, as well as the ones ranked highly by the NETL supervised and unsupervised methods are sent to human annotators for feedback in the form of surveys. The responses are filtered using control labels that have no relevance (e.g. stop-words).</a:t>
            </a:r>
          </a:p>
          <a:p>
            <a:pPr algn="just">
              <a:lnSpc>
                <a:spcPct val="110000"/>
              </a:lnSpc>
            </a:pPr>
            <a:endParaRPr lang="en-US" sz="2800" dirty="0">
              <a:solidFill>
                <a:schemeClr val="tx2"/>
              </a:solidFill>
              <a:latin typeface="Quattrocento Sans" panose="020B0502050000020003" pitchFamily="34" charset="0"/>
              <a:cs typeface="Arial" panose="020B0604020202020204" pitchFamily="34" charset="0"/>
            </a:endParaRPr>
          </a:p>
          <a:p>
            <a:pPr algn="just">
              <a:lnSpc>
                <a:spcPct val="110000"/>
              </a:lnSpc>
            </a:pPr>
            <a:r>
              <a:rPr lang="en-US" sz="2800" dirty="0">
                <a:solidFill>
                  <a:schemeClr val="tx2"/>
                </a:solidFill>
                <a:latin typeface="Quattrocento Sans" panose="020B0502050000020003" pitchFamily="34" charset="0"/>
                <a:cs typeface="Arial" panose="020B0604020202020204" pitchFamily="34" charset="0"/>
              </a:rPr>
              <a:t>The main results are presented below. We are interested in the both the overall quality of the labels, measured using the top-k average annotator rating, as well as the order of the best labels, measured using </a:t>
            </a:r>
            <a:r>
              <a:rPr lang="en-US" sz="2800" dirty="0" err="1">
                <a:solidFill>
                  <a:schemeClr val="tx2"/>
                </a:solidFill>
                <a:latin typeface="Quattrocento Sans" panose="020B0502050000020003" pitchFamily="34" charset="0"/>
                <a:cs typeface="Arial" panose="020B0604020202020204" pitchFamily="34" charset="0"/>
              </a:rPr>
              <a:t>nDCG</a:t>
            </a:r>
            <a:r>
              <a:rPr lang="en-US" sz="2800" dirty="0">
                <a:solidFill>
                  <a:schemeClr val="tx2"/>
                </a:solidFill>
                <a:latin typeface="Quattrocento Sans" panose="020B0502050000020003" pitchFamily="34" charset="0"/>
                <a:cs typeface="Arial" panose="020B0604020202020204" pitchFamily="34" charset="0"/>
              </a:rPr>
              <a:t>-k.</a:t>
            </a:r>
          </a:p>
        </p:txBody>
      </p:sp>
      <p:sp>
        <p:nvSpPr>
          <p:cNvPr id="31" name="Rectangle 30">
            <a:extLst>
              <a:ext uri="{FF2B5EF4-FFF2-40B4-BE49-F238E27FC236}">
                <a16:creationId xmlns:a16="http://schemas.microsoft.com/office/drawing/2014/main" id="{4C299F74-A7A2-4C5B-AAF3-D8CD94AEEADF}"/>
              </a:ext>
            </a:extLst>
          </p:cNvPr>
          <p:cNvSpPr/>
          <p:nvPr/>
        </p:nvSpPr>
        <p:spPr>
          <a:xfrm rot="5400000" flipH="1">
            <a:off x="21602700" y="-21602700"/>
            <a:ext cx="685799" cy="43891200"/>
          </a:xfrm>
          <a:prstGeom prst="rect">
            <a:avLst/>
          </a:prstGeom>
          <a:solidFill>
            <a:srgbClr val="08A1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pic>
        <p:nvPicPr>
          <p:cNvPr id="6" name="Picture 5">
            <a:extLst>
              <a:ext uri="{FF2B5EF4-FFF2-40B4-BE49-F238E27FC236}">
                <a16:creationId xmlns:a16="http://schemas.microsoft.com/office/drawing/2014/main" id="{B40DC6BD-86F0-7B45-85AF-DD1993DEE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00" y="7890184"/>
            <a:ext cx="8056792" cy="8030070"/>
          </a:xfrm>
          <a:prstGeom prst="rect">
            <a:avLst/>
          </a:prstGeom>
        </p:spPr>
      </p:pic>
      <p:pic>
        <p:nvPicPr>
          <p:cNvPr id="10" name="Picture 9">
            <a:extLst>
              <a:ext uri="{FF2B5EF4-FFF2-40B4-BE49-F238E27FC236}">
                <a16:creationId xmlns:a16="http://schemas.microsoft.com/office/drawing/2014/main" id="{6E0D9763-B5B3-3244-A57A-C9BBF9B57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6467" y="22326343"/>
            <a:ext cx="14898265" cy="5633175"/>
          </a:xfrm>
          <a:prstGeom prst="rect">
            <a:avLst/>
          </a:prstGeom>
        </p:spPr>
      </p:pic>
      <p:pic>
        <p:nvPicPr>
          <p:cNvPr id="14" name="Picture 13">
            <a:extLst>
              <a:ext uri="{FF2B5EF4-FFF2-40B4-BE49-F238E27FC236}">
                <a16:creationId xmlns:a16="http://schemas.microsoft.com/office/drawing/2014/main" id="{593DB14F-F68E-B547-8902-C3281DDE59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63284" y="15188957"/>
            <a:ext cx="7620000" cy="5701770"/>
          </a:xfrm>
          <a:prstGeom prst="rect">
            <a:avLst/>
          </a:prstGeom>
        </p:spPr>
      </p:pic>
      <p:pic>
        <p:nvPicPr>
          <p:cNvPr id="12" name="Picture 11">
            <a:extLst>
              <a:ext uri="{FF2B5EF4-FFF2-40B4-BE49-F238E27FC236}">
                <a16:creationId xmlns:a16="http://schemas.microsoft.com/office/drawing/2014/main" id="{6ED2C8A9-A5FA-EA4C-8295-C961E386BD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63284" y="9870707"/>
            <a:ext cx="7620000" cy="5701771"/>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ludingcider|09-2018"/>
</p:tagLst>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2438</TotalTime>
  <Words>839</Words>
  <Application>Microsoft Macintosh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Calibri</vt:lpstr>
      <vt:lpstr>Arial</vt:lpstr>
      <vt:lpstr>Quattrocento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Microsoft Office User</cp:lastModifiedBy>
  <cp:revision>26</cp:revision>
  <cp:lastPrinted>2011-01-21T18:13:44Z</cp:lastPrinted>
  <dcterms:modified xsi:type="dcterms:W3CDTF">2021-04-05T19:17:34Z</dcterms:modified>
  <cp:category>science research poster</cp:category>
</cp:coreProperties>
</file>