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92" r:id="rId9"/>
    <p:sldId id="262" r:id="rId10"/>
    <p:sldId id="264" r:id="rId11"/>
    <p:sldId id="266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8" r:id="rId29"/>
    <p:sldId id="288" r:id="rId30"/>
    <p:sldId id="290" r:id="rId31"/>
    <p:sldId id="291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HTTP/1.0/spe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get?foo1=bar1&amp;foo2=bar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pos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en-US/docs/Web/HTTP/Redir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ireshark.org/docs/wsug_html_chunked/ChWorkBuildDisplayFilter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58BA-D556-4232-8560-DF6A7EBA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 #1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6EDB7-4C9B-4EDF-9C98-975F2B98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445 Fall 2020</a:t>
            </a:r>
          </a:p>
          <a:p>
            <a:r>
              <a:rPr lang="en-US" dirty="0"/>
              <a:t>Cristian Rodriguez</a:t>
            </a:r>
          </a:p>
        </p:txBody>
      </p:sp>
    </p:spTree>
    <p:extLst>
      <p:ext uri="{BB962C8B-B14F-4D97-AF65-F5344CB8AC3E}">
        <p14:creationId xmlns:p14="http://schemas.microsoft.com/office/powerpoint/2010/main" val="116285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Why is it useful?</a:t>
            </a:r>
          </a:p>
          <a:p>
            <a:pPr lvl="1"/>
            <a:r>
              <a:rPr lang="en-US" sz="2400" dirty="0"/>
              <a:t>Debug TCP 3-way handshake.</a:t>
            </a:r>
          </a:p>
          <a:p>
            <a:pPr lvl="1"/>
            <a:r>
              <a:rPr lang="en-US" sz="2400" dirty="0"/>
              <a:t>Make sure that you are sending bytes in the right order (big endian or little endian). </a:t>
            </a:r>
          </a:p>
        </p:txBody>
      </p:sp>
    </p:spTree>
    <p:extLst>
      <p:ext uri="{BB962C8B-B14F-4D97-AF65-F5344CB8AC3E}">
        <p14:creationId xmlns:p14="http://schemas.microsoft.com/office/powerpoint/2010/main" val="199597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1764479"/>
          </a:xfrm>
        </p:spPr>
        <p:txBody>
          <a:bodyPr>
            <a:noAutofit/>
          </a:bodyPr>
          <a:lstStyle/>
          <a:p>
            <a:r>
              <a:rPr lang="en-US" sz="2400" dirty="0"/>
              <a:t>HTTP GET</a:t>
            </a:r>
          </a:p>
          <a:p>
            <a:r>
              <a:rPr lang="en-US" sz="2400" dirty="0"/>
              <a:t>HTTP POST</a:t>
            </a:r>
          </a:p>
          <a:p>
            <a:r>
              <a:rPr lang="en-US" sz="2400" dirty="0"/>
              <a:t>Use HTTP version 1.0 due to its simplicity and ease to implement.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F9083-37CB-49C4-8A4C-CFAA7E7CA64A}"/>
              </a:ext>
            </a:extLst>
          </p:cNvPr>
          <p:cNvSpPr/>
          <p:nvPr/>
        </p:nvSpPr>
        <p:spPr>
          <a:xfrm>
            <a:off x="9563100" y="59318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8FF99-D39A-477B-A389-87260B5F3F2D}"/>
              </a:ext>
            </a:extLst>
          </p:cNvPr>
          <p:cNvSpPr/>
          <p:nvPr/>
        </p:nvSpPr>
        <p:spPr>
          <a:xfrm>
            <a:off x="9563100" y="52460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132FF2-7662-4295-9CD1-A02DA94FFFED}"/>
              </a:ext>
            </a:extLst>
          </p:cNvPr>
          <p:cNvSpPr/>
          <p:nvPr/>
        </p:nvSpPr>
        <p:spPr>
          <a:xfrm>
            <a:off x="9563100" y="45602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0348BB-5F40-4561-91DD-425E2544E286}"/>
              </a:ext>
            </a:extLst>
          </p:cNvPr>
          <p:cNvSpPr/>
          <p:nvPr/>
        </p:nvSpPr>
        <p:spPr>
          <a:xfrm>
            <a:off x="9563100" y="38998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78B362-A830-49B1-81C5-A22DE64D7B03}"/>
              </a:ext>
            </a:extLst>
          </p:cNvPr>
          <p:cNvSpPr/>
          <p:nvPr/>
        </p:nvSpPr>
        <p:spPr>
          <a:xfrm>
            <a:off x="9563100" y="32140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183C1F-2C05-4565-AEB7-997C90DE4015}"/>
              </a:ext>
            </a:extLst>
          </p:cNvPr>
          <p:cNvSpPr/>
          <p:nvPr/>
        </p:nvSpPr>
        <p:spPr>
          <a:xfrm>
            <a:off x="9563100" y="254098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5ED36E-45CD-4D03-BAA5-FC8D2421B9D3}"/>
              </a:ext>
            </a:extLst>
          </p:cNvPr>
          <p:cNvSpPr/>
          <p:nvPr/>
        </p:nvSpPr>
        <p:spPr>
          <a:xfrm>
            <a:off x="9563100" y="18551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266351-82F1-4595-8D18-17F016743328}"/>
              </a:ext>
            </a:extLst>
          </p:cNvPr>
          <p:cNvSpPr/>
          <p:nvPr/>
        </p:nvSpPr>
        <p:spPr>
          <a:xfrm>
            <a:off x="2486150" y="471851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https://www.w3.org/Protocols/HTTP/1.0/spec.html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8BD661B-5B26-4B34-A5FA-5BB14468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5" y="1054052"/>
            <a:ext cx="7949056" cy="548078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7FA0CCF-E7E0-4463-869E-769BC75D0524}"/>
              </a:ext>
            </a:extLst>
          </p:cNvPr>
          <p:cNvSpPr/>
          <p:nvPr/>
        </p:nvSpPr>
        <p:spPr>
          <a:xfrm>
            <a:off x="6936420" y="6611779"/>
            <a:ext cx="52555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http://webpages.eng.wayne.edu/~fy8421/16sp-csc5991/labs/lab1-instruction.pdf</a:t>
            </a:r>
          </a:p>
        </p:txBody>
      </p:sp>
    </p:spTree>
    <p:extLst>
      <p:ext uri="{BB962C8B-B14F-4D97-AF65-F5344CB8AC3E}">
        <p14:creationId xmlns:p14="http://schemas.microsoft.com/office/powerpoint/2010/main" val="397615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library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458807" cy="4609147"/>
          </a:xfrm>
        </p:spPr>
        <p:txBody>
          <a:bodyPr>
            <a:normAutofit/>
          </a:bodyPr>
          <a:lstStyle/>
          <a:p>
            <a:r>
              <a:rPr lang="en-US" sz="2400" dirty="0"/>
              <a:t>Use Java TCP Sockets.</a:t>
            </a:r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2200" dirty="0"/>
              <a:t>GET Operation</a:t>
            </a:r>
          </a:p>
          <a:p>
            <a:pPr lvl="1"/>
            <a:r>
              <a:rPr lang="en-US" sz="2200" dirty="0"/>
              <a:t>POST Operation</a:t>
            </a:r>
          </a:p>
          <a:p>
            <a:pPr lvl="1"/>
            <a:r>
              <a:rPr lang="en-US" sz="2200" dirty="0"/>
              <a:t>Query parameters</a:t>
            </a:r>
          </a:p>
          <a:p>
            <a:pPr lvl="1"/>
            <a:r>
              <a:rPr lang="en-US" sz="2200" dirty="0"/>
              <a:t>Request headers</a:t>
            </a:r>
          </a:p>
          <a:p>
            <a:pPr lvl="1"/>
            <a:r>
              <a:rPr lang="en-US" sz="2200" dirty="0"/>
              <a:t>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0880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9404723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0AE1B2-54B8-46A3-88DF-4986BE14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9" y="3429000"/>
            <a:ext cx="8495962" cy="2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-like 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406354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 err="1"/>
              <a:t>cURL</a:t>
            </a:r>
            <a:r>
              <a:rPr lang="en-US" sz="2400" dirty="0"/>
              <a:t> command line:</a:t>
            </a:r>
          </a:p>
          <a:p>
            <a:pPr lvl="1"/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E0190-E6AC-46DB-8004-FCBC1E0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8" y="0"/>
            <a:ext cx="8821068" cy="68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3920468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r>
              <a:rPr lang="en-US" sz="2000" dirty="0"/>
              <a:t>-- header</a:t>
            </a:r>
          </a:p>
          <a:p>
            <a:pPr lvl="2"/>
            <a:r>
              <a:rPr lang="en-US" dirty="0"/>
              <a:t>Content-type</a:t>
            </a:r>
          </a:p>
          <a:p>
            <a:pPr lvl="1"/>
            <a:r>
              <a:rPr lang="en-US" sz="2000" dirty="0"/>
              <a:t>-d </a:t>
            </a:r>
          </a:p>
          <a:p>
            <a:pPr lvl="2"/>
            <a:r>
              <a:rPr lang="en-US" sz="1800" dirty="0"/>
              <a:t>Post body content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E03E4-E71A-43D3-B94B-4F062A8F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71" y="0"/>
            <a:ext cx="692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pPr lvl="1"/>
            <a:r>
              <a:rPr lang="en-US" sz="2200" b="1" dirty="0" err="1"/>
              <a:t>httpc</a:t>
            </a:r>
            <a:r>
              <a:rPr lang="en-US" sz="2200" b="1" dirty="0"/>
              <a:t> (</a:t>
            </a:r>
            <a:r>
              <a:rPr lang="en-US" sz="2200" b="1" dirty="0" err="1"/>
              <a:t>get|post</a:t>
            </a:r>
            <a:r>
              <a:rPr lang="en-US" sz="2200" b="1" dirty="0"/>
              <a:t>) [-v] (-h "k:v")* [-d inline-data] [-f file] URL</a:t>
            </a:r>
          </a:p>
          <a:p>
            <a:pPr lvl="2"/>
            <a:r>
              <a:rPr lang="en-US" sz="2000" b="1" dirty="0"/>
              <a:t>-v </a:t>
            </a:r>
            <a:r>
              <a:rPr lang="en-US" sz="2000" dirty="0"/>
              <a:t>verbose output from the command-line.</a:t>
            </a:r>
          </a:p>
          <a:p>
            <a:pPr lvl="2"/>
            <a:r>
              <a:rPr lang="en-US" sz="2000" b="1" dirty="0"/>
              <a:t>URL</a:t>
            </a:r>
            <a:r>
              <a:rPr lang="en-US" sz="2000" dirty="0"/>
              <a:t> determines the target HTTP server.</a:t>
            </a:r>
          </a:p>
          <a:p>
            <a:pPr lvl="2"/>
            <a:r>
              <a:rPr lang="en-US" sz="2000" b="1" dirty="0"/>
              <a:t>-h</a:t>
            </a:r>
            <a:r>
              <a:rPr lang="en-US" sz="2000" dirty="0"/>
              <a:t> To pass the headers.</a:t>
            </a:r>
          </a:p>
          <a:p>
            <a:pPr lvl="2"/>
            <a:r>
              <a:rPr lang="en-US" sz="2000" b="1" dirty="0"/>
              <a:t>-d </a:t>
            </a:r>
            <a:r>
              <a:rPr lang="en-US" sz="2000" dirty="0"/>
              <a:t>associates the body of the HTTP Request with the inline data.</a:t>
            </a:r>
          </a:p>
          <a:p>
            <a:pPr lvl="2"/>
            <a:r>
              <a:rPr lang="en-US" sz="2000" b="1" dirty="0"/>
              <a:t>-f</a:t>
            </a:r>
            <a:r>
              <a:rPr lang="en-US" sz="2000" dirty="0"/>
              <a:t> similar to </a:t>
            </a:r>
            <a:r>
              <a:rPr lang="en-US" sz="2000" b="1" dirty="0"/>
              <a:t>-d </a:t>
            </a:r>
            <a:r>
              <a:rPr lang="en-US" sz="2000" dirty="0"/>
              <a:t>but from a text file.</a:t>
            </a:r>
          </a:p>
          <a:p>
            <a:pPr lvl="2"/>
            <a:r>
              <a:rPr lang="en-US" sz="2000" b="1" dirty="0"/>
              <a:t>get/post</a:t>
            </a:r>
            <a:r>
              <a:rPr lang="en-US" sz="2000" dirty="0"/>
              <a:t> </a:t>
            </a:r>
          </a:p>
          <a:p>
            <a:pPr lvl="1"/>
            <a:r>
              <a:rPr lang="en-US" sz="2200" b="1" dirty="0"/>
              <a:t>POST </a:t>
            </a:r>
            <a:r>
              <a:rPr lang="en-US" sz="2200" dirty="0"/>
              <a:t>should have either </a:t>
            </a:r>
            <a:r>
              <a:rPr lang="en-US" sz="2200" b="1" dirty="0"/>
              <a:t>–d </a:t>
            </a:r>
            <a:r>
              <a:rPr lang="en-US" sz="2200" dirty="0"/>
              <a:t>or </a:t>
            </a:r>
            <a:r>
              <a:rPr lang="en-US" sz="2200" b="1" dirty="0"/>
              <a:t>–f</a:t>
            </a:r>
            <a:r>
              <a:rPr lang="en-US" sz="2200" dirty="0"/>
              <a:t> but not both.</a:t>
            </a:r>
          </a:p>
          <a:p>
            <a:pPr lvl="1"/>
            <a:r>
              <a:rPr lang="en-US" sz="2200" b="1" dirty="0"/>
              <a:t>GET </a:t>
            </a:r>
            <a:r>
              <a:rPr lang="en-US" sz="2200" dirty="0"/>
              <a:t>should not used </a:t>
            </a:r>
            <a:r>
              <a:rPr lang="en-US" sz="2200" b="1" dirty="0">
                <a:solidFill>
                  <a:prstClr val="white"/>
                </a:solidFill>
              </a:rPr>
              <a:t>–d </a:t>
            </a:r>
            <a:r>
              <a:rPr lang="en-US" sz="2200" dirty="0">
                <a:solidFill>
                  <a:prstClr val="white"/>
                </a:solidFill>
              </a:rPr>
              <a:t>or </a:t>
            </a:r>
            <a:r>
              <a:rPr lang="en-US" sz="2200" b="1" dirty="0">
                <a:solidFill>
                  <a:prstClr val="white"/>
                </a:solidFill>
              </a:rPr>
              <a:t>–f.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7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B8924-5D47-437B-AB8F-5927A849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26" y="2008530"/>
            <a:ext cx="9963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3682E-BF7C-417B-8328-97FBDF39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008530"/>
            <a:ext cx="10510051" cy="2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Any assignment code that is copied from anywhere on the Internet including and not limited to online code repos, such as </a:t>
            </a:r>
            <a:r>
              <a:rPr lang="en-US" sz="2400" dirty="0" err="1"/>
              <a:t>Github</a:t>
            </a:r>
            <a:r>
              <a:rPr lang="en-US" sz="2400" dirty="0"/>
              <a:t> and alike, and not clearly mentioned in the assignment and during the demo will receive an absolute ZERO.</a:t>
            </a:r>
          </a:p>
          <a:p>
            <a:pPr algn="just"/>
            <a:r>
              <a:rPr lang="en-US" sz="2400" dirty="0"/>
              <a:t>If the code is copied from a group other than your own group, then both groups will be subject to a severe penalty.</a:t>
            </a:r>
          </a:p>
          <a:p>
            <a:pPr algn="just"/>
            <a:r>
              <a:rPr lang="en-US" sz="2400" dirty="0"/>
              <a:t>Always write your own unique code and ensure to include any citations wherever needed. </a:t>
            </a:r>
          </a:p>
        </p:txBody>
      </p:sp>
    </p:spTree>
    <p:extLst>
      <p:ext uri="{BB962C8B-B14F-4D97-AF65-F5344CB8AC3E}">
        <p14:creationId xmlns:p14="http://schemas.microsoft.com/office/powerpoint/2010/main" val="34164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347524-2461-4556-9B1C-8741BCA1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152983"/>
            <a:ext cx="8378997" cy="55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3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5CB7-0752-46C7-9D58-3130C306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4791"/>
            <a:ext cx="3756465" cy="4195481"/>
          </a:xfrm>
        </p:spPr>
        <p:txBody>
          <a:bodyPr>
            <a:normAutofit/>
          </a:bodyPr>
          <a:lstStyle/>
          <a:p>
            <a:r>
              <a:rPr lang="en-US" sz="2100" dirty="0"/>
              <a:t>Request-line</a:t>
            </a:r>
          </a:p>
          <a:p>
            <a:pPr lvl="1"/>
            <a:r>
              <a:rPr lang="en-US" sz="2100" dirty="0"/>
              <a:t>Method</a:t>
            </a:r>
          </a:p>
          <a:p>
            <a:pPr lvl="1"/>
            <a:r>
              <a:rPr lang="en-US" sz="2100" dirty="0"/>
              <a:t>Request-URI</a:t>
            </a:r>
          </a:p>
          <a:p>
            <a:pPr lvl="1"/>
            <a:r>
              <a:rPr lang="en-US" sz="2100" dirty="0"/>
              <a:t>Protocol Version</a:t>
            </a:r>
          </a:p>
          <a:p>
            <a:r>
              <a:rPr lang="en-US" sz="2100" dirty="0"/>
              <a:t>Request Header Fields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C735D-0BB8-4DEA-8756-9ED9B9B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60" y="1853248"/>
            <a:ext cx="7495140" cy="36900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99B75F-2357-4B5C-9518-73D9BB64D511}"/>
              </a:ext>
            </a:extLst>
          </p:cNvPr>
          <p:cNvSpPr/>
          <p:nvPr/>
        </p:nvSpPr>
        <p:spPr>
          <a:xfrm>
            <a:off x="5061284" y="2799347"/>
            <a:ext cx="3756465" cy="2967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CE6A7C-9417-4704-9EB4-1EBEA6856220}"/>
              </a:ext>
            </a:extLst>
          </p:cNvPr>
          <p:cNvCxnSpPr>
            <a:cxnSpLocks/>
          </p:cNvCxnSpPr>
          <p:nvPr/>
        </p:nvCxnSpPr>
        <p:spPr>
          <a:xfrm>
            <a:off x="3152274" y="2189747"/>
            <a:ext cx="342281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E3AF8CC-AD47-4054-8B2D-B53EC688E09C}"/>
              </a:ext>
            </a:extLst>
          </p:cNvPr>
          <p:cNvCxnSpPr>
            <a:cxnSpLocks/>
          </p:cNvCxnSpPr>
          <p:nvPr/>
        </p:nvCxnSpPr>
        <p:spPr>
          <a:xfrm>
            <a:off x="2982525" y="2630907"/>
            <a:ext cx="2231159" cy="341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908886-FB65-4314-84E9-13091F2CB930}"/>
              </a:ext>
            </a:extLst>
          </p:cNvPr>
          <p:cNvCxnSpPr>
            <a:cxnSpLocks/>
          </p:cNvCxnSpPr>
          <p:nvPr/>
        </p:nvCxnSpPr>
        <p:spPr>
          <a:xfrm flipV="1">
            <a:off x="3583201" y="2972423"/>
            <a:ext cx="2696301" cy="179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444BA01-F4B2-4717-8D2A-D5B5BCA126B7}"/>
              </a:ext>
            </a:extLst>
          </p:cNvPr>
          <p:cNvCxnSpPr>
            <a:cxnSpLocks/>
          </p:cNvCxnSpPr>
          <p:nvPr/>
        </p:nvCxnSpPr>
        <p:spPr>
          <a:xfrm flipV="1">
            <a:off x="4133461" y="2972423"/>
            <a:ext cx="3545298" cy="601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E51FD6-3724-4454-86C9-2C62B78ABE6B}"/>
              </a:ext>
            </a:extLst>
          </p:cNvPr>
          <p:cNvSpPr/>
          <p:nvPr/>
        </p:nvSpPr>
        <p:spPr>
          <a:xfrm>
            <a:off x="5061284" y="3083720"/>
            <a:ext cx="7130716" cy="19695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DF8F53E-A013-45D1-BC35-5EFD1BE0E84D}"/>
              </a:ext>
            </a:extLst>
          </p:cNvPr>
          <p:cNvCxnSpPr>
            <a:cxnSpLocks/>
          </p:cNvCxnSpPr>
          <p:nvPr/>
        </p:nvCxnSpPr>
        <p:spPr>
          <a:xfrm>
            <a:off x="4432041" y="4106203"/>
            <a:ext cx="629243" cy="140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0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br>
              <a:rPr lang="en-US" dirty="0"/>
            </a:br>
            <a:r>
              <a:rPr lang="en-US" sz="3000" dirty="0"/>
              <a:t>Request Header Fields v1.0 VS 1.1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B48D4FF-6AED-479C-A02B-794FF2AA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5" y="2728735"/>
            <a:ext cx="6588580" cy="140053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0BCD1F-7676-47D2-B1EC-19ECEC2B589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80565" y="1586204"/>
            <a:ext cx="1863239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FA296E4-16BB-480A-9F00-2A8EF017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2728735"/>
            <a:ext cx="5086350" cy="379095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D4D660-A4B1-4D4C-B75A-5DBAFA401E8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811347" y="1586204"/>
            <a:ext cx="2663306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Authorization</a:t>
            </a:r>
          </a:p>
          <a:p>
            <a:pPr lvl="1" algn="just"/>
            <a:r>
              <a:rPr lang="en-US" sz="2200" dirty="0"/>
              <a:t>Consists of credentials containing the authentication information of the user agent.</a:t>
            </a:r>
          </a:p>
          <a:p>
            <a:pPr algn="just"/>
            <a:r>
              <a:rPr lang="en-US" sz="2400" dirty="0"/>
              <a:t>From</a:t>
            </a:r>
          </a:p>
          <a:p>
            <a:pPr lvl="1" algn="just"/>
            <a:r>
              <a:rPr lang="en-US" sz="2200" dirty="0"/>
              <a:t>If given, should contain an Internet e-mail address for the human user who controls the request.</a:t>
            </a:r>
          </a:p>
          <a:p>
            <a:pPr algn="just"/>
            <a:r>
              <a:rPr lang="en-US" sz="2400" dirty="0"/>
              <a:t>If-Modified-Since</a:t>
            </a:r>
          </a:p>
          <a:p>
            <a:pPr lvl="1" algn="just"/>
            <a:r>
              <a:rPr lang="en-US" sz="2200" dirty="0"/>
              <a:t>If it is used, then GET request is conditional.</a:t>
            </a:r>
          </a:p>
          <a:p>
            <a:pPr lvl="2" algn="just"/>
            <a:r>
              <a:rPr lang="en-US" sz="2000" dirty="0"/>
              <a:t>If the requested resource had not been modified since the time specified in this field, a copy of the resource will not be returned from the server. Instead, a 304 (not modified) response will be returned.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45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Referer</a:t>
            </a:r>
            <a:endParaRPr lang="en-US" sz="2400" dirty="0"/>
          </a:p>
          <a:p>
            <a:pPr lvl="1"/>
            <a:r>
              <a:rPr lang="en-US" dirty="0"/>
              <a:t>The address (URI) of the resource from which the request URI was obtained.</a:t>
            </a:r>
          </a:p>
          <a:p>
            <a:r>
              <a:rPr lang="en-US" dirty="0"/>
              <a:t>User-Agent</a:t>
            </a:r>
          </a:p>
          <a:p>
            <a:pPr lvl="1"/>
            <a:r>
              <a:rPr lang="en-US" dirty="0"/>
              <a:t>Information about who is originating the request.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/>
          </a:bodyPr>
          <a:lstStyle/>
          <a:p>
            <a:r>
              <a:rPr lang="en-US" sz="2400" dirty="0"/>
              <a:t>Status line</a:t>
            </a:r>
          </a:p>
          <a:p>
            <a:pPr lvl="1"/>
            <a:r>
              <a:rPr lang="en-US" sz="2200" dirty="0"/>
              <a:t>Protocol Version.</a:t>
            </a:r>
          </a:p>
          <a:p>
            <a:pPr lvl="1"/>
            <a:r>
              <a:rPr lang="en-US" sz="2200" dirty="0"/>
              <a:t>Status code.</a:t>
            </a:r>
          </a:p>
          <a:p>
            <a:pPr lvl="2"/>
            <a:r>
              <a:rPr lang="en-US" sz="2000" dirty="0"/>
              <a:t>3-digit result code.</a:t>
            </a:r>
          </a:p>
          <a:p>
            <a:pPr lvl="1"/>
            <a:r>
              <a:rPr lang="en-US" sz="2200" dirty="0"/>
              <a:t>Textual phrase.</a:t>
            </a:r>
          </a:p>
          <a:p>
            <a:pPr lvl="2"/>
            <a:r>
              <a:rPr lang="en-US" sz="2000" dirty="0"/>
              <a:t>Short textual description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B3A51E-ABA0-4042-8C79-B23406FC3D68}"/>
              </a:ext>
            </a:extLst>
          </p:cNvPr>
          <p:cNvCxnSpPr/>
          <p:nvPr/>
        </p:nvCxnSpPr>
        <p:spPr>
          <a:xfrm>
            <a:off x="3158622" y="2323322"/>
            <a:ext cx="25050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B68140-92D6-4CED-BD1C-E3DB6D07F56B}"/>
              </a:ext>
            </a:extLst>
          </p:cNvPr>
          <p:cNvCxnSpPr>
            <a:cxnSpLocks/>
          </p:cNvCxnSpPr>
          <p:nvPr/>
        </p:nvCxnSpPr>
        <p:spPr>
          <a:xfrm flipV="1">
            <a:off x="4225422" y="2323322"/>
            <a:ext cx="2072741" cy="488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536C0BD-FFA2-459D-9D89-9536543D7393}"/>
              </a:ext>
            </a:extLst>
          </p:cNvPr>
          <p:cNvCxnSpPr>
            <a:cxnSpLocks/>
          </p:cNvCxnSpPr>
          <p:nvPr/>
        </p:nvCxnSpPr>
        <p:spPr>
          <a:xfrm flipV="1">
            <a:off x="3722914" y="2323321"/>
            <a:ext cx="3281268" cy="905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56A6BC-924A-428B-B61F-97AA84CEF59F}"/>
              </a:ext>
            </a:extLst>
          </p:cNvPr>
          <p:cNvCxnSpPr>
            <a:cxnSpLocks/>
          </p:cNvCxnSpPr>
          <p:nvPr/>
        </p:nvCxnSpPr>
        <p:spPr>
          <a:xfrm flipV="1">
            <a:off x="4002833" y="2270742"/>
            <a:ext cx="3956989" cy="1853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Status line</a:t>
            </a:r>
          </a:p>
          <a:p>
            <a:r>
              <a:rPr lang="en-US" sz="2400" dirty="0"/>
              <a:t>Response Header fields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Server</a:t>
            </a:r>
          </a:p>
          <a:p>
            <a:pPr lvl="1"/>
            <a:r>
              <a:rPr lang="en-US" sz="2200" dirty="0"/>
              <a:t>WWW-Authenticate</a:t>
            </a:r>
          </a:p>
          <a:p>
            <a:r>
              <a:rPr lang="en-US" sz="2400" dirty="0"/>
              <a:t>Entity</a:t>
            </a:r>
          </a:p>
          <a:p>
            <a:pPr lvl="1"/>
            <a:r>
              <a:rPr lang="en-US" sz="2200" dirty="0"/>
              <a:t>Allow</a:t>
            </a:r>
          </a:p>
          <a:p>
            <a:pPr lvl="1"/>
            <a:r>
              <a:rPr lang="en-US" sz="2200" dirty="0"/>
              <a:t>Content-Encoding</a:t>
            </a:r>
          </a:p>
          <a:p>
            <a:pPr lvl="1"/>
            <a:r>
              <a:rPr lang="en-US" sz="2200" dirty="0"/>
              <a:t>Content-Length</a:t>
            </a:r>
          </a:p>
          <a:p>
            <a:pPr lvl="1"/>
            <a:r>
              <a:rPr lang="en-US" sz="2200" dirty="0"/>
              <a:t>Content-Type</a:t>
            </a:r>
          </a:p>
          <a:p>
            <a:pPr lvl="1"/>
            <a:r>
              <a:rPr lang="en-US" sz="2200" dirty="0"/>
              <a:t>Expires</a:t>
            </a:r>
          </a:p>
          <a:p>
            <a:pPr lvl="1"/>
            <a:r>
              <a:rPr lang="en-US" sz="2200" dirty="0"/>
              <a:t>Last-Modified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1315616"/>
            <a:ext cx="11019452" cy="529978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Response Header fields</a:t>
            </a:r>
          </a:p>
          <a:p>
            <a:pPr lvl="1"/>
            <a:r>
              <a:rPr lang="en-US" sz="2200" b="1" dirty="0"/>
              <a:t>Location</a:t>
            </a:r>
            <a:r>
              <a:rPr lang="en-US" sz="2200" dirty="0"/>
              <a:t>: exact location of the resource that was identified by the URI. (300)</a:t>
            </a:r>
          </a:p>
          <a:p>
            <a:pPr lvl="1"/>
            <a:r>
              <a:rPr lang="en-US" sz="2200" b="1" dirty="0"/>
              <a:t>Server</a:t>
            </a:r>
            <a:r>
              <a:rPr lang="en-US" sz="2200" dirty="0"/>
              <a:t>: Information about the software used by the origin server to handle the request.</a:t>
            </a:r>
          </a:p>
          <a:p>
            <a:pPr lvl="1"/>
            <a:r>
              <a:rPr lang="en-US" sz="2200" b="1" dirty="0"/>
              <a:t>WWW-Authenticate</a:t>
            </a:r>
            <a:r>
              <a:rPr lang="en-US" sz="2200" dirty="0"/>
              <a:t>: Consist of at least one challenge that indicates the authorization scheme (401)</a:t>
            </a:r>
          </a:p>
          <a:p>
            <a:r>
              <a:rPr lang="en-US" sz="2400" b="1" dirty="0"/>
              <a:t>Entity</a:t>
            </a:r>
          </a:p>
          <a:p>
            <a:pPr lvl="1"/>
            <a:r>
              <a:rPr lang="en-US" sz="2200" b="1" dirty="0"/>
              <a:t>Allow</a:t>
            </a:r>
            <a:r>
              <a:rPr lang="en-US" sz="2200" dirty="0"/>
              <a:t>: set of methods supported by the resource identified by the URI.</a:t>
            </a:r>
          </a:p>
          <a:p>
            <a:pPr lvl="1"/>
            <a:r>
              <a:rPr lang="en-US" sz="2200" b="1" dirty="0"/>
              <a:t>Content-Encoding:</a:t>
            </a:r>
            <a:r>
              <a:rPr lang="en-US" sz="2200" dirty="0"/>
              <a:t> Used to know what decoding mechanism must be applied.</a:t>
            </a:r>
            <a:endParaRPr lang="en-US" sz="2200" b="1" dirty="0"/>
          </a:p>
          <a:p>
            <a:pPr lvl="1"/>
            <a:r>
              <a:rPr lang="en-US" sz="2200" b="1" dirty="0"/>
              <a:t>Content-Length: </a:t>
            </a:r>
            <a:r>
              <a:rPr lang="en-US" sz="2200" dirty="0"/>
              <a:t>Size of the body.</a:t>
            </a:r>
            <a:endParaRPr lang="en-US" sz="2200" b="1" dirty="0"/>
          </a:p>
          <a:p>
            <a:pPr lvl="1"/>
            <a:r>
              <a:rPr lang="en-US" sz="2200" b="1" dirty="0"/>
              <a:t>Content-Type: </a:t>
            </a:r>
            <a:r>
              <a:rPr lang="en-US" sz="2200" dirty="0"/>
              <a:t>Content type.</a:t>
            </a:r>
            <a:endParaRPr lang="en-US" sz="2200" b="1" dirty="0"/>
          </a:p>
          <a:p>
            <a:pPr lvl="1"/>
            <a:r>
              <a:rPr lang="en-US" sz="2200" b="1" dirty="0"/>
              <a:t>Expires: </a:t>
            </a:r>
            <a:r>
              <a:rPr lang="en-US" sz="2200" dirty="0"/>
              <a:t>Gives the date/time after which the entity should be considered stale.</a:t>
            </a:r>
            <a:endParaRPr lang="en-US" sz="2200" b="1" dirty="0"/>
          </a:p>
          <a:p>
            <a:pPr lvl="1"/>
            <a:r>
              <a:rPr lang="en-US" sz="2200" b="1" dirty="0"/>
              <a:t>Last-Modified: </a:t>
            </a:r>
            <a:r>
              <a:rPr lang="en-US" sz="2200" dirty="0"/>
              <a:t>When the resource was last modified.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0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Taken from:</a:t>
            </a:r>
          </a:p>
          <a:p>
            <a:pPr lvl="1"/>
            <a:r>
              <a:rPr lang="en-US" sz="2200" dirty="0"/>
              <a:t>Supplement to Computer Networking: A Top-Down Approach, 7</a:t>
            </a:r>
            <a:r>
              <a:rPr lang="en-US" sz="2200" baseline="30000" dirty="0"/>
              <a:t>th</a:t>
            </a:r>
            <a:r>
              <a:rPr lang="en-US" sz="2200" dirty="0"/>
              <a:t> ed., J.F. Kurose and K.W. Ross.</a:t>
            </a:r>
          </a:p>
          <a:p>
            <a:pPr lvl="1"/>
            <a:r>
              <a:rPr lang="en-US" sz="2200" dirty="0"/>
              <a:t>V7.0</a:t>
            </a:r>
          </a:p>
        </p:txBody>
      </p:sp>
    </p:spTree>
    <p:extLst>
      <p:ext uri="{BB962C8B-B14F-4D97-AF65-F5344CB8AC3E}">
        <p14:creationId xmlns:p14="http://schemas.microsoft.com/office/powerpoint/2010/main" val="369992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Perform a basic GET request from a web browser.</a:t>
            </a:r>
          </a:p>
          <a:p>
            <a:pPr lvl="1"/>
            <a:r>
              <a:rPr lang="en-US" sz="2000" dirty="0"/>
              <a:t>Is your browser running HTTP version 1.0 or 1.1?</a:t>
            </a:r>
          </a:p>
          <a:p>
            <a:pPr lvl="1"/>
            <a:r>
              <a:rPr lang="en-US" sz="2000" dirty="0"/>
              <a:t>What version of HTTP is the server running?</a:t>
            </a:r>
          </a:p>
          <a:p>
            <a:pPr lvl="1"/>
            <a:r>
              <a:rPr lang="en-US" sz="2000" dirty="0"/>
              <a:t>What languages (if any) does your browser indicate that it can accept to the server?</a:t>
            </a:r>
          </a:p>
          <a:p>
            <a:pPr lvl="1"/>
            <a:r>
              <a:rPr lang="en-US" sz="2000" dirty="0"/>
              <a:t>What is the IP address of your computer?</a:t>
            </a:r>
          </a:p>
          <a:p>
            <a:pPr lvl="1"/>
            <a:r>
              <a:rPr lang="en-US" sz="2000" dirty="0"/>
              <a:t>What is the IP address of the server?</a:t>
            </a:r>
          </a:p>
          <a:p>
            <a:pPr lvl="1"/>
            <a:r>
              <a:rPr lang="en-US" sz="2000" dirty="0"/>
              <a:t>What is the status code returned from the server?</a:t>
            </a:r>
          </a:p>
          <a:p>
            <a:pPr lvl="1"/>
            <a:r>
              <a:rPr lang="en-US" sz="2000" dirty="0"/>
              <a:t>How many bytes of content are being returned to your browser?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http://postman-echo.com/get?foo1=bar1&amp;foo2=bar2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75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Citations don’t mean that you can include any code as long as you cite them!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12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7F48-1AA3-46D7-AD87-2A62968A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Example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8D073-C2E7-425B-9169-5DF27DC3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http://postman-echo.com/post</a:t>
            </a:r>
            <a:endParaRPr lang="en-US" sz="2400" dirty="0"/>
          </a:p>
          <a:p>
            <a:r>
              <a:rPr lang="en-US" sz="2400" dirty="0"/>
              <a:t>Send data to the server:</a:t>
            </a:r>
          </a:p>
          <a:p>
            <a:pPr lvl="1"/>
            <a:r>
              <a:rPr lang="en-US" sz="2200" dirty="0"/>
              <a:t>Query String parameters.</a:t>
            </a:r>
          </a:p>
          <a:p>
            <a:pPr lvl="1"/>
            <a:r>
              <a:rPr lang="en-US" sz="2200" dirty="0"/>
              <a:t>Request body.</a:t>
            </a:r>
          </a:p>
          <a:p>
            <a:pPr lvl="2"/>
            <a:r>
              <a:rPr lang="en-US" sz="2000" dirty="0"/>
              <a:t>Set Content-Type with:</a:t>
            </a:r>
          </a:p>
          <a:p>
            <a:pPr lvl="3"/>
            <a:r>
              <a:rPr lang="en-US" sz="1800" dirty="0"/>
              <a:t>multipart/form-data</a:t>
            </a:r>
          </a:p>
          <a:p>
            <a:pPr lvl="3"/>
            <a:r>
              <a:rPr lang="en-US" sz="1800" dirty="0"/>
              <a:t>application/x-www-form-</a:t>
            </a:r>
            <a:r>
              <a:rPr lang="en-US" sz="1800" dirty="0" err="1"/>
              <a:t>urlencoded</a:t>
            </a:r>
            <a:endParaRPr lang="en-US" sz="1800" dirty="0"/>
          </a:p>
          <a:p>
            <a:pPr lvl="3"/>
            <a:r>
              <a:rPr lang="en-US" sz="1800" dirty="0"/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80859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019A-C591-4D43-A18C-021AFC1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redirection work?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3ABD0-9405-4D5F-87AD-EF190162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6098927"/>
            <a:ext cx="8946541" cy="61270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https://developer.mozilla.org/en-US/docs/Web/HTTP/Redirections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1F8DD0-E778-40B6-91C8-2F2CE44F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6" y="1260067"/>
            <a:ext cx="6219825" cy="3352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F450D3-3BA8-4502-AEAB-E22219D4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65" y="4732146"/>
            <a:ext cx="8301135" cy="1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20E0-882D-4057-951F-F96F8173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8F03B-7E4D-450D-BED3-FA4BCA32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9530"/>
            <a:ext cx="8946541" cy="48588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 Library:</a:t>
            </a:r>
          </a:p>
          <a:p>
            <a:pPr lvl="1"/>
            <a:r>
              <a:rPr lang="en-US" dirty="0"/>
              <a:t>Connectivity: 3 marks</a:t>
            </a:r>
          </a:p>
          <a:p>
            <a:pPr lvl="1"/>
            <a:r>
              <a:rPr lang="en-US" dirty="0"/>
              <a:t>Design and Reusability: 1 mark</a:t>
            </a:r>
          </a:p>
          <a:p>
            <a:pPr lvl="1"/>
            <a:r>
              <a:rPr lang="en-US" dirty="0"/>
              <a:t>Get request: 1 mark</a:t>
            </a:r>
          </a:p>
          <a:p>
            <a:pPr lvl="1"/>
            <a:r>
              <a:rPr lang="en-US" dirty="0"/>
              <a:t>Post request: 1 mark</a:t>
            </a:r>
          </a:p>
          <a:p>
            <a:pPr lvl="1"/>
            <a:r>
              <a:rPr lang="en-US" dirty="0"/>
              <a:t>Parsing (of response and commands): 1 mark.</a:t>
            </a:r>
          </a:p>
          <a:p>
            <a:r>
              <a:rPr lang="en-US" dirty="0"/>
              <a:t>Curl-like app</a:t>
            </a:r>
          </a:p>
          <a:p>
            <a:pPr lvl="1"/>
            <a:r>
              <a:rPr lang="en-US" dirty="0"/>
              <a:t>Get command: 0.5 marks</a:t>
            </a:r>
          </a:p>
          <a:p>
            <a:pPr lvl="1"/>
            <a:r>
              <a:rPr lang="en-US" dirty="0"/>
              <a:t>Post command: 0.5 marks</a:t>
            </a:r>
          </a:p>
          <a:p>
            <a:pPr lvl="1"/>
            <a:r>
              <a:rPr lang="en-US" dirty="0"/>
              <a:t>Verbose: 0.5 marks</a:t>
            </a:r>
          </a:p>
          <a:p>
            <a:pPr lvl="1"/>
            <a:r>
              <a:rPr lang="en-US" dirty="0"/>
              <a:t>Header: 0.5 marks</a:t>
            </a:r>
          </a:p>
          <a:p>
            <a:pPr lvl="1"/>
            <a:r>
              <a:rPr lang="en-US" dirty="0"/>
              <a:t>Inline: 0.5 marks</a:t>
            </a:r>
          </a:p>
          <a:p>
            <a:pPr lvl="1"/>
            <a:r>
              <a:rPr lang="en-US" dirty="0"/>
              <a:t>File: 0.5 marks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Supports redirect: 1.5 marks</a:t>
            </a:r>
          </a:p>
          <a:p>
            <a:pPr lvl="1"/>
            <a:r>
              <a:rPr lang="en-US" dirty="0"/>
              <a:t>Supports –</a:t>
            </a:r>
            <a:r>
              <a:rPr lang="en-US"/>
              <a:t>o option: 0.5 marks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2324"/>
            <a:ext cx="8946541" cy="46260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Assignment #1</a:t>
            </a:r>
          </a:p>
          <a:p>
            <a:pPr lvl="1"/>
            <a:r>
              <a:rPr lang="en-US" sz="2200" dirty="0"/>
              <a:t>Implement a simple HTTP client and experiment it in real HTTP Servers.</a:t>
            </a:r>
          </a:p>
          <a:p>
            <a:r>
              <a:rPr lang="en-US" sz="2400" dirty="0"/>
              <a:t>Lab Assignment #2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200" dirty="0">
                <a:solidFill>
                  <a:prstClr val="white"/>
                </a:solidFill>
              </a:rPr>
              <a:t>Implement a simple HTTP server and experiment it with the previous developed HTTP client.</a:t>
            </a:r>
          </a:p>
          <a:p>
            <a:r>
              <a:rPr lang="en-US" sz="2400" dirty="0"/>
              <a:t>Lab Assignment #3</a:t>
            </a:r>
          </a:p>
          <a:p>
            <a:pPr lvl="1"/>
            <a:r>
              <a:rPr lang="en-US" sz="2200" dirty="0"/>
              <a:t>Re-implement the HTTP client and the HTTP server from the previous assignments using  UDP protocol.</a:t>
            </a:r>
          </a:p>
          <a:p>
            <a:r>
              <a:rPr lang="en-US" sz="2400" dirty="0"/>
              <a:t>Lab Assignment #4</a:t>
            </a:r>
          </a:p>
          <a:p>
            <a:pPr lvl="1"/>
            <a:r>
              <a:rPr lang="en-US" sz="2200" dirty="0"/>
              <a:t>Selective Repeat (ARQ)</a:t>
            </a:r>
          </a:p>
        </p:txBody>
      </p:sp>
    </p:spTree>
    <p:extLst>
      <p:ext uri="{BB962C8B-B14F-4D97-AF65-F5344CB8AC3E}">
        <p14:creationId xmlns:p14="http://schemas.microsoft.com/office/powerpoint/2010/main" val="39389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Socket library.</a:t>
            </a:r>
          </a:p>
          <a:p>
            <a:r>
              <a:rPr lang="en-US" sz="2400" dirty="0"/>
              <a:t>Choose an operating system.</a:t>
            </a:r>
          </a:p>
          <a:p>
            <a:r>
              <a:rPr lang="en-US" sz="2400" dirty="0"/>
              <a:t>Choose your favorite IDE (</a:t>
            </a:r>
            <a:r>
              <a:rPr lang="en-US" sz="2400" dirty="0" err="1"/>
              <a:t>Netbeans</a:t>
            </a:r>
            <a:r>
              <a:rPr lang="en-US" sz="2400" dirty="0"/>
              <a:t>, Eclipse, etc.)</a:t>
            </a:r>
          </a:p>
          <a:p>
            <a:r>
              <a:rPr lang="en-US" sz="2400" dirty="0"/>
              <a:t>Choose a code version control system. (Git)</a:t>
            </a:r>
          </a:p>
          <a:p>
            <a:r>
              <a:rPr lang="en-US" sz="2400" dirty="0"/>
              <a:t>The environment could be setup on a physical machine, virtual machine, or container machine.</a:t>
            </a:r>
          </a:p>
        </p:txBody>
      </p:sp>
    </p:spTree>
    <p:extLst>
      <p:ext uri="{BB962C8B-B14F-4D97-AF65-F5344CB8AC3E}">
        <p14:creationId xmlns:p14="http://schemas.microsoft.com/office/powerpoint/2010/main" val="14353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9914D-3840-499C-B43B-BEAD705E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VirtualBox</a:t>
            </a:r>
          </a:p>
        </p:txBody>
      </p:sp>
      <p:pic>
        <p:nvPicPr>
          <p:cNvPr id="1026" name="Picture 2" descr="Image result for virtual box&quot;">
            <a:extLst>
              <a:ext uri="{FF2B5EF4-FFF2-40B4-BE49-F238E27FC236}">
                <a16:creationId xmlns:a16="http://schemas.microsoft.com/office/drawing/2014/main" id="{D34A8F64-5EEB-4EB6-95C4-5A944CDB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7" y="2632229"/>
            <a:ext cx="6844684" cy="34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2050" name="Picture 2" descr="Image result for git&quot;">
            <a:extLst>
              <a:ext uri="{FF2B5EF4-FFF2-40B4-BE49-F238E27FC236}">
                <a16:creationId xmlns:a16="http://schemas.microsoft.com/office/drawing/2014/main" id="{84B7E986-A889-4FBA-BF67-08536B21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53248"/>
            <a:ext cx="3187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3544"/>
            <a:ext cx="8946541" cy="1852397"/>
          </a:xfrm>
        </p:spPr>
        <p:txBody>
          <a:bodyPr>
            <a:noAutofit/>
          </a:bodyPr>
          <a:lstStyle/>
          <a:p>
            <a:r>
              <a:rPr lang="en-US" sz="2400" dirty="0"/>
              <a:t>Packet Analyzer.</a:t>
            </a:r>
          </a:p>
          <a:p>
            <a:r>
              <a:rPr lang="en-US" sz="2400" dirty="0"/>
              <a:t>Network troubleshooting.</a:t>
            </a:r>
          </a:p>
          <a:p>
            <a:r>
              <a:rPr lang="en-US" sz="2400" b="1" dirty="0"/>
              <a:t>Ubuntu</a:t>
            </a:r>
            <a:r>
              <a:rPr lang="en-US" sz="2400" dirty="0"/>
              <a:t>: </a:t>
            </a:r>
            <a:r>
              <a:rPr lang="en-US" sz="2400" dirty="0" err="1"/>
              <a:t>sudo</a:t>
            </a:r>
            <a:r>
              <a:rPr lang="en-US" sz="2400" dirty="0"/>
              <a:t> apt install </a:t>
            </a:r>
            <a:r>
              <a:rPr lang="en-US" sz="2400" dirty="0" err="1"/>
              <a:t>wireshark</a:t>
            </a:r>
            <a:endParaRPr lang="en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https://www.wireshark.org</a:t>
            </a:r>
            <a:endParaRPr lang="en-US" dirty="0"/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8139"/>
            <a:ext cx="8946541" cy="4915873"/>
          </a:xfrm>
        </p:spPr>
        <p:txBody>
          <a:bodyPr>
            <a:noAutofit/>
          </a:bodyPr>
          <a:lstStyle/>
          <a:p>
            <a:r>
              <a:rPr lang="en-US" sz="2400" dirty="0"/>
              <a:t>Display filter examples:</a:t>
            </a:r>
          </a:p>
          <a:p>
            <a:pPr lvl="1"/>
            <a:r>
              <a:rPr lang="en-US" sz="2400" dirty="0"/>
              <a:t>Show only traffic which IP source is 192.168.1.1</a:t>
            </a:r>
          </a:p>
          <a:p>
            <a:pPr lvl="2"/>
            <a:r>
              <a:rPr lang="en-US" sz="2400" dirty="0" err="1"/>
              <a:t>ip.src</a:t>
            </a:r>
            <a:r>
              <a:rPr lang="en-US" sz="2400" dirty="0"/>
              <a:t> == 192.168.1.1</a:t>
            </a:r>
          </a:p>
          <a:p>
            <a:pPr lvl="1"/>
            <a:r>
              <a:rPr lang="en-US" sz="2400" dirty="0"/>
              <a:t>Show TCP or UDP packets with a TCP or UDP source or destination port.</a:t>
            </a:r>
          </a:p>
          <a:p>
            <a:pPr lvl="2"/>
            <a:r>
              <a:rPr lang="en-US" sz="2400" dirty="0" err="1"/>
              <a:t>tcp.port</a:t>
            </a:r>
            <a:r>
              <a:rPr lang="en-US" sz="2400" dirty="0"/>
              <a:t> == 80 || </a:t>
            </a:r>
            <a:r>
              <a:rPr lang="en-US" sz="2400" dirty="0" err="1"/>
              <a:t>udp.port</a:t>
            </a:r>
            <a:r>
              <a:rPr lang="en-US" sz="2400" dirty="0"/>
              <a:t> == 80</a:t>
            </a:r>
          </a:p>
          <a:p>
            <a:pPr lvl="1"/>
            <a:r>
              <a:rPr lang="en-US" sz="2600" dirty="0"/>
              <a:t>Show only HTTP GET request</a:t>
            </a:r>
          </a:p>
          <a:p>
            <a:pPr lvl="2"/>
            <a:r>
              <a:rPr lang="en-US" sz="2400" dirty="0" err="1"/>
              <a:t>http.request.method</a:t>
            </a:r>
            <a:r>
              <a:rPr lang="en-US" sz="2400" dirty="0"/>
              <a:t> == “GET”</a:t>
            </a:r>
          </a:p>
          <a:p>
            <a:pPr lvl="1"/>
            <a:r>
              <a:rPr lang="en-US" sz="2600" dirty="0"/>
              <a:t>Show only HTTP traffic</a:t>
            </a:r>
          </a:p>
          <a:p>
            <a:pPr lvl="2"/>
            <a:r>
              <a:rPr lang="en-US" sz="2400" dirty="0"/>
              <a:t>http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about display filters: </a:t>
            </a:r>
            <a:r>
              <a:rPr lang="en-US" u="sng" dirty="0">
                <a:solidFill>
                  <a:srgbClr val="FFFF00"/>
                </a:solidFill>
              </a:rPr>
              <a:t>https://wiki.wireshark.org/DisplayFilters  </a:t>
            </a:r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87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904</TotalTime>
  <Words>1196</Words>
  <Application>Microsoft Office PowerPoint</Application>
  <PresentationFormat>Panorámica</PresentationFormat>
  <Paragraphs>190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Lab Assignment #1</vt:lpstr>
      <vt:lpstr>Plagiarism and code re-use</vt:lpstr>
      <vt:lpstr>Plagiarism and code re-use</vt:lpstr>
      <vt:lpstr>Usability</vt:lpstr>
      <vt:lpstr>Environment setup</vt:lpstr>
      <vt:lpstr>Virtual machine</vt:lpstr>
      <vt:lpstr>Git</vt:lpstr>
      <vt:lpstr>Wireshark</vt:lpstr>
      <vt:lpstr>Wireshark</vt:lpstr>
      <vt:lpstr>Wireshark</vt:lpstr>
      <vt:lpstr>HTTP Protocol</vt:lpstr>
      <vt:lpstr>HTTP Protocol</vt:lpstr>
      <vt:lpstr>HTTP Client library Implementation</vt:lpstr>
      <vt:lpstr>Command line Implementation</vt:lpstr>
      <vt:lpstr>cURL-like Command line Implementation</vt:lpstr>
      <vt:lpstr>Command line  Implementation</vt:lpstr>
      <vt:lpstr>Command line Implementation</vt:lpstr>
      <vt:lpstr>Command line Implementation</vt:lpstr>
      <vt:lpstr>Command line Implementation</vt:lpstr>
      <vt:lpstr>Command line Implementation</vt:lpstr>
      <vt:lpstr>HTTP Request</vt:lpstr>
      <vt:lpstr>HTTP Request Request Header Fields v1.0 VS 1.1 </vt:lpstr>
      <vt:lpstr>Request header fields v1.0  </vt:lpstr>
      <vt:lpstr>Request header fields v1.0  </vt:lpstr>
      <vt:lpstr>Response</vt:lpstr>
      <vt:lpstr>Response</vt:lpstr>
      <vt:lpstr>Response</vt:lpstr>
      <vt:lpstr>Wireshark HTTP lab</vt:lpstr>
      <vt:lpstr>Wireshark HTTP lab</vt:lpstr>
      <vt:lpstr>POST Example</vt:lpstr>
      <vt:lpstr>How does redirection work?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#1</dc:title>
  <dc:creator>Cristian Rodriguez</dc:creator>
  <cp:lastModifiedBy>Cristian Rodriguez</cp:lastModifiedBy>
  <cp:revision>44</cp:revision>
  <dcterms:created xsi:type="dcterms:W3CDTF">2020-01-13T06:46:59Z</dcterms:created>
  <dcterms:modified xsi:type="dcterms:W3CDTF">2020-09-21T21:21:42Z</dcterms:modified>
</cp:coreProperties>
</file>