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92" r:id="rId9"/>
    <p:sldId id="262" r:id="rId10"/>
    <p:sldId id="264" r:id="rId11"/>
    <p:sldId id="266" r:id="rId12"/>
    <p:sldId id="29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78" r:id="rId29"/>
    <p:sldId id="288" r:id="rId30"/>
    <p:sldId id="290" r:id="rId31"/>
    <p:sldId id="29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3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2020-09-14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2020-09-14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2020-09-14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2020-09-14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2020-09-14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Protocols/HTTP/1.0/spec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postman-echo.com/get?foo1=bar1&amp;foo2=bar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postman-echo.com/pos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eveloper.mozilla.org/en-US/docs/Web/HTTP/Redire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ireshark.org/docs/wsug_html_chunked/ChWorkBuildDisplayFilterSectio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F58BA-D556-4232-8560-DF6A7EBA3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Assignment #1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66EDB7-4C9B-4EDF-9C98-975F2B98A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445 Fall 2020</a:t>
            </a:r>
          </a:p>
          <a:p>
            <a:r>
              <a:rPr lang="en-US" dirty="0"/>
              <a:t>Cristian Rodriguez</a:t>
            </a:r>
          </a:p>
        </p:txBody>
      </p:sp>
    </p:spTree>
    <p:extLst>
      <p:ext uri="{BB962C8B-B14F-4D97-AF65-F5344CB8AC3E}">
        <p14:creationId xmlns:p14="http://schemas.microsoft.com/office/powerpoint/2010/main" val="116285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08530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Why is it useful?</a:t>
            </a:r>
          </a:p>
          <a:p>
            <a:pPr lvl="1"/>
            <a:r>
              <a:rPr lang="en-US" sz="2400" dirty="0"/>
              <a:t>Debug TCP 3-way handshake.</a:t>
            </a:r>
          </a:p>
          <a:p>
            <a:pPr lvl="1"/>
            <a:r>
              <a:rPr lang="en-US" sz="2400" dirty="0"/>
              <a:t>Make sure that you are sending bytes in the right order (big endian or little endian). </a:t>
            </a:r>
          </a:p>
        </p:txBody>
      </p:sp>
    </p:spTree>
    <p:extLst>
      <p:ext uri="{BB962C8B-B14F-4D97-AF65-F5344CB8AC3E}">
        <p14:creationId xmlns:p14="http://schemas.microsoft.com/office/powerpoint/2010/main" val="199597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08530"/>
            <a:ext cx="8946541" cy="1764479"/>
          </a:xfrm>
        </p:spPr>
        <p:txBody>
          <a:bodyPr>
            <a:noAutofit/>
          </a:bodyPr>
          <a:lstStyle/>
          <a:p>
            <a:r>
              <a:rPr lang="en-US" sz="2400" dirty="0"/>
              <a:t>HTTP GET</a:t>
            </a:r>
          </a:p>
          <a:p>
            <a:r>
              <a:rPr lang="en-US" sz="2400" dirty="0"/>
              <a:t>HTTP POST</a:t>
            </a:r>
          </a:p>
          <a:p>
            <a:r>
              <a:rPr lang="en-US" sz="2400" dirty="0"/>
              <a:t>Use HTTP version 1.0 due to its simplicity and ease to implement.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9F9083-37CB-49C4-8A4C-CFAA7E7CA64A}"/>
              </a:ext>
            </a:extLst>
          </p:cNvPr>
          <p:cNvSpPr/>
          <p:nvPr/>
        </p:nvSpPr>
        <p:spPr>
          <a:xfrm>
            <a:off x="9563100" y="5931878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Layer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218FF99-D39A-477B-A389-87260B5F3F2D}"/>
              </a:ext>
            </a:extLst>
          </p:cNvPr>
          <p:cNvSpPr/>
          <p:nvPr/>
        </p:nvSpPr>
        <p:spPr>
          <a:xfrm>
            <a:off x="9563100" y="5246078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Link layer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132FF2-7662-4295-9CD1-A02DA94FFFED}"/>
              </a:ext>
            </a:extLst>
          </p:cNvPr>
          <p:cNvSpPr/>
          <p:nvPr/>
        </p:nvSpPr>
        <p:spPr>
          <a:xfrm>
            <a:off x="9563100" y="4560278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Layer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80348BB-5F40-4561-91DD-425E2544E286}"/>
              </a:ext>
            </a:extLst>
          </p:cNvPr>
          <p:cNvSpPr/>
          <p:nvPr/>
        </p:nvSpPr>
        <p:spPr>
          <a:xfrm>
            <a:off x="9563100" y="3899879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Layer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78B362-A830-49B1-81C5-A22DE64D7B03}"/>
              </a:ext>
            </a:extLst>
          </p:cNvPr>
          <p:cNvSpPr/>
          <p:nvPr/>
        </p:nvSpPr>
        <p:spPr>
          <a:xfrm>
            <a:off x="9563100" y="3214079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Layer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6183C1F-2C05-4565-AEB7-997C90DE4015}"/>
              </a:ext>
            </a:extLst>
          </p:cNvPr>
          <p:cNvSpPr/>
          <p:nvPr/>
        </p:nvSpPr>
        <p:spPr>
          <a:xfrm>
            <a:off x="9563100" y="2540980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E5ED36E-45CD-4D03-BAA5-FC8D2421B9D3}"/>
              </a:ext>
            </a:extLst>
          </p:cNvPr>
          <p:cNvSpPr/>
          <p:nvPr/>
        </p:nvSpPr>
        <p:spPr>
          <a:xfrm>
            <a:off x="9563100" y="1855179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5266351-82F1-4595-8D18-17F016743328}"/>
              </a:ext>
            </a:extLst>
          </p:cNvPr>
          <p:cNvSpPr/>
          <p:nvPr/>
        </p:nvSpPr>
        <p:spPr>
          <a:xfrm>
            <a:off x="2486150" y="4718512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https://www.w3.org/Protocols/HTTP/1.0/spec.html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98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48BD661B-5B26-4B34-A5FA-5BB144683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535" y="1054052"/>
            <a:ext cx="7949056" cy="5480782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67FA0CCF-E7E0-4463-869E-769BC75D0524}"/>
              </a:ext>
            </a:extLst>
          </p:cNvPr>
          <p:cNvSpPr/>
          <p:nvPr/>
        </p:nvSpPr>
        <p:spPr>
          <a:xfrm>
            <a:off x="6936420" y="6611779"/>
            <a:ext cx="52555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http://webpages.eng.wayne.edu/~fy8421/16sp-csc5991/labs/lab1-instruction.pdf</a:t>
            </a:r>
          </a:p>
        </p:txBody>
      </p:sp>
    </p:spTree>
    <p:extLst>
      <p:ext uri="{BB962C8B-B14F-4D97-AF65-F5344CB8AC3E}">
        <p14:creationId xmlns:p14="http://schemas.microsoft.com/office/powerpoint/2010/main" val="397615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Client library Implementation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08530"/>
            <a:ext cx="8458807" cy="4609147"/>
          </a:xfrm>
        </p:spPr>
        <p:txBody>
          <a:bodyPr>
            <a:normAutofit/>
          </a:bodyPr>
          <a:lstStyle/>
          <a:p>
            <a:r>
              <a:rPr lang="en-US" sz="2400" dirty="0"/>
              <a:t>Use Java TCP Sockets.</a:t>
            </a:r>
          </a:p>
          <a:p>
            <a:r>
              <a:rPr lang="en-US" sz="2400" dirty="0"/>
              <a:t>Features:</a:t>
            </a:r>
          </a:p>
          <a:p>
            <a:pPr lvl="1"/>
            <a:r>
              <a:rPr lang="en-US" sz="2200" dirty="0"/>
              <a:t>GET Operation</a:t>
            </a:r>
          </a:p>
          <a:p>
            <a:pPr lvl="1"/>
            <a:r>
              <a:rPr lang="en-US" sz="2200" dirty="0"/>
              <a:t>POST Operation</a:t>
            </a:r>
          </a:p>
          <a:p>
            <a:pPr lvl="1"/>
            <a:r>
              <a:rPr lang="en-US" sz="2200" dirty="0"/>
              <a:t>Query parameters</a:t>
            </a:r>
          </a:p>
          <a:p>
            <a:pPr lvl="1"/>
            <a:r>
              <a:rPr lang="en-US" sz="2200" dirty="0"/>
              <a:t>Request headers</a:t>
            </a:r>
          </a:p>
          <a:p>
            <a:pPr lvl="1"/>
            <a:r>
              <a:rPr lang="en-US" sz="2200" dirty="0"/>
              <a:t>Body of the request</a:t>
            </a:r>
          </a:p>
        </p:txBody>
      </p:sp>
    </p:spTree>
    <p:extLst>
      <p:ext uri="{BB962C8B-B14F-4D97-AF65-F5344CB8AC3E}">
        <p14:creationId xmlns:p14="http://schemas.microsoft.com/office/powerpoint/2010/main" val="208802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Implementation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08530"/>
            <a:ext cx="9404723" cy="4609147"/>
          </a:xfrm>
        </p:spPr>
        <p:txBody>
          <a:bodyPr>
            <a:normAutofit/>
          </a:bodyPr>
          <a:lstStyle/>
          <a:p>
            <a:r>
              <a:rPr lang="en-US" sz="2400" dirty="0"/>
              <a:t>Built a simple HTTP client using your library.</a:t>
            </a:r>
          </a:p>
          <a:p>
            <a:r>
              <a:rPr lang="en-US" sz="2400" dirty="0"/>
              <a:t>Command line:</a:t>
            </a:r>
          </a:p>
          <a:p>
            <a:pPr lvl="1"/>
            <a:endParaRPr lang="en-U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0AE1B2-54B8-46A3-88DF-4986BE14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019" y="3429000"/>
            <a:ext cx="8495962" cy="25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65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-like Command line Implementation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08530"/>
            <a:ext cx="4063542" cy="4609147"/>
          </a:xfrm>
        </p:spPr>
        <p:txBody>
          <a:bodyPr>
            <a:normAutofit/>
          </a:bodyPr>
          <a:lstStyle/>
          <a:p>
            <a:r>
              <a:rPr lang="en-US" sz="2400" dirty="0"/>
              <a:t>Built a simple HTTP client using your library.</a:t>
            </a:r>
          </a:p>
          <a:p>
            <a:r>
              <a:rPr lang="en-US" sz="2400" dirty="0" err="1"/>
              <a:t>cURL</a:t>
            </a:r>
            <a:r>
              <a:rPr lang="en-US" sz="2400" dirty="0"/>
              <a:t> command line:</a:t>
            </a:r>
          </a:p>
          <a:p>
            <a:pPr lvl="1"/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3E0190-E6AC-46DB-8004-FCBC1E0B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28" y="0"/>
            <a:ext cx="8821068" cy="68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5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</a:t>
            </a:r>
            <a:br>
              <a:rPr lang="en-US" dirty="0"/>
            </a:br>
            <a:r>
              <a:rPr lang="en-US" dirty="0"/>
              <a:t>Implementation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2008530"/>
            <a:ext cx="3920468" cy="4609147"/>
          </a:xfrm>
        </p:spPr>
        <p:txBody>
          <a:bodyPr>
            <a:normAutofit/>
          </a:bodyPr>
          <a:lstStyle/>
          <a:p>
            <a:r>
              <a:rPr lang="en-US" sz="2400" dirty="0"/>
              <a:t>Built a simple HTTP client using your library.</a:t>
            </a:r>
          </a:p>
          <a:p>
            <a:r>
              <a:rPr lang="en-US" sz="2400" dirty="0"/>
              <a:t>Command line:</a:t>
            </a:r>
          </a:p>
          <a:p>
            <a:pPr lvl="1"/>
            <a:r>
              <a:rPr lang="en-US" sz="2000" dirty="0"/>
              <a:t>-- header</a:t>
            </a:r>
          </a:p>
          <a:p>
            <a:pPr lvl="2"/>
            <a:r>
              <a:rPr lang="en-US" dirty="0"/>
              <a:t>Content-type</a:t>
            </a:r>
          </a:p>
          <a:p>
            <a:pPr lvl="1"/>
            <a:r>
              <a:rPr lang="en-US" sz="2000" dirty="0"/>
              <a:t>-d </a:t>
            </a:r>
          </a:p>
          <a:p>
            <a:pPr lvl="2"/>
            <a:r>
              <a:rPr lang="en-US" sz="1800" dirty="0"/>
              <a:t>Post body content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7E03E4-E71A-43D3-B94B-4F062A8F8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571" y="0"/>
            <a:ext cx="6928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65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7911"/>
          </a:xfrm>
        </p:spPr>
        <p:txBody>
          <a:bodyPr/>
          <a:lstStyle/>
          <a:p>
            <a:r>
              <a:rPr lang="en-US" dirty="0"/>
              <a:t>Command line Implementation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2008530"/>
            <a:ext cx="9404722" cy="4609147"/>
          </a:xfrm>
        </p:spPr>
        <p:txBody>
          <a:bodyPr>
            <a:normAutofit/>
          </a:bodyPr>
          <a:lstStyle/>
          <a:p>
            <a:r>
              <a:rPr lang="en-US" sz="2400" dirty="0"/>
              <a:t>Built a simple HTTP client using your library.</a:t>
            </a:r>
          </a:p>
          <a:p>
            <a:pPr lvl="1"/>
            <a:r>
              <a:rPr lang="en-US" sz="2200" b="1" dirty="0" err="1"/>
              <a:t>httpc</a:t>
            </a:r>
            <a:r>
              <a:rPr lang="en-US" sz="2200" b="1" dirty="0"/>
              <a:t> (</a:t>
            </a:r>
            <a:r>
              <a:rPr lang="en-US" sz="2200" b="1" dirty="0" err="1"/>
              <a:t>get|post</a:t>
            </a:r>
            <a:r>
              <a:rPr lang="en-US" sz="2200" b="1" dirty="0"/>
              <a:t>) [-v] (-h "k:v")* [-d inline-data] [-f file] URL</a:t>
            </a:r>
          </a:p>
          <a:p>
            <a:pPr lvl="2"/>
            <a:r>
              <a:rPr lang="en-US" sz="2000" b="1" dirty="0"/>
              <a:t>-v </a:t>
            </a:r>
            <a:r>
              <a:rPr lang="en-US" sz="2000" dirty="0"/>
              <a:t>verbose output from the command-line.</a:t>
            </a:r>
          </a:p>
          <a:p>
            <a:pPr lvl="2"/>
            <a:r>
              <a:rPr lang="en-US" sz="2000" b="1" dirty="0"/>
              <a:t>URL</a:t>
            </a:r>
            <a:r>
              <a:rPr lang="en-US" sz="2000" dirty="0"/>
              <a:t> determines the target HTTP server.</a:t>
            </a:r>
          </a:p>
          <a:p>
            <a:pPr lvl="2"/>
            <a:r>
              <a:rPr lang="en-US" sz="2000" b="1" dirty="0"/>
              <a:t>-h</a:t>
            </a:r>
            <a:r>
              <a:rPr lang="en-US" sz="2000" dirty="0"/>
              <a:t> To pass the headers.</a:t>
            </a:r>
          </a:p>
          <a:p>
            <a:pPr lvl="2"/>
            <a:r>
              <a:rPr lang="en-US" sz="2000" b="1" dirty="0"/>
              <a:t>-d </a:t>
            </a:r>
            <a:r>
              <a:rPr lang="en-US" sz="2000" dirty="0"/>
              <a:t>associates the body of the HTTP Request with the inline data.</a:t>
            </a:r>
          </a:p>
          <a:p>
            <a:pPr lvl="2"/>
            <a:r>
              <a:rPr lang="en-US" sz="2000" b="1" dirty="0"/>
              <a:t>-f</a:t>
            </a:r>
            <a:r>
              <a:rPr lang="en-US" sz="2000" dirty="0"/>
              <a:t> similar to </a:t>
            </a:r>
            <a:r>
              <a:rPr lang="en-US" sz="2000" b="1" dirty="0"/>
              <a:t>-d </a:t>
            </a:r>
            <a:r>
              <a:rPr lang="en-US" sz="2000" dirty="0"/>
              <a:t>but from a text file.</a:t>
            </a:r>
          </a:p>
          <a:p>
            <a:pPr lvl="2"/>
            <a:r>
              <a:rPr lang="en-US" sz="2000" b="1" dirty="0"/>
              <a:t>get/post</a:t>
            </a:r>
            <a:r>
              <a:rPr lang="en-US" sz="2000" dirty="0"/>
              <a:t> </a:t>
            </a:r>
          </a:p>
          <a:p>
            <a:pPr lvl="1"/>
            <a:r>
              <a:rPr lang="en-US" sz="2200" b="1" dirty="0"/>
              <a:t>POST </a:t>
            </a:r>
            <a:r>
              <a:rPr lang="en-US" sz="2200" dirty="0"/>
              <a:t>should have either </a:t>
            </a:r>
            <a:r>
              <a:rPr lang="en-US" sz="2200" b="1" dirty="0"/>
              <a:t>–d </a:t>
            </a:r>
            <a:r>
              <a:rPr lang="en-US" sz="2200" dirty="0"/>
              <a:t>or </a:t>
            </a:r>
            <a:r>
              <a:rPr lang="en-US" sz="2200" b="1" dirty="0"/>
              <a:t>–f</a:t>
            </a:r>
            <a:r>
              <a:rPr lang="en-US" sz="2200" dirty="0"/>
              <a:t> but not both.</a:t>
            </a:r>
          </a:p>
          <a:p>
            <a:pPr lvl="1"/>
            <a:r>
              <a:rPr lang="en-US" sz="2200" b="1" dirty="0"/>
              <a:t>GET </a:t>
            </a:r>
            <a:r>
              <a:rPr lang="en-US" sz="2200" dirty="0"/>
              <a:t>should not used </a:t>
            </a:r>
            <a:r>
              <a:rPr lang="en-US" sz="2200" b="1" dirty="0">
                <a:solidFill>
                  <a:prstClr val="white"/>
                </a:solidFill>
              </a:rPr>
              <a:t>–d </a:t>
            </a:r>
            <a:r>
              <a:rPr lang="en-US" sz="2200" dirty="0">
                <a:solidFill>
                  <a:prstClr val="white"/>
                </a:solidFill>
              </a:rPr>
              <a:t>or </a:t>
            </a:r>
            <a:r>
              <a:rPr lang="en-US" sz="2200" b="1" dirty="0">
                <a:solidFill>
                  <a:prstClr val="white"/>
                </a:solidFill>
              </a:rPr>
              <a:t>–f.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624738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Implementation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2008530"/>
            <a:ext cx="9404722" cy="4609147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BB8924-5D47-437B-AB8F-5927A849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26" y="2008530"/>
            <a:ext cx="99631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71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Implementation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2008530"/>
            <a:ext cx="9404722" cy="4609147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53682E-BF7C-417B-8328-97FBDF394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1" y="2008530"/>
            <a:ext cx="10510051" cy="292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3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64F06-43F4-47D8-8FB6-7CB1757A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 and code re-use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F34CFB-B8ED-4E6B-AC5C-C6235038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Any assignment code that is copied from anywhere on the Internet including and not limited to online code repos, such as </a:t>
            </a:r>
            <a:r>
              <a:rPr lang="en-US" sz="2400" dirty="0" err="1"/>
              <a:t>Github</a:t>
            </a:r>
            <a:r>
              <a:rPr lang="en-US" sz="2400" dirty="0"/>
              <a:t> and alike, and not clearly mentioned in the assignment and during the demo will receive an absolute ZERO.</a:t>
            </a:r>
          </a:p>
          <a:p>
            <a:pPr algn="just"/>
            <a:r>
              <a:rPr lang="en-US" sz="2400" dirty="0"/>
              <a:t>If the code is copied from a group other than your own group, then both groups will be subject to a severe penalty.</a:t>
            </a:r>
          </a:p>
          <a:p>
            <a:pPr algn="just"/>
            <a:r>
              <a:rPr lang="en-US" sz="2400" dirty="0"/>
              <a:t>Always write your own unique code and ensure to include any citations wherever needed. </a:t>
            </a:r>
          </a:p>
        </p:txBody>
      </p:sp>
    </p:spTree>
    <p:extLst>
      <p:ext uri="{BB962C8B-B14F-4D97-AF65-F5344CB8AC3E}">
        <p14:creationId xmlns:p14="http://schemas.microsoft.com/office/powerpoint/2010/main" val="341645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Implementation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2008530"/>
            <a:ext cx="9404722" cy="4609147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347524-2461-4556-9B1C-8741BCA1E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37" y="1152983"/>
            <a:ext cx="8378997" cy="55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34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2010E-FA1C-46EC-B8D6-FD9CCE4B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AB5CB7-0752-46C7-9D58-3130C306C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04791"/>
            <a:ext cx="3756465" cy="4195481"/>
          </a:xfrm>
        </p:spPr>
        <p:txBody>
          <a:bodyPr>
            <a:normAutofit/>
          </a:bodyPr>
          <a:lstStyle/>
          <a:p>
            <a:r>
              <a:rPr lang="en-US" sz="2100" dirty="0"/>
              <a:t>Request-line</a:t>
            </a:r>
          </a:p>
          <a:p>
            <a:pPr lvl="1"/>
            <a:r>
              <a:rPr lang="en-US" sz="2100" dirty="0"/>
              <a:t>Method</a:t>
            </a:r>
          </a:p>
          <a:p>
            <a:pPr lvl="1"/>
            <a:r>
              <a:rPr lang="en-US" sz="2100" dirty="0"/>
              <a:t>Request-URI</a:t>
            </a:r>
          </a:p>
          <a:p>
            <a:pPr lvl="1"/>
            <a:r>
              <a:rPr lang="en-US" sz="2100" dirty="0"/>
              <a:t>Protocol Version</a:t>
            </a:r>
          </a:p>
          <a:p>
            <a:r>
              <a:rPr lang="en-US" sz="2100" dirty="0"/>
              <a:t>Request Header Fields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AC735D-0BB8-4DEA-8756-9ED9B9B79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860" y="1853248"/>
            <a:ext cx="7495140" cy="369005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199B75F-2357-4B5C-9518-73D9BB64D511}"/>
              </a:ext>
            </a:extLst>
          </p:cNvPr>
          <p:cNvSpPr/>
          <p:nvPr/>
        </p:nvSpPr>
        <p:spPr>
          <a:xfrm>
            <a:off x="5061284" y="2799347"/>
            <a:ext cx="3756465" cy="29677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DCE6A7C-9417-4704-9EB4-1EBEA6856220}"/>
              </a:ext>
            </a:extLst>
          </p:cNvPr>
          <p:cNvCxnSpPr>
            <a:cxnSpLocks/>
          </p:cNvCxnSpPr>
          <p:nvPr/>
        </p:nvCxnSpPr>
        <p:spPr>
          <a:xfrm>
            <a:off x="3152274" y="2189747"/>
            <a:ext cx="3422819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E3AF8CC-AD47-4054-8B2D-B53EC688E09C}"/>
              </a:ext>
            </a:extLst>
          </p:cNvPr>
          <p:cNvCxnSpPr>
            <a:cxnSpLocks/>
          </p:cNvCxnSpPr>
          <p:nvPr/>
        </p:nvCxnSpPr>
        <p:spPr>
          <a:xfrm>
            <a:off x="2982525" y="2630907"/>
            <a:ext cx="2231159" cy="3415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0908886-FB65-4314-84E9-13091F2CB930}"/>
              </a:ext>
            </a:extLst>
          </p:cNvPr>
          <p:cNvCxnSpPr>
            <a:cxnSpLocks/>
          </p:cNvCxnSpPr>
          <p:nvPr/>
        </p:nvCxnSpPr>
        <p:spPr>
          <a:xfrm flipV="1">
            <a:off x="3583201" y="2972423"/>
            <a:ext cx="2696301" cy="179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444BA01-F4B2-4717-8D2A-D5B5BCA126B7}"/>
              </a:ext>
            </a:extLst>
          </p:cNvPr>
          <p:cNvCxnSpPr>
            <a:cxnSpLocks/>
          </p:cNvCxnSpPr>
          <p:nvPr/>
        </p:nvCxnSpPr>
        <p:spPr>
          <a:xfrm flipV="1">
            <a:off x="4133461" y="2972423"/>
            <a:ext cx="3545298" cy="6012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2E51FD6-3724-4454-86C9-2C62B78ABE6B}"/>
              </a:ext>
            </a:extLst>
          </p:cNvPr>
          <p:cNvSpPr/>
          <p:nvPr/>
        </p:nvSpPr>
        <p:spPr>
          <a:xfrm>
            <a:off x="5061284" y="3083720"/>
            <a:ext cx="7130716" cy="196954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DF8F53E-A013-45D1-BC35-5EFD1BE0E84D}"/>
              </a:ext>
            </a:extLst>
          </p:cNvPr>
          <p:cNvCxnSpPr>
            <a:cxnSpLocks/>
          </p:cNvCxnSpPr>
          <p:nvPr/>
        </p:nvCxnSpPr>
        <p:spPr>
          <a:xfrm>
            <a:off x="4432041" y="4106203"/>
            <a:ext cx="629243" cy="1401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901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2010E-FA1C-46EC-B8D6-FD9CCE4B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  <a:br>
              <a:rPr lang="en-US" dirty="0"/>
            </a:br>
            <a:r>
              <a:rPr lang="en-US" sz="3000" dirty="0"/>
              <a:t>Request Header Fields v1.0 VS 1.1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5B48D4FF-6AED-479C-A02B-794FF2AA2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75" y="2728735"/>
            <a:ext cx="6588580" cy="1400530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00BCD1F-7676-47D2-B1EC-19ECEC2B589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380565" y="1586204"/>
            <a:ext cx="1863239" cy="1142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4FA296E4-16BB-480A-9F00-2A8EF0172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478" y="2728735"/>
            <a:ext cx="5086350" cy="3790950"/>
          </a:xfrm>
          <a:prstGeom prst="rect">
            <a:avLst/>
          </a:prstGeom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9D4D660-A4B1-4D4C-B75A-5DBAFA401E8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811347" y="1586204"/>
            <a:ext cx="2663306" cy="1142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279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2010E-FA1C-46EC-B8D6-FD9CCE4B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header fields v1.0 </a:t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D3D592-3593-43CF-89BB-EF5B9BC0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Authorization</a:t>
            </a:r>
          </a:p>
          <a:p>
            <a:pPr lvl="1" algn="just"/>
            <a:r>
              <a:rPr lang="en-US" sz="2200" dirty="0"/>
              <a:t>Consists of credentials containing the authentication information of the user agent.</a:t>
            </a:r>
          </a:p>
          <a:p>
            <a:pPr algn="just"/>
            <a:r>
              <a:rPr lang="en-US" sz="2400" dirty="0"/>
              <a:t>From</a:t>
            </a:r>
          </a:p>
          <a:p>
            <a:pPr lvl="1" algn="just"/>
            <a:r>
              <a:rPr lang="en-US" sz="2200" dirty="0"/>
              <a:t>If given, should contain an Internet e-mail address for the human user who controls the request.</a:t>
            </a:r>
          </a:p>
          <a:p>
            <a:pPr algn="just"/>
            <a:r>
              <a:rPr lang="en-US" sz="2400" dirty="0"/>
              <a:t>If-Modified-Since</a:t>
            </a:r>
          </a:p>
          <a:p>
            <a:pPr lvl="1" algn="just"/>
            <a:r>
              <a:rPr lang="en-US" sz="2200" dirty="0"/>
              <a:t>If it is used, then GET request is conditional.</a:t>
            </a:r>
          </a:p>
          <a:p>
            <a:pPr lvl="2" algn="just"/>
            <a:r>
              <a:rPr lang="en-US" sz="2000" dirty="0"/>
              <a:t>If the requested resource had not been modified since the time specified in this field, a copy of the resource will not be returned from the server. Instead, a 304 (not modified) response will be returned.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0451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2010E-FA1C-46EC-B8D6-FD9CCE4B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header fields v1.0 </a:t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D3D592-3593-43CF-89BB-EF5B9BC0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Referer</a:t>
            </a:r>
            <a:endParaRPr lang="en-US" sz="2400" dirty="0"/>
          </a:p>
          <a:p>
            <a:pPr lvl="1"/>
            <a:r>
              <a:rPr lang="en-US" dirty="0"/>
              <a:t>The address (URI) of the resource from which the request URI was obtained.</a:t>
            </a:r>
          </a:p>
          <a:p>
            <a:r>
              <a:rPr lang="en-US" dirty="0"/>
              <a:t>User-Agent</a:t>
            </a:r>
          </a:p>
          <a:p>
            <a:pPr lvl="1"/>
            <a:r>
              <a:rPr lang="en-US" dirty="0"/>
              <a:t>Information about who is originating the request.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9057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1BE66-AA03-476E-A0DB-29E91C8A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51F50A-8555-419E-A3F9-4F4BAF80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084508" cy="4562486"/>
          </a:xfrm>
        </p:spPr>
        <p:txBody>
          <a:bodyPr>
            <a:normAutofit/>
          </a:bodyPr>
          <a:lstStyle/>
          <a:p>
            <a:r>
              <a:rPr lang="en-US" sz="2400" dirty="0"/>
              <a:t>Status line</a:t>
            </a:r>
          </a:p>
          <a:p>
            <a:pPr lvl="1"/>
            <a:r>
              <a:rPr lang="en-US" sz="2200" dirty="0"/>
              <a:t>Protocol Version.</a:t>
            </a:r>
          </a:p>
          <a:p>
            <a:pPr lvl="1"/>
            <a:r>
              <a:rPr lang="en-US" sz="2200" dirty="0"/>
              <a:t>Status code.</a:t>
            </a:r>
          </a:p>
          <a:p>
            <a:pPr lvl="2"/>
            <a:r>
              <a:rPr lang="en-US" sz="2000" dirty="0"/>
              <a:t>3-digit result code.</a:t>
            </a:r>
          </a:p>
          <a:p>
            <a:pPr lvl="1"/>
            <a:r>
              <a:rPr lang="en-US" sz="2200" dirty="0"/>
              <a:t>Textual phrase.</a:t>
            </a:r>
          </a:p>
          <a:p>
            <a:pPr lvl="2"/>
            <a:r>
              <a:rPr lang="en-US" sz="2000" dirty="0"/>
              <a:t>Short textual description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DEFCE5-C4B7-4D0B-B0DB-25918105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88" y="1905827"/>
            <a:ext cx="6892212" cy="3965861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CB3A51E-ABA0-4042-8C79-B23406FC3D68}"/>
              </a:ext>
            </a:extLst>
          </p:cNvPr>
          <p:cNvCxnSpPr/>
          <p:nvPr/>
        </p:nvCxnSpPr>
        <p:spPr>
          <a:xfrm>
            <a:off x="3158622" y="2323322"/>
            <a:ext cx="25050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5B68140-92D6-4CED-BD1C-E3DB6D07F56B}"/>
              </a:ext>
            </a:extLst>
          </p:cNvPr>
          <p:cNvCxnSpPr>
            <a:cxnSpLocks/>
          </p:cNvCxnSpPr>
          <p:nvPr/>
        </p:nvCxnSpPr>
        <p:spPr>
          <a:xfrm flipV="1">
            <a:off x="4225422" y="2323322"/>
            <a:ext cx="2072741" cy="4883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536C0BD-FFA2-459D-9D89-9536543D7393}"/>
              </a:ext>
            </a:extLst>
          </p:cNvPr>
          <p:cNvCxnSpPr>
            <a:cxnSpLocks/>
          </p:cNvCxnSpPr>
          <p:nvPr/>
        </p:nvCxnSpPr>
        <p:spPr>
          <a:xfrm flipV="1">
            <a:off x="3722914" y="2323321"/>
            <a:ext cx="3281268" cy="9057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556A6BC-924A-428B-B61F-97AA84CEF59F}"/>
              </a:ext>
            </a:extLst>
          </p:cNvPr>
          <p:cNvCxnSpPr>
            <a:cxnSpLocks/>
          </p:cNvCxnSpPr>
          <p:nvPr/>
        </p:nvCxnSpPr>
        <p:spPr>
          <a:xfrm flipV="1">
            <a:off x="4002833" y="2270742"/>
            <a:ext cx="3956989" cy="18533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9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1BE66-AA03-476E-A0DB-29E91C8A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51F50A-8555-419E-A3F9-4F4BAF80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084508" cy="456248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Status line</a:t>
            </a:r>
          </a:p>
          <a:p>
            <a:r>
              <a:rPr lang="en-US" sz="2400" dirty="0"/>
              <a:t>Response Header fields</a:t>
            </a:r>
          </a:p>
          <a:p>
            <a:pPr lvl="1"/>
            <a:r>
              <a:rPr lang="en-US" sz="2200" dirty="0"/>
              <a:t>Location</a:t>
            </a:r>
          </a:p>
          <a:p>
            <a:pPr lvl="1"/>
            <a:r>
              <a:rPr lang="en-US" sz="2200" dirty="0"/>
              <a:t>Server</a:t>
            </a:r>
          </a:p>
          <a:p>
            <a:pPr lvl="1"/>
            <a:r>
              <a:rPr lang="en-US" sz="2200" dirty="0"/>
              <a:t>WWW-Authenticate</a:t>
            </a:r>
          </a:p>
          <a:p>
            <a:r>
              <a:rPr lang="en-US" sz="2400" dirty="0"/>
              <a:t>Entity</a:t>
            </a:r>
          </a:p>
          <a:p>
            <a:pPr lvl="1"/>
            <a:r>
              <a:rPr lang="en-US" sz="2200" dirty="0"/>
              <a:t>Allow</a:t>
            </a:r>
          </a:p>
          <a:p>
            <a:pPr lvl="1"/>
            <a:r>
              <a:rPr lang="en-US" sz="2200" dirty="0"/>
              <a:t>Content-Encoding</a:t>
            </a:r>
          </a:p>
          <a:p>
            <a:pPr lvl="1"/>
            <a:r>
              <a:rPr lang="en-US" sz="2200" dirty="0"/>
              <a:t>Content-Length</a:t>
            </a:r>
          </a:p>
          <a:p>
            <a:pPr lvl="1"/>
            <a:r>
              <a:rPr lang="en-US" sz="2200" dirty="0"/>
              <a:t>Content-Type</a:t>
            </a:r>
          </a:p>
          <a:p>
            <a:pPr lvl="1"/>
            <a:r>
              <a:rPr lang="en-US" sz="2200" dirty="0"/>
              <a:t>Expires</a:t>
            </a:r>
          </a:p>
          <a:p>
            <a:pPr lvl="1"/>
            <a:r>
              <a:rPr lang="en-US" sz="2200" dirty="0"/>
              <a:t>Last-Modified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DEFCE5-C4B7-4D0B-B0DB-25918105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88" y="1905827"/>
            <a:ext cx="6892212" cy="396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5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1BE66-AA03-476E-A0DB-29E91C8A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51F50A-8555-419E-A3F9-4F4BAF80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85" y="1315616"/>
            <a:ext cx="11019452" cy="529978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Response Header fields</a:t>
            </a:r>
          </a:p>
          <a:p>
            <a:pPr lvl="1"/>
            <a:r>
              <a:rPr lang="en-US" sz="2200" b="1" dirty="0"/>
              <a:t>Location</a:t>
            </a:r>
            <a:r>
              <a:rPr lang="en-US" sz="2200" dirty="0"/>
              <a:t>: exact location of the resource that was identified by the URI. (300)</a:t>
            </a:r>
          </a:p>
          <a:p>
            <a:pPr lvl="1"/>
            <a:r>
              <a:rPr lang="en-US" sz="2200" b="1" dirty="0"/>
              <a:t>Server</a:t>
            </a:r>
            <a:r>
              <a:rPr lang="en-US" sz="2200" dirty="0"/>
              <a:t>: Information about the software used by the origin server to handle the request.</a:t>
            </a:r>
          </a:p>
          <a:p>
            <a:pPr lvl="1"/>
            <a:r>
              <a:rPr lang="en-US" sz="2200" b="1" dirty="0"/>
              <a:t>WWW-Authenticate</a:t>
            </a:r>
            <a:r>
              <a:rPr lang="en-US" sz="2200" dirty="0"/>
              <a:t>: Consist of at least one challenge that indicates the authorization scheme (401)</a:t>
            </a:r>
          </a:p>
          <a:p>
            <a:r>
              <a:rPr lang="en-US" sz="2400" b="1" dirty="0"/>
              <a:t>Entity</a:t>
            </a:r>
          </a:p>
          <a:p>
            <a:pPr lvl="1"/>
            <a:r>
              <a:rPr lang="en-US" sz="2200" b="1" dirty="0"/>
              <a:t>Allow</a:t>
            </a:r>
            <a:r>
              <a:rPr lang="en-US" sz="2200" dirty="0"/>
              <a:t>: set of methods supported by the resource identified by the URI.</a:t>
            </a:r>
          </a:p>
          <a:p>
            <a:pPr lvl="1"/>
            <a:r>
              <a:rPr lang="en-US" sz="2200" b="1" dirty="0"/>
              <a:t>Content-Encoding:</a:t>
            </a:r>
            <a:r>
              <a:rPr lang="en-US" sz="2200" dirty="0"/>
              <a:t> Used to know what decoding mechanism must be applied.</a:t>
            </a:r>
            <a:endParaRPr lang="en-US" sz="2200" b="1" dirty="0"/>
          </a:p>
          <a:p>
            <a:pPr lvl="1"/>
            <a:r>
              <a:rPr lang="en-US" sz="2200" b="1" dirty="0"/>
              <a:t>Content-Length: </a:t>
            </a:r>
            <a:r>
              <a:rPr lang="en-US" sz="2200" dirty="0"/>
              <a:t>Size of the body.</a:t>
            </a:r>
            <a:endParaRPr lang="en-US" sz="2200" b="1" dirty="0"/>
          </a:p>
          <a:p>
            <a:pPr lvl="1"/>
            <a:r>
              <a:rPr lang="en-US" sz="2200" b="1" dirty="0"/>
              <a:t>Content-Type: </a:t>
            </a:r>
            <a:r>
              <a:rPr lang="en-US" sz="2200" dirty="0"/>
              <a:t>Content type.</a:t>
            </a:r>
            <a:endParaRPr lang="en-US" sz="2200" b="1" dirty="0"/>
          </a:p>
          <a:p>
            <a:pPr lvl="1"/>
            <a:r>
              <a:rPr lang="en-US" sz="2200" b="1" dirty="0"/>
              <a:t>Expires: </a:t>
            </a:r>
            <a:r>
              <a:rPr lang="en-US" sz="2200" dirty="0"/>
              <a:t>Gives the date/time after which the entity should be considered stale.</a:t>
            </a:r>
            <a:endParaRPr lang="en-US" sz="2200" b="1" dirty="0"/>
          </a:p>
          <a:p>
            <a:pPr lvl="1"/>
            <a:r>
              <a:rPr lang="en-US" sz="2200" b="1" dirty="0"/>
              <a:t>Last-Modified: </a:t>
            </a:r>
            <a:r>
              <a:rPr lang="en-US" sz="2200" dirty="0"/>
              <a:t>When the resource was last modified.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624025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10951-99AF-4CAF-B3B8-88BF7E60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HTTP lab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F57184-ABCC-474B-887B-67115296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Taken from:</a:t>
            </a:r>
          </a:p>
          <a:p>
            <a:pPr lvl="1"/>
            <a:r>
              <a:rPr lang="en-US" sz="2200" dirty="0"/>
              <a:t>Supplement to Computer Networking: A Top-Down Approach, 7</a:t>
            </a:r>
            <a:r>
              <a:rPr lang="en-US" sz="2200" baseline="30000" dirty="0"/>
              <a:t>th</a:t>
            </a:r>
            <a:r>
              <a:rPr lang="en-US" sz="2200" dirty="0"/>
              <a:t> ed., J.F. Kurose and K.W. Ross.</a:t>
            </a:r>
          </a:p>
          <a:p>
            <a:pPr lvl="1"/>
            <a:r>
              <a:rPr lang="en-US" sz="2200" dirty="0"/>
              <a:t>V7.0</a:t>
            </a:r>
          </a:p>
        </p:txBody>
      </p:sp>
    </p:spTree>
    <p:extLst>
      <p:ext uri="{BB962C8B-B14F-4D97-AF65-F5344CB8AC3E}">
        <p14:creationId xmlns:p14="http://schemas.microsoft.com/office/powerpoint/2010/main" val="3699920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10951-99AF-4CAF-B3B8-88BF7E60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HTTP lab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F57184-ABCC-474B-887B-67115296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Perform a basic GET request from a web browser.</a:t>
            </a:r>
          </a:p>
          <a:p>
            <a:pPr lvl="1"/>
            <a:r>
              <a:rPr lang="en-US" sz="2000" dirty="0"/>
              <a:t>Is your browser running HTTP version 1.0 or 1.1?</a:t>
            </a:r>
          </a:p>
          <a:p>
            <a:pPr lvl="1"/>
            <a:r>
              <a:rPr lang="en-US" sz="2000" dirty="0"/>
              <a:t>What version of HTTP is the server running?</a:t>
            </a:r>
          </a:p>
          <a:p>
            <a:pPr lvl="1"/>
            <a:r>
              <a:rPr lang="en-US" sz="2000" dirty="0"/>
              <a:t>What languages (if any) does your browser indicate that it can accept to the server?</a:t>
            </a:r>
          </a:p>
          <a:p>
            <a:pPr lvl="1"/>
            <a:r>
              <a:rPr lang="en-US" sz="2000" dirty="0"/>
              <a:t>What is the IP address of your computer?</a:t>
            </a:r>
          </a:p>
          <a:p>
            <a:pPr lvl="1"/>
            <a:r>
              <a:rPr lang="en-US" sz="2000" dirty="0"/>
              <a:t>What is the IP address of the server?</a:t>
            </a:r>
          </a:p>
          <a:p>
            <a:pPr lvl="1"/>
            <a:r>
              <a:rPr lang="en-US" sz="2000" dirty="0"/>
              <a:t>What is the status code returned from the server?</a:t>
            </a:r>
          </a:p>
          <a:p>
            <a:pPr lvl="1"/>
            <a:r>
              <a:rPr lang="en-US" sz="2000" dirty="0"/>
              <a:t>How many bytes of content are being returned to your browser?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http://postman-echo.com/get?foo1=bar1&amp;foo2=bar2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9751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64F06-43F4-47D8-8FB6-7CB1757A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 and code re-use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F34CFB-B8ED-4E6B-AC5C-C6235038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Citations don’t mean that you can include any code as long as you cite them!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2120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47F48-1AA3-46D7-AD87-2A62968A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Example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18D073-C2E7-425B-9169-5DF27DC3A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http://postman-echo.com/post</a:t>
            </a:r>
            <a:endParaRPr lang="en-US" sz="2400" dirty="0"/>
          </a:p>
          <a:p>
            <a:r>
              <a:rPr lang="en-US" sz="2400" dirty="0"/>
              <a:t>Send data to the server:</a:t>
            </a:r>
          </a:p>
          <a:p>
            <a:pPr lvl="1"/>
            <a:r>
              <a:rPr lang="en-US" sz="2200" dirty="0"/>
              <a:t>Query String parameters.</a:t>
            </a:r>
          </a:p>
          <a:p>
            <a:pPr lvl="1"/>
            <a:r>
              <a:rPr lang="en-US" sz="2200" dirty="0"/>
              <a:t>Request body.</a:t>
            </a:r>
          </a:p>
          <a:p>
            <a:pPr lvl="2"/>
            <a:r>
              <a:rPr lang="en-US" sz="2000" dirty="0"/>
              <a:t>Set Content-Type with:</a:t>
            </a:r>
          </a:p>
          <a:p>
            <a:pPr lvl="3"/>
            <a:r>
              <a:rPr lang="en-US" sz="1800" dirty="0"/>
              <a:t>multipart/form-data</a:t>
            </a:r>
          </a:p>
          <a:p>
            <a:pPr lvl="3"/>
            <a:r>
              <a:rPr lang="en-US" sz="1800" dirty="0"/>
              <a:t>application/x-www-form-</a:t>
            </a:r>
            <a:r>
              <a:rPr lang="en-US" sz="1800" dirty="0" err="1"/>
              <a:t>urlencoded</a:t>
            </a:r>
            <a:endParaRPr lang="en-US" sz="1800" dirty="0"/>
          </a:p>
          <a:p>
            <a:pPr lvl="3"/>
            <a:r>
              <a:rPr lang="en-US" sz="1800" dirty="0"/>
              <a:t>application/json</a:t>
            </a:r>
          </a:p>
        </p:txBody>
      </p:sp>
    </p:spTree>
    <p:extLst>
      <p:ext uri="{BB962C8B-B14F-4D97-AF65-F5344CB8AC3E}">
        <p14:creationId xmlns:p14="http://schemas.microsoft.com/office/powerpoint/2010/main" val="808591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4019A-C591-4D43-A18C-021AFC15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redirection work?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F3ABD0-9405-4D5F-87AD-EF1901629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6098927"/>
            <a:ext cx="8946541" cy="61270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https://developer.mozilla.org/en-US/docs/Web/HTTP/Redirections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1F8DD0-E778-40B6-91C8-2F2CE44F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56" y="1260067"/>
            <a:ext cx="6219825" cy="3352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2F450D3-3BA8-4502-AEAB-E22219D4F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865" y="4732146"/>
            <a:ext cx="8301135" cy="12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1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E0D72-0961-4D56-B889-2241890D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462F8C-1788-432E-80CB-A6FA2A99A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22324"/>
            <a:ext cx="8946541" cy="462607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Lab Assignment #1</a:t>
            </a:r>
          </a:p>
          <a:p>
            <a:pPr lvl="1"/>
            <a:r>
              <a:rPr lang="en-US" sz="2200" dirty="0"/>
              <a:t>Implement a simple HTTP client and experiment it in real HTTP Servers.</a:t>
            </a:r>
          </a:p>
          <a:p>
            <a:r>
              <a:rPr lang="en-US" sz="2400" dirty="0"/>
              <a:t>Lab Assignment #2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200" dirty="0">
                <a:solidFill>
                  <a:prstClr val="white"/>
                </a:solidFill>
              </a:rPr>
              <a:t>Implement a simple HTTP server and experiment it with the previous developed HTTP client.</a:t>
            </a:r>
          </a:p>
          <a:p>
            <a:r>
              <a:rPr lang="en-US" sz="2400" dirty="0"/>
              <a:t>Lab Assignment #3</a:t>
            </a:r>
          </a:p>
          <a:p>
            <a:pPr lvl="1"/>
            <a:r>
              <a:rPr lang="en-US" sz="2200" dirty="0"/>
              <a:t>Re-implement the HTTP client and the HTTP server from the previous assignments using  UDP protocol.</a:t>
            </a:r>
          </a:p>
          <a:p>
            <a:r>
              <a:rPr lang="en-US" sz="2400" dirty="0"/>
              <a:t>Lab Assignment #4</a:t>
            </a:r>
          </a:p>
          <a:p>
            <a:pPr lvl="1"/>
            <a:r>
              <a:rPr lang="en-US" sz="2200" dirty="0"/>
              <a:t>Selective Repeat (ARQ)</a:t>
            </a:r>
          </a:p>
        </p:txBody>
      </p:sp>
    </p:spTree>
    <p:extLst>
      <p:ext uri="{BB962C8B-B14F-4D97-AF65-F5344CB8AC3E}">
        <p14:creationId xmlns:p14="http://schemas.microsoft.com/office/powerpoint/2010/main" val="393895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E0D72-0961-4D56-B889-2241890D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462F8C-1788-432E-80CB-A6FA2A99A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Socket library.</a:t>
            </a:r>
          </a:p>
          <a:p>
            <a:r>
              <a:rPr lang="en-US" sz="2400" dirty="0"/>
              <a:t>Choose an operating system.</a:t>
            </a:r>
          </a:p>
          <a:p>
            <a:r>
              <a:rPr lang="en-US" sz="2400" dirty="0"/>
              <a:t>Choose your favorite IDE (</a:t>
            </a:r>
            <a:r>
              <a:rPr lang="en-US" sz="2400" dirty="0" err="1"/>
              <a:t>Netbeans</a:t>
            </a:r>
            <a:r>
              <a:rPr lang="en-US" sz="2400" dirty="0"/>
              <a:t>, Eclipse, etc.)</a:t>
            </a:r>
          </a:p>
          <a:p>
            <a:r>
              <a:rPr lang="en-US" sz="2400" dirty="0"/>
              <a:t>Choose a code version control system. (Git)</a:t>
            </a:r>
          </a:p>
          <a:p>
            <a:r>
              <a:rPr lang="en-US" sz="2400" dirty="0"/>
              <a:t>The environment could be setup on a physical machine, virtual machine, or container machine.</a:t>
            </a:r>
          </a:p>
        </p:txBody>
      </p:sp>
    </p:spTree>
    <p:extLst>
      <p:ext uri="{BB962C8B-B14F-4D97-AF65-F5344CB8AC3E}">
        <p14:creationId xmlns:p14="http://schemas.microsoft.com/office/powerpoint/2010/main" val="143535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13C2E-AF07-4244-821B-15DCD59B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B9914D-3840-499C-B43B-BEAD705E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VirtualBox</a:t>
            </a:r>
          </a:p>
        </p:txBody>
      </p:sp>
      <p:pic>
        <p:nvPicPr>
          <p:cNvPr id="1026" name="Picture 2" descr="Image result for virtual box&quot;">
            <a:extLst>
              <a:ext uri="{FF2B5EF4-FFF2-40B4-BE49-F238E27FC236}">
                <a16:creationId xmlns:a16="http://schemas.microsoft.com/office/drawing/2014/main" id="{D34A8F64-5EEB-4EB6-95C4-5A944CDB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97" y="2632229"/>
            <a:ext cx="6844684" cy="342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06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13C2E-AF07-4244-821B-15DCD59B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pic>
        <p:nvPicPr>
          <p:cNvPr id="2050" name="Picture 2" descr="Image result for git&quot;">
            <a:extLst>
              <a:ext uri="{FF2B5EF4-FFF2-40B4-BE49-F238E27FC236}">
                <a16:creationId xmlns:a16="http://schemas.microsoft.com/office/drawing/2014/main" id="{84B7E986-A889-4FBA-BF67-08536B213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1853248"/>
            <a:ext cx="3187700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0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33544"/>
            <a:ext cx="8946541" cy="1852397"/>
          </a:xfrm>
        </p:spPr>
        <p:txBody>
          <a:bodyPr>
            <a:noAutofit/>
          </a:bodyPr>
          <a:lstStyle/>
          <a:p>
            <a:r>
              <a:rPr lang="en-US" sz="2400" dirty="0"/>
              <a:t>Packet Analyzer.</a:t>
            </a:r>
          </a:p>
          <a:p>
            <a:r>
              <a:rPr lang="en-US" sz="2400" dirty="0"/>
              <a:t>Network troubleshooting.</a:t>
            </a:r>
          </a:p>
          <a:p>
            <a:r>
              <a:rPr lang="en-US" sz="2400" b="1" dirty="0"/>
              <a:t>Ubuntu</a:t>
            </a:r>
            <a:r>
              <a:rPr lang="en-US" sz="2400" dirty="0"/>
              <a:t>: </a:t>
            </a:r>
            <a:r>
              <a:rPr lang="en-US" sz="2400" dirty="0" err="1"/>
              <a:t>sudo</a:t>
            </a:r>
            <a:r>
              <a:rPr lang="en-US" sz="2400" dirty="0"/>
              <a:t> apt install </a:t>
            </a:r>
            <a:r>
              <a:rPr lang="en-US" sz="2400" dirty="0" err="1"/>
              <a:t>wireshark</a:t>
            </a:r>
            <a:endParaRPr lang="en-US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9E0FFCB-22C7-463D-9B3C-5F8EC7D696C9}"/>
              </a:ext>
            </a:extLst>
          </p:cNvPr>
          <p:cNvSpPr/>
          <p:nvPr/>
        </p:nvSpPr>
        <p:spPr>
          <a:xfrm>
            <a:off x="1104293" y="6359293"/>
            <a:ext cx="10567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https://www.wireshark.org</a:t>
            </a:r>
            <a:endParaRPr lang="en-US" dirty="0"/>
          </a:p>
        </p:txBody>
      </p:sp>
      <p:pic>
        <p:nvPicPr>
          <p:cNvPr id="1026" name="Picture 2" descr="Wireshark and PathView Cloud: An Unbeatable Combination for Network  Troubleshooting">
            <a:extLst>
              <a:ext uri="{FF2B5EF4-FFF2-40B4-BE49-F238E27FC236}">
                <a16:creationId xmlns:a16="http://schemas.microsoft.com/office/drawing/2014/main" id="{E5B625A8-5551-4078-83B2-37BB79060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23" y="587874"/>
            <a:ext cx="565109" cy="56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55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88139"/>
            <a:ext cx="8946541" cy="4915873"/>
          </a:xfrm>
        </p:spPr>
        <p:txBody>
          <a:bodyPr>
            <a:noAutofit/>
          </a:bodyPr>
          <a:lstStyle/>
          <a:p>
            <a:r>
              <a:rPr lang="en-US" sz="2400" dirty="0"/>
              <a:t>Display filter examples:</a:t>
            </a:r>
          </a:p>
          <a:p>
            <a:pPr lvl="1"/>
            <a:r>
              <a:rPr lang="en-US" sz="2400" dirty="0"/>
              <a:t>Show only traffic which IP source is 192.168.1.1</a:t>
            </a:r>
          </a:p>
          <a:p>
            <a:pPr lvl="2"/>
            <a:r>
              <a:rPr lang="en-US" sz="2400" dirty="0" err="1"/>
              <a:t>ip.src</a:t>
            </a:r>
            <a:r>
              <a:rPr lang="en-US" sz="2400" dirty="0"/>
              <a:t> == 192.168.1.1</a:t>
            </a:r>
          </a:p>
          <a:p>
            <a:pPr lvl="1"/>
            <a:r>
              <a:rPr lang="en-US" sz="2400" dirty="0"/>
              <a:t>Show TCP or UDP packets with a TCP or UDP source or destination port.</a:t>
            </a:r>
          </a:p>
          <a:p>
            <a:pPr lvl="2"/>
            <a:r>
              <a:rPr lang="en-US" sz="2400" dirty="0" err="1"/>
              <a:t>tcp.port</a:t>
            </a:r>
            <a:r>
              <a:rPr lang="en-US" sz="2400" dirty="0"/>
              <a:t> == 80 || </a:t>
            </a:r>
            <a:r>
              <a:rPr lang="en-US" sz="2400" dirty="0" err="1"/>
              <a:t>udp.port</a:t>
            </a:r>
            <a:r>
              <a:rPr lang="en-US" sz="2400" dirty="0"/>
              <a:t> == 80</a:t>
            </a:r>
          </a:p>
          <a:p>
            <a:pPr lvl="1"/>
            <a:r>
              <a:rPr lang="en-US" sz="2600" dirty="0"/>
              <a:t>Show only HTTP GET request</a:t>
            </a:r>
          </a:p>
          <a:p>
            <a:pPr lvl="2"/>
            <a:r>
              <a:rPr lang="en-US" sz="2400" dirty="0" err="1"/>
              <a:t>http.request.method</a:t>
            </a:r>
            <a:r>
              <a:rPr lang="en-US" sz="2400" dirty="0"/>
              <a:t> == “GET”</a:t>
            </a:r>
          </a:p>
          <a:p>
            <a:pPr lvl="1"/>
            <a:r>
              <a:rPr lang="en-US" sz="2600" dirty="0"/>
              <a:t>Show only HTTP traffic</a:t>
            </a:r>
          </a:p>
          <a:p>
            <a:pPr lvl="2"/>
            <a:r>
              <a:rPr lang="en-US" sz="2400" dirty="0"/>
              <a:t>http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9E0FFCB-22C7-463D-9B3C-5F8EC7D696C9}"/>
              </a:ext>
            </a:extLst>
          </p:cNvPr>
          <p:cNvSpPr/>
          <p:nvPr/>
        </p:nvSpPr>
        <p:spPr>
          <a:xfrm>
            <a:off x="1104293" y="6359293"/>
            <a:ext cx="10567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Learn more about display filters: </a:t>
            </a:r>
            <a:r>
              <a:rPr lang="en-US" u="sng" dirty="0">
                <a:solidFill>
                  <a:srgbClr val="FFFF00"/>
                </a:solidFill>
              </a:rPr>
              <a:t>https://wiki.wireshark.org/DisplayFilters  </a:t>
            </a:r>
          </a:p>
        </p:txBody>
      </p:sp>
      <p:pic>
        <p:nvPicPr>
          <p:cNvPr id="1026" name="Picture 2" descr="Wireshark and PathView Cloud: An Unbeatable Combination for Network  Troubleshooting">
            <a:extLst>
              <a:ext uri="{FF2B5EF4-FFF2-40B4-BE49-F238E27FC236}">
                <a16:creationId xmlns:a16="http://schemas.microsoft.com/office/drawing/2014/main" id="{E5B625A8-5551-4078-83B2-37BB79060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23" y="587874"/>
            <a:ext cx="565109" cy="56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587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897</TotalTime>
  <Words>1119</Words>
  <Application>Microsoft Office PowerPoint</Application>
  <PresentationFormat>Panorámica</PresentationFormat>
  <Paragraphs>173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 3</vt:lpstr>
      <vt:lpstr>Ion</vt:lpstr>
      <vt:lpstr>Lab Assignment #1</vt:lpstr>
      <vt:lpstr>Plagiarism and code re-use</vt:lpstr>
      <vt:lpstr>Plagiarism and code re-use</vt:lpstr>
      <vt:lpstr>Usability</vt:lpstr>
      <vt:lpstr>Environment setup</vt:lpstr>
      <vt:lpstr>Virtual machine</vt:lpstr>
      <vt:lpstr>Git</vt:lpstr>
      <vt:lpstr>Wireshark</vt:lpstr>
      <vt:lpstr>Wireshark</vt:lpstr>
      <vt:lpstr>Wireshark</vt:lpstr>
      <vt:lpstr>HTTP Protocol</vt:lpstr>
      <vt:lpstr>HTTP Protocol</vt:lpstr>
      <vt:lpstr>HTTP Client library Implementation</vt:lpstr>
      <vt:lpstr>Command line Implementation</vt:lpstr>
      <vt:lpstr>cURL-like Command line Implementation</vt:lpstr>
      <vt:lpstr>Command line  Implementation</vt:lpstr>
      <vt:lpstr>Command line Implementation</vt:lpstr>
      <vt:lpstr>Command line Implementation</vt:lpstr>
      <vt:lpstr>Command line Implementation</vt:lpstr>
      <vt:lpstr>Command line Implementation</vt:lpstr>
      <vt:lpstr>HTTP Request</vt:lpstr>
      <vt:lpstr>HTTP Request Request Header Fields v1.0 VS 1.1 </vt:lpstr>
      <vt:lpstr>Request header fields v1.0  </vt:lpstr>
      <vt:lpstr>Request header fields v1.0  </vt:lpstr>
      <vt:lpstr>Response</vt:lpstr>
      <vt:lpstr>Response</vt:lpstr>
      <vt:lpstr>Response</vt:lpstr>
      <vt:lpstr>Wireshark HTTP lab</vt:lpstr>
      <vt:lpstr>Wireshark HTTP lab</vt:lpstr>
      <vt:lpstr>POST Example</vt:lpstr>
      <vt:lpstr>How does redirection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Assignment #1</dc:title>
  <dc:creator>Cristian Rodriguez</dc:creator>
  <cp:lastModifiedBy>Cristian Rodriguez</cp:lastModifiedBy>
  <cp:revision>43</cp:revision>
  <dcterms:created xsi:type="dcterms:W3CDTF">2020-01-13T06:46:59Z</dcterms:created>
  <dcterms:modified xsi:type="dcterms:W3CDTF">2020-09-15T00:43:12Z</dcterms:modified>
</cp:coreProperties>
</file>