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8" r:id="rId11"/>
    <p:sldId id="280" r:id="rId12"/>
    <p:sldId id="287" r:id="rId13"/>
    <p:sldId id="291" r:id="rId14"/>
    <p:sldId id="284" r:id="rId15"/>
    <p:sldId id="272" r:id="rId16"/>
    <p:sldId id="286" r:id="rId17"/>
    <p:sldId id="288" r:id="rId18"/>
    <p:sldId id="277" r:id="rId19"/>
    <p:sldId id="285" r:id="rId20"/>
    <p:sldId id="294" r:id="rId21"/>
    <p:sldId id="295" r:id="rId22"/>
    <p:sldId id="279" r:id="rId23"/>
    <p:sldId id="293" r:id="rId24"/>
    <p:sldId id="296" r:id="rId25"/>
    <p:sldId id="281" r:id="rId26"/>
    <p:sldId id="289" r:id="rId27"/>
    <p:sldId id="290" r:id="rId28"/>
    <p:sldId id="292" r:id="rId29"/>
    <p:sldId id="273" r:id="rId30"/>
    <p:sldId id="274" r:id="rId31"/>
    <p:sldId id="275" r:id="rId32"/>
    <p:sldId id="264" r:id="rId33"/>
    <p:sldId id="265" r:id="rId34"/>
    <p:sldId id="266" r:id="rId35"/>
    <p:sldId id="267" r:id="rId36"/>
    <p:sldId id="268" r:id="rId37"/>
    <p:sldId id="269" r:id="rId38"/>
    <p:sldId id="270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BF197-B2AE-1643-BC69-6DC032067007}" v="66" dt="2023-03-14T12:33:06.249"/>
    <p1510:client id="{1258B50D-F76E-3746-2A8C-D99B71297B55}" v="871" dt="2023-03-15T02:07:10.914"/>
    <p1510:client id="{290B3C88-DE33-3F40-BA8F-173BB2DFF55D}" v="105" dt="2023-03-14T13:38:17.302"/>
    <p1510:client id="{2C795B18-BFAE-DC6A-00F7-C0737834EB28}" v="1771" dt="2023-03-14T03:57:56.338"/>
    <p1510:client id="{64E51E65-DED0-0C33-607F-37D03D1836B2}" v="40" dt="2023-03-14T03:40:02.215"/>
    <p1510:client id="{64FA842C-77AA-4AD4-BA26-1DC594237665}" v="208" dt="2023-03-15T12:15:46.142"/>
    <p1510:client id="{887C0405-A99E-42C9-9892-96E2491F1D0B}" v="5" dt="2023-03-14T11:40:54.318"/>
    <p1510:client id="{8AB42669-F9ED-BA48-9D88-EE53BA0C789C}" v="36" dt="2023-03-14T13:39:21.062"/>
    <p1510:client id="{8D889B33-EEFD-3A94-044A-CEA179153F57}" v="203" dt="2023-03-14T03:02:15.568"/>
    <p1510:client id="{A238A935-5B6C-90E3-C060-AD87475FC147}" v="763" dt="2023-03-14T04:10:14.686"/>
    <p1510:client id="{AAF27B56-94D2-614D-A6B5-FB08499FCF44}" v="12" dt="2023-03-14T12:31:21.577"/>
    <p1510:client id="{AB6E16BD-3617-EA4B-B86C-671946A9556D}" v="428" dt="2023-03-14T13:00:55.632"/>
    <p1510:client id="{AC53F4F2-C435-647B-AE8B-16FDF37B7F44}" v="1027" dt="2023-03-15T19:33:30.396"/>
    <p1510:client id="{B28D39FA-14C7-77A8-8902-96A0588FDBF0}" v="101" dt="2023-03-16T00:08:47.443"/>
    <p1510:client id="{B2FCECA8-9B92-42A5-B5D1-0ED39D9FC661}" v="716" dt="2023-03-15T19:29:02.472"/>
    <p1510:client id="{BED31EB9-A63C-C945-A777-6B3C2DB9855B}" v="588" dt="2023-03-14T12:27:59.532"/>
    <p1510:client id="{C2B5D0DD-34B9-DCBC-25DA-8269D52AB982}" v="8" dt="2023-03-30T01:37:39.379"/>
    <p1510:client id="{E13A5A5D-8E7F-0451-8C24-BA3EAC07F0A6}" v="562" dt="2023-03-15T02:12:40.892"/>
    <p1510:client id="{FD6236EF-E1CB-EE4C-8768-9E4804513475}" v="769" dt="2023-03-14T12:42:1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edrypz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030" y="1450655"/>
            <a:ext cx="665077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FENIX </a:t>
            </a:r>
            <a:r>
              <a:rPr lang="en-US" sz="8000" dirty="0">
                <a:solidFill>
                  <a:schemeClr val="bg1"/>
                </a:solidFill>
              </a:rPr>
              <a:t>THECHNOLOGY</a:t>
            </a:r>
            <a:endParaRPr lang="en-US" sz="8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05037" y="114569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Sara Naidu Diaz González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María Isabel Uribe Diaz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Laura Nataly Garzón Suarez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Juan Sebastián Herrera Prieto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Cristian Andrés Castellano Rodríguez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6EED-8EBD-8201-0A01-9ABE178A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95" y="439009"/>
            <a:ext cx="10838646" cy="6011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3. ¿Como </a:t>
            </a:r>
            <a:r>
              <a:rPr lang="en-US" err="1"/>
              <a:t>hacer</a:t>
            </a:r>
            <a:r>
              <a:rPr lang="en-US"/>
              <a:t> bien </a:t>
            </a:r>
            <a:r>
              <a:rPr lang="en-US" err="1"/>
              <a:t>una</a:t>
            </a:r>
            <a:r>
              <a:rPr lang="en-US"/>
              <a:t>  </a:t>
            </a:r>
            <a:r>
              <a:rPr lang="en-US" err="1"/>
              <a:t>promoción</a:t>
            </a:r>
            <a:r>
              <a:rPr lang="en-US"/>
              <a:t>?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4. ¿las </a:t>
            </a:r>
            <a:r>
              <a:rPr lang="en-US" err="1">
                <a:cs typeface="Calibri"/>
              </a:rPr>
              <a:t>ventas</a:t>
            </a:r>
            <a:r>
              <a:rPr lang="en-US">
                <a:cs typeface="Calibri"/>
              </a:rPr>
              <a:t> son </a:t>
            </a:r>
            <a:r>
              <a:rPr lang="en-US" err="1">
                <a:cs typeface="Calibri"/>
              </a:rPr>
              <a:t>buenas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tienda </a:t>
            </a:r>
            <a:r>
              <a:rPr lang="en-US" err="1">
                <a:cs typeface="Calibri"/>
              </a:rPr>
              <a:t>deportiva</a:t>
            </a:r>
            <a:r>
              <a:rPr lang="en-US">
                <a:cs typeface="Calibri"/>
              </a:rPr>
              <a:t>?</a:t>
            </a:r>
          </a:p>
          <a:p>
            <a:r>
              <a:rPr lang="en-US">
                <a:cs typeface="Calibri"/>
              </a:rPr>
              <a:t>Si</a:t>
            </a:r>
          </a:p>
          <a:p>
            <a:r>
              <a:rPr lang="en-US">
                <a:cs typeface="Calibri"/>
              </a:rPr>
              <a:t>No </a:t>
            </a:r>
          </a:p>
          <a:p>
            <a:r>
              <a:rPr lang="en-US">
                <a:cs typeface="Calibri"/>
              </a:rPr>
              <a:t>Mas o </a:t>
            </a:r>
            <a:r>
              <a:rPr lang="en-US" err="1">
                <a:cs typeface="Calibri"/>
              </a:rPr>
              <a:t>menos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Tal </a:t>
            </a:r>
            <a:r>
              <a:rPr lang="en-US" err="1">
                <a:cs typeface="Calibri"/>
              </a:rPr>
              <a:t>vez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US">
                <a:cs typeface="Calibri"/>
              </a:rPr>
              <a:t>5. ¿Cree que al sistema que le ofrecemos se podría implementar alguna otra herramienta, cuál?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4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4A9BE-67C5-0C14-E130-6E770B1E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56" y="348663"/>
            <a:ext cx="11080044" cy="582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US">
                <a:ea typeface="+mn-lt"/>
                <a:cs typeface="+mn-lt"/>
              </a:rPr>
              <a:t>6. ¿Quién es su proveedor cuando se les acaba la mercancía ?</a:t>
            </a:r>
          </a:p>
          <a:p>
            <a:pPr marL="0" indent="0">
              <a:buNone/>
            </a:pPr>
            <a:endParaRPr lang="es-US">
              <a:cs typeface="Calibri" panose="020F0502020204030204"/>
            </a:endParaRPr>
          </a:p>
          <a:p>
            <a:pPr marL="0" indent="0">
              <a:buNone/>
            </a:pPr>
            <a:r>
              <a:rPr lang="es-US">
                <a:cs typeface="Calibri" panose="020F0502020204030204"/>
              </a:rPr>
              <a:t>7. ¿En algún momento se le ocurrió implementar un sistema a su tienda para generar más ventas ?</a:t>
            </a:r>
            <a:endParaRPr lang="en-US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>
                <a:cs typeface="Calibri" panose="020F0502020204030204"/>
              </a:rPr>
              <a:t>Nunca lo pensé </a:t>
            </a:r>
            <a:endParaRPr lang="en-US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>
                <a:cs typeface="Calibri" panose="020F0502020204030204"/>
              </a:rPr>
              <a:t>En algún momento lo pensé </a:t>
            </a:r>
          </a:p>
          <a:p>
            <a:pPr marL="514350" indent="-514350">
              <a:buFont typeface="Arial"/>
              <a:buChar char="•"/>
            </a:pPr>
            <a:endParaRPr lang="es-US">
              <a:cs typeface="Calibri" panose="020F0502020204030204"/>
            </a:endParaRPr>
          </a:p>
          <a:p>
            <a:pPr marL="0" indent="0">
              <a:buNone/>
            </a:pPr>
            <a:r>
              <a:rPr lang="es-US">
                <a:cs typeface="Calibri" panose="020F0502020204030204"/>
              </a:rPr>
              <a:t>8. ¿En algún momento se le ocurrió implementar un sistema a su tienda para generar más ventas ?</a:t>
            </a:r>
            <a:endParaRPr lang="en-US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>
                <a:cs typeface="Calibri" panose="020F0502020204030204"/>
              </a:rPr>
              <a:t>Nunca lo pensé </a:t>
            </a:r>
            <a:endParaRPr lang="en-US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>
                <a:cs typeface="Calibri" panose="020F0502020204030204"/>
              </a:rPr>
              <a:t>En algún momento lo pensé 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2586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D9527-2D18-5B65-95C0-E1EAD28F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30" y="452144"/>
            <a:ext cx="10985970" cy="5724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9.¿usted tiene claro las cosas que tiene que realizar el bodeguero en su empresa?</a:t>
            </a:r>
          </a:p>
          <a:p>
            <a:pPr marL="457200" indent="-457200"/>
            <a:r>
              <a:rPr lang="es-ES">
                <a:cs typeface="Calibri" panose="020F0502020204030204"/>
              </a:rPr>
              <a:t>Si 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No </a:t>
            </a:r>
          </a:p>
          <a:p>
            <a:pPr marL="457200" indent="-457200"/>
            <a:r>
              <a:rPr lang="es-ES">
                <a:cs typeface="Calibri" panose="020F0502020204030204"/>
              </a:rPr>
              <a:t>Se algo</a:t>
            </a:r>
          </a:p>
          <a:p>
            <a:pPr marL="457200" indent="-457200"/>
            <a:r>
              <a:rPr lang="es-ES">
                <a:cs typeface="Calibri" panose="020F0502020204030204"/>
              </a:rPr>
              <a:t>Maso menos </a:t>
            </a: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10.¿cómo usted puede apoyar al equipo </a:t>
            </a:r>
            <a:r>
              <a:rPr lang="es-ES">
                <a:solidFill>
                  <a:schemeClr val="tx2">
                    <a:lumMod val="50000"/>
                  </a:schemeClr>
                </a:solidFill>
                <a:cs typeface="Calibri" panose="020F0502020204030204"/>
              </a:rPr>
              <a:t>y añadir valor a l</a:t>
            </a:r>
            <a:r>
              <a:rPr lang="es-ES">
                <a:cs typeface="Calibri" panose="020F0502020204030204"/>
              </a:rPr>
              <a:t>a organización</a:t>
            </a:r>
            <a:r>
              <a:rPr lang="es-ES">
                <a:ea typeface="+mn-lt"/>
                <a:cs typeface="+mn-lt"/>
              </a:rPr>
              <a:t>?</a:t>
            </a:r>
          </a:p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11..¿conoce usted si se lleva un estricto control con la lista de los principales proveedores?</a:t>
            </a:r>
            <a:endParaRPr lang="es-ES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29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4FA0E-9B56-4D9C-2C56-986A7022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19" y="345928"/>
            <a:ext cx="10923181" cy="58310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¿Se registra correctamente las unidades que se compran o se venden dentro del área de las existencias en la empresa?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15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B428-DE03-47F3-8539-71C2AF62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7" y="205554"/>
            <a:ext cx="8116712" cy="657638"/>
          </a:xfrm>
        </p:spPr>
        <p:txBody>
          <a:bodyPr>
            <a:normAutofit/>
          </a:bodyPr>
          <a:lstStyle/>
          <a:p>
            <a:r>
              <a:rPr lang="en-US" sz="3600" b="1" err="1">
                <a:latin typeface="Calibri"/>
                <a:cs typeface="Calibri Light"/>
              </a:rPr>
              <a:t>Vendedor</a:t>
            </a:r>
            <a:endParaRPr lang="en-US" sz="3600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2165-61D2-E6DC-734D-A28FF8FD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71" y="948607"/>
            <a:ext cx="10932542" cy="5357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1 ¿Que es lo mas </a:t>
            </a:r>
            <a:r>
              <a:rPr lang="en-US" err="1">
                <a:cs typeface="Calibri"/>
              </a:rPr>
              <a:t>importante</a:t>
            </a:r>
            <a:r>
              <a:rPr lang="en-US">
                <a:cs typeface="Calibri"/>
              </a:rPr>
              <a:t> a la hora de vender un </a:t>
            </a:r>
            <a:r>
              <a:rPr lang="en-US" err="1">
                <a:cs typeface="Calibri"/>
              </a:rPr>
              <a:t>producto</a:t>
            </a:r>
            <a:r>
              <a:rPr lang="en-US">
                <a:cs typeface="Calibri"/>
              </a:rPr>
              <a:t>?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2.¿Crees que </a:t>
            </a:r>
            <a:r>
              <a:rPr lang="en-US" err="1">
                <a:cs typeface="Calibri"/>
              </a:rPr>
              <a:t>tu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frma</a:t>
            </a:r>
            <a:r>
              <a:rPr lang="en-US">
                <a:cs typeface="Calibri"/>
              </a:rPr>
              <a:t> de vender </a:t>
            </a:r>
            <a:r>
              <a:rPr lang="en-US" err="1">
                <a:cs typeface="Calibri"/>
              </a:rPr>
              <a:t>afecta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venta</a:t>
            </a:r>
            <a:r>
              <a:rPr lang="en-US">
                <a:cs typeface="Calibri"/>
              </a:rPr>
              <a:t> ?</a:t>
            </a:r>
          </a:p>
          <a:p>
            <a:pPr marL="457200" indent="-457200"/>
            <a:r>
              <a:rPr lang="en-US">
                <a:cs typeface="Calibri"/>
              </a:rPr>
              <a:t>Si</a:t>
            </a:r>
          </a:p>
          <a:p>
            <a:pPr marL="457200" indent="-457200"/>
            <a:r>
              <a:rPr lang="en-US">
                <a:cs typeface="Calibri"/>
              </a:rPr>
              <a:t>No</a:t>
            </a:r>
          </a:p>
          <a:p>
            <a:pPr marL="457200" indent="-457200"/>
            <a:r>
              <a:rPr lang="en-US">
                <a:cs typeface="Calibri"/>
              </a:rPr>
              <a:t>Tal </a:t>
            </a:r>
            <a:r>
              <a:rPr lang="en-US" err="1">
                <a:cs typeface="Calibri"/>
              </a:rPr>
              <a:t>vez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Bastante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0E6D9-A5E2-4DC4-4050-4D2572A7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11" y="331826"/>
            <a:ext cx="11016389" cy="58451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3. ¿Es </a:t>
            </a:r>
            <a:r>
              <a:rPr lang="en-US" sz="2400" err="1">
                <a:ea typeface="+mn-lt"/>
                <a:cs typeface="+mn-lt"/>
              </a:rPr>
              <a:t>importante</a:t>
            </a:r>
            <a:r>
              <a:rPr lang="en-US" sz="2400">
                <a:ea typeface="+mn-lt"/>
                <a:cs typeface="+mn-lt"/>
              </a:rPr>
              <a:t> un </a:t>
            </a:r>
            <a:r>
              <a:rPr lang="en-US" sz="2400" err="1">
                <a:ea typeface="+mn-lt"/>
                <a:cs typeface="+mn-lt"/>
              </a:rPr>
              <a:t>buen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ambiente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aseo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almacen</a:t>
            </a:r>
            <a:r>
              <a:rPr lang="en-US" sz="2400">
                <a:ea typeface="+mn-lt"/>
                <a:cs typeface="+mn-lt"/>
              </a:rPr>
              <a:t>?</a:t>
            </a:r>
          </a:p>
          <a:p>
            <a:pPr marL="342900" indent="-342900"/>
            <a:r>
              <a:rPr lang="en-US" sz="2400">
                <a:cs typeface="Calibri"/>
              </a:rPr>
              <a:t>Si</a:t>
            </a:r>
            <a:endParaRPr lang="en-US" sz="2400">
              <a:ea typeface="+mn-lt"/>
              <a:cs typeface="+mn-lt"/>
            </a:endParaRPr>
          </a:p>
          <a:p>
            <a:pPr marL="342900" indent="-342900"/>
            <a:r>
              <a:rPr lang="en-US" sz="2400">
                <a:cs typeface="Calibri"/>
              </a:rPr>
              <a:t>No</a:t>
            </a:r>
            <a:endParaRPr lang="en-US" sz="2400">
              <a:ea typeface="+mn-lt"/>
              <a:cs typeface="+mn-lt"/>
            </a:endParaRPr>
          </a:p>
          <a:p>
            <a:pPr marL="342900" indent="-342900"/>
            <a:r>
              <a:rPr lang="en-US" sz="2400">
                <a:cs typeface="Calibri"/>
              </a:rPr>
              <a:t>Tal </a:t>
            </a:r>
            <a:r>
              <a:rPr lang="en-US" sz="2400" err="1">
                <a:cs typeface="Calibri"/>
              </a:rPr>
              <a:t>vez</a:t>
            </a:r>
            <a:endParaRPr lang="en-US" sz="2400" err="1">
              <a:ea typeface="+mn-lt"/>
              <a:cs typeface="+mn-lt"/>
            </a:endParaRPr>
          </a:p>
          <a:p>
            <a:pPr marL="342900" indent="-342900"/>
            <a:r>
              <a:rPr lang="en-US" sz="2400">
                <a:cs typeface="Calibri"/>
              </a:rPr>
              <a:t>Bastante</a:t>
            </a:r>
            <a:endParaRPr lang="es-US">
              <a:cs typeface="Calibri" panose="020F0502020204030204"/>
            </a:endParaRPr>
          </a:p>
          <a:p>
            <a:pPr marL="0" indent="0">
              <a:buNone/>
            </a:pPr>
            <a:r>
              <a:rPr lang="es-US" sz="2400"/>
              <a:t>4.  ¿Las ventas han disminuido debido a la poca concurrencia de personas?</a:t>
            </a:r>
            <a:endParaRPr lang="es-US" sz="2400">
              <a:cs typeface="Calibri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s-US" sz="2400"/>
              <a:t>SI </a:t>
            </a:r>
            <a:endParaRPr lang="es-US" sz="2400">
              <a:cs typeface="Calibri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s-US" sz="2400"/>
              <a:t>No </a:t>
            </a:r>
            <a:endParaRPr lang="es-US" sz="2400">
              <a:cs typeface="Calibri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s-US" sz="2400"/>
              <a:t>Tal vez </a:t>
            </a:r>
            <a:endParaRPr lang="es-US" sz="2400">
              <a:cs typeface="Calibri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s-US" sz="2400"/>
              <a:t>No lo se</a:t>
            </a:r>
            <a:endParaRPr lang="es-US" sz="2400">
              <a:cs typeface="Calibri"/>
            </a:endParaRPr>
          </a:p>
          <a:p>
            <a:pPr marL="0" indent="0">
              <a:buNone/>
            </a:pPr>
            <a:endParaRPr lang="es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5.  ¿</a:t>
            </a:r>
            <a:r>
              <a:rPr lang="en-US" sz="2400" err="1">
                <a:cs typeface="Calibri"/>
              </a:rPr>
              <a:t>Cuál</a:t>
            </a:r>
            <a:r>
              <a:rPr lang="en-US" sz="2400">
                <a:cs typeface="Calibri"/>
              </a:rPr>
              <a:t> ha </a:t>
            </a:r>
            <a:r>
              <a:rPr lang="en-US" sz="2400" err="1">
                <a:cs typeface="Calibri"/>
              </a:rPr>
              <a:t>sido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su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mejor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marca</a:t>
            </a:r>
            <a:r>
              <a:rPr lang="en-US" sz="2400">
                <a:cs typeface="Calibri"/>
              </a:rPr>
              <a:t>?</a:t>
            </a:r>
            <a:endParaRPr lang="es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s-US">
              <a:cs typeface="Calibri" panose="020F0502020204030204"/>
            </a:endParaRPr>
          </a:p>
          <a:p>
            <a:pPr marL="0" indent="0">
              <a:buNone/>
            </a:pPr>
            <a:endParaRPr lang="es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038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5C430-4D58-6276-15F5-0E2D50A5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30" y="292218"/>
            <a:ext cx="10985970" cy="5884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6. ¿Es </a:t>
            </a:r>
            <a:r>
              <a:rPr lang="en-US" err="1">
                <a:ea typeface="+mn-lt"/>
                <a:cs typeface="+mn-lt"/>
              </a:rPr>
              <a:t>facil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atraer</a:t>
            </a:r>
            <a:r>
              <a:rPr lang="en-US">
                <a:ea typeface="+mn-lt"/>
                <a:cs typeface="+mn-lt"/>
              </a:rPr>
              <a:t> al </a:t>
            </a:r>
            <a:r>
              <a:rPr lang="en-US" err="1">
                <a:ea typeface="+mn-lt"/>
                <a:cs typeface="+mn-lt"/>
              </a:rPr>
              <a:t>cliente</a:t>
            </a:r>
            <a:r>
              <a:rPr lang="en-US">
                <a:ea typeface="+mn-lt"/>
                <a:cs typeface="+mn-lt"/>
              </a:rPr>
              <a:t> ?</a:t>
            </a:r>
            <a:endParaRPr lang="es-ES">
              <a:ea typeface="+mn-lt"/>
              <a:cs typeface="+mn-lt"/>
            </a:endParaRP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Si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No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Mas o </a:t>
            </a:r>
            <a:r>
              <a:rPr lang="en-US" err="1">
                <a:ea typeface="+mn-lt"/>
                <a:cs typeface="+mn-lt"/>
              </a:rPr>
              <a:t>menos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Tal </a:t>
            </a:r>
            <a:r>
              <a:rPr lang="en-US" err="1">
                <a:ea typeface="+mn-lt"/>
                <a:cs typeface="+mn-lt"/>
              </a:rPr>
              <a:t>vez</a:t>
            </a:r>
            <a:endParaRPr lang="en-US" err="1"/>
          </a:p>
          <a:p>
            <a:pPr>
              <a:buFont typeface="Arial,Sans-Serif"/>
              <a:buChar char="•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7.</a:t>
            </a: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185748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D108B-E137-B5E9-D458-4A19BDCC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96" y="514277"/>
            <a:ext cx="10940902" cy="5547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9.</a:t>
            </a: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33362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3E613-174C-4827-D94C-3C2C0464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6" y="1073676"/>
            <a:ext cx="10708664" cy="493075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endParaRPr lang="es-US">
              <a:cs typeface="Calibri"/>
            </a:endParaRPr>
          </a:p>
          <a:p>
            <a:pPr marL="514350" indent="-514350">
              <a:buAutoNum type="arabicPeriod"/>
            </a:pPr>
            <a:r>
              <a:rPr lang="es-US"/>
              <a:t>¿Qué ventajas y desventajas cree usted que generaría una empresa que  es poco transcurrida o muy transcurrida?</a:t>
            </a:r>
            <a:endParaRPr lang="es-US">
              <a:cs typeface="Calibri" panose="020F0502020204030204"/>
            </a:endParaRPr>
          </a:p>
          <a:p>
            <a:pPr marL="0" indent="0">
              <a:buNone/>
            </a:pPr>
            <a:endParaRPr lang="es-US"/>
          </a:p>
          <a:p>
            <a:pPr marL="0" indent="0">
              <a:buNone/>
            </a:pPr>
            <a:endParaRPr lang="es-US">
              <a:cs typeface="Calibri"/>
            </a:endParaRPr>
          </a:p>
          <a:p>
            <a:pPr marL="0" indent="0">
              <a:buNone/>
            </a:pPr>
            <a:r>
              <a:rPr lang="es-US">
                <a:ea typeface="+mn-lt"/>
                <a:cs typeface="+mn-lt"/>
              </a:rPr>
              <a:t>2. ¿Cree que frecuentaría una tienda que está ubicada en un sector muy transcurrido?</a:t>
            </a:r>
          </a:p>
          <a:p>
            <a:pPr marL="514350" indent="-514350"/>
            <a:r>
              <a:rPr lang="es-US">
                <a:ea typeface="+mn-lt"/>
                <a:cs typeface="+mn-lt"/>
              </a:rPr>
              <a:t>Si </a:t>
            </a:r>
            <a:endParaRPr lang="en-US">
              <a:ea typeface="+mn-lt"/>
              <a:cs typeface="+mn-lt"/>
            </a:endParaRPr>
          </a:p>
          <a:p>
            <a:pPr marL="514350" indent="-514350"/>
            <a:r>
              <a:rPr lang="es-US">
                <a:ea typeface="+mn-lt"/>
                <a:cs typeface="+mn-lt"/>
              </a:rPr>
              <a:t>No </a:t>
            </a:r>
          </a:p>
          <a:p>
            <a:pPr marL="514350" indent="-514350"/>
            <a:r>
              <a:rPr lang="es-US">
                <a:ea typeface="+mn-lt"/>
                <a:cs typeface="+mn-lt"/>
              </a:rPr>
              <a:t>Tal vez </a:t>
            </a:r>
          </a:p>
          <a:p>
            <a:pPr marL="514350" indent="-514350"/>
            <a:r>
              <a:rPr lang="es-US">
                <a:ea typeface="+mn-lt"/>
                <a:cs typeface="+mn-lt"/>
              </a:rPr>
              <a:t>No lo sé </a:t>
            </a:r>
          </a:p>
          <a:p>
            <a:pPr marL="514350" indent="-514350"/>
            <a:endParaRPr lang="es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 ¿Es </a:t>
            </a:r>
            <a:r>
              <a:rPr lang="en-US" err="1">
                <a:ea typeface="+mn-lt"/>
                <a:cs typeface="+mn-lt"/>
              </a:rPr>
              <a:t>importante</a:t>
            </a:r>
            <a:r>
              <a:rPr lang="en-US">
                <a:ea typeface="+mn-lt"/>
                <a:cs typeface="+mn-lt"/>
              </a:rPr>
              <a:t> la forma 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 la que 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atienden</a:t>
            </a:r>
            <a:r>
              <a:rPr lang="en-US">
                <a:ea typeface="+mn-lt"/>
                <a:cs typeface="+mn-lt"/>
              </a:rPr>
              <a:t> ?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Mas o </a:t>
            </a:r>
            <a:r>
              <a:rPr lang="en-US" err="1">
                <a:ea typeface="+mn-lt"/>
                <a:cs typeface="+mn-lt"/>
              </a:rPr>
              <a:t>menos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quizas </a:t>
            </a:r>
            <a:endParaRPr lang="en-US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73C77A-FA28-1727-BAD3-19C77AE65D84}"/>
              </a:ext>
            </a:extLst>
          </p:cNvPr>
          <p:cNvSpPr txBox="1"/>
          <p:nvPr/>
        </p:nvSpPr>
        <p:spPr>
          <a:xfrm>
            <a:off x="331140" y="208844"/>
            <a:ext cx="86228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US" sz="4400" b="1"/>
              <a:t>Clientes </a:t>
            </a:r>
            <a:endParaRPr lang="es-ES" sz="4400" b="1"/>
          </a:p>
        </p:txBody>
      </p:sp>
    </p:spTree>
    <p:extLst>
      <p:ext uri="{BB962C8B-B14F-4D97-AF65-F5344CB8AC3E}">
        <p14:creationId xmlns:p14="http://schemas.microsoft.com/office/powerpoint/2010/main" val="274302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2653-F40D-28B4-7855-8875DF8C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92" y="386292"/>
            <a:ext cx="11475156" cy="6242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4. ¿</a:t>
            </a:r>
            <a:r>
              <a:rPr lang="en-US" sz="2400" err="1">
                <a:cs typeface="Calibri"/>
              </a:rPr>
              <a:t>Cual</a:t>
            </a:r>
            <a:r>
              <a:rPr lang="en-US" sz="2400">
                <a:cs typeface="Calibri"/>
              </a:rPr>
              <a:t> es la forma </a:t>
            </a:r>
            <a:r>
              <a:rPr lang="en-US" sz="2400" err="1">
                <a:cs typeface="Calibri"/>
              </a:rPr>
              <a:t>en</a:t>
            </a:r>
            <a:r>
              <a:rPr lang="en-US" sz="2400">
                <a:cs typeface="Calibri"/>
              </a:rPr>
              <a:t> la que le </a:t>
            </a:r>
            <a:r>
              <a:rPr lang="en-US" sz="2400" err="1">
                <a:cs typeface="Calibri"/>
              </a:rPr>
              <a:t>gusta</a:t>
            </a:r>
            <a:r>
              <a:rPr lang="en-US" sz="2400">
                <a:cs typeface="Calibri"/>
              </a:rPr>
              <a:t> ser </a:t>
            </a:r>
            <a:r>
              <a:rPr lang="en-US" sz="2400" err="1">
                <a:cs typeface="Calibri"/>
              </a:rPr>
              <a:t>atendido</a:t>
            </a:r>
            <a:r>
              <a:rPr lang="en-US" sz="2400">
                <a:cs typeface="Calibri"/>
              </a:rPr>
              <a:t>?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5. ¿Espera </a:t>
            </a:r>
            <a:r>
              <a:rPr lang="en-US" sz="2400" err="1">
                <a:cs typeface="Calibri"/>
              </a:rPr>
              <a:t>encontrar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productos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buena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calidad</a:t>
            </a:r>
            <a:r>
              <a:rPr lang="en-US" sz="2400">
                <a:cs typeface="Calibri"/>
              </a:rPr>
              <a:t> y </a:t>
            </a:r>
            <a:r>
              <a:rPr lang="en-US" sz="2400" err="1">
                <a:cs typeface="Calibri"/>
              </a:rPr>
              <a:t>buen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precio</a:t>
            </a:r>
            <a:r>
              <a:rPr lang="en-US" sz="2400">
                <a:cs typeface="Calibri"/>
              </a:rPr>
              <a:t>?</a:t>
            </a:r>
          </a:p>
          <a:p>
            <a:pPr marL="342900" indent="-342900"/>
            <a:r>
              <a:rPr lang="en-US" sz="2400">
                <a:cs typeface="Calibri"/>
              </a:rPr>
              <a:t>Si </a:t>
            </a:r>
          </a:p>
          <a:p>
            <a:pPr marL="342900" indent="-342900"/>
            <a:r>
              <a:rPr lang="en-US" sz="2400">
                <a:cs typeface="Calibri"/>
              </a:rPr>
              <a:t>No </a:t>
            </a:r>
          </a:p>
          <a:p>
            <a:pPr marL="342900" indent="-342900"/>
            <a:r>
              <a:rPr lang="en-US" sz="2400">
                <a:cs typeface="Calibri"/>
              </a:rPr>
              <a:t>Tal </a:t>
            </a:r>
            <a:r>
              <a:rPr lang="en-US" sz="2400" err="1">
                <a:cs typeface="Calibri"/>
              </a:rPr>
              <a:t>vez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6. </a:t>
            </a:r>
            <a:r>
              <a:rPr lang="en-US" sz="2400">
                <a:ea typeface="+mn-lt"/>
                <a:cs typeface="+mn-lt"/>
              </a:rPr>
              <a:t>¿El </a:t>
            </a:r>
            <a:r>
              <a:rPr lang="en-US" sz="2400" err="1">
                <a:ea typeface="+mn-lt"/>
                <a:cs typeface="+mn-lt"/>
              </a:rPr>
              <a:t>ambiente</a:t>
            </a:r>
            <a:r>
              <a:rPr lang="en-US" sz="2400">
                <a:ea typeface="+mn-lt"/>
                <a:cs typeface="+mn-lt"/>
              </a:rPr>
              <a:t> de la tienda y la </a:t>
            </a:r>
            <a:r>
              <a:rPr lang="en-US" sz="2400" err="1">
                <a:ea typeface="+mn-lt"/>
                <a:cs typeface="+mn-lt"/>
              </a:rPr>
              <a:t>decoración</a:t>
            </a:r>
            <a:r>
              <a:rPr lang="en-US" sz="2400">
                <a:ea typeface="+mn-lt"/>
                <a:cs typeface="+mn-lt"/>
              </a:rPr>
              <a:t> son </a:t>
            </a:r>
            <a:r>
              <a:rPr lang="en-US" sz="2400" err="1">
                <a:ea typeface="+mn-lt"/>
                <a:cs typeface="+mn-lt"/>
              </a:rPr>
              <a:t>atractivos</a:t>
            </a:r>
            <a:r>
              <a:rPr lang="en-US" sz="2400">
                <a:ea typeface="+mn-lt"/>
                <a:cs typeface="+mn-lt"/>
              </a:rPr>
              <a:t>?</a:t>
            </a:r>
          </a:p>
          <a:p>
            <a:pPr marL="342900" indent="-342900"/>
            <a:r>
              <a:rPr lang="en-US" sz="2400">
                <a:cs typeface="Calibri"/>
              </a:rPr>
              <a:t>Si</a:t>
            </a:r>
          </a:p>
          <a:p>
            <a:pPr marL="342900" indent="-342900"/>
            <a:r>
              <a:rPr lang="en-US" sz="2400">
                <a:cs typeface="Calibri"/>
              </a:rPr>
              <a:t>No</a:t>
            </a:r>
          </a:p>
          <a:p>
            <a:pPr marL="342900" indent="-342900"/>
            <a:r>
              <a:rPr lang="en-US" sz="2400">
                <a:cs typeface="Calibri"/>
              </a:rPr>
              <a:t>Neutral 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342900" indent="-342900"/>
            <a:endParaRPr lang="en-US" sz="2400">
              <a:cs typeface="Calibri"/>
            </a:endParaRPr>
          </a:p>
          <a:p>
            <a:pPr marL="342900" indent="-342900"/>
            <a:endParaRPr lang="en-US" sz="2400">
              <a:cs typeface="Calibri"/>
            </a:endParaRPr>
          </a:p>
          <a:p>
            <a:pPr marL="342900" indent="-342900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2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DCC3C-57FE-244E-1124-569F7F85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5" y="483019"/>
            <a:ext cx="7240644" cy="1354317"/>
          </a:xfrm>
        </p:spPr>
        <p:txBody>
          <a:bodyPr anchor="b">
            <a:normAutofit/>
          </a:bodyPr>
          <a:lstStyle/>
          <a:p>
            <a:pPr algn="r"/>
            <a:r>
              <a:rPr lang="es-ES" sz="37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PLANTEAMIENTO DEL PROBLEMA</a:t>
            </a:r>
            <a:r>
              <a:rPr lang="es-ES" sz="3700">
                <a:solidFill>
                  <a:schemeClr val="bg1"/>
                </a:solidFill>
                <a:ea typeface="Calibri Light"/>
                <a:cs typeface="Calibri Light"/>
              </a:rPr>
              <a:t> </a:t>
            </a:r>
            <a:endParaRPr lang="es-ES" sz="37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FCAB-CCF7-7691-5641-12DCB1BD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717243"/>
            <a:ext cx="9406666" cy="352614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s-ES">
                <a:solidFill>
                  <a:srgbClr val="FF0000"/>
                </a:solidFill>
                <a:cs typeface="Calibri"/>
              </a:rPr>
              <a:t>¿Cómo podemos impulsar las ventas de la empresa </a:t>
            </a:r>
            <a:r>
              <a:rPr lang="es-ES" err="1">
                <a:solidFill>
                  <a:srgbClr val="FF0000"/>
                </a:solidFill>
                <a:cs typeface="Calibri"/>
              </a:rPr>
              <a:t>Sportling</a:t>
            </a:r>
            <a:r>
              <a:rPr lang="es-ES">
                <a:solidFill>
                  <a:srgbClr val="FF0000"/>
                </a:solidFill>
                <a:cs typeface="Calibri"/>
              </a:rPr>
              <a:t>?</a:t>
            </a:r>
            <a:r>
              <a:rPr lang="es-ES">
                <a:solidFill>
                  <a:schemeClr val="bg1"/>
                </a:solidFill>
                <a:cs typeface="Calibri"/>
              </a:rPr>
              <a:t> </a:t>
            </a:r>
            <a:endParaRPr lang="es-ES">
              <a:solidFill>
                <a:schemeClr val="bg1"/>
              </a:solidFill>
            </a:endParaRPr>
          </a:p>
          <a:p>
            <a:pPr>
              <a:buNone/>
            </a:pP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Venta de 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tennis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 deportivos replicar tripe AAA, la bodega esta ubicado en la zona de los 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martires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 y desde este 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púnto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 redistribuye a los 3 locales, al llegar ls containers de pedido se encuentra solo el bodeguero y por la cantidad de pedidos no realizar un control de lo 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recibirdo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 y, esto ocasiona que falten productos  de acuerdo a lo solicitado y no sea posible identificar si sucedió en la bodega o en los locales. </a:t>
            </a:r>
            <a:r>
              <a:rPr lang="es-ES">
                <a:solidFill>
                  <a:srgbClr val="00B0F0"/>
                </a:solidFill>
                <a:ea typeface="+mn-lt"/>
                <a:cs typeface="+mn-lt"/>
              </a:rPr>
              <a:t>( leer inventarios)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perdias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 dinero</a:t>
            </a:r>
          </a:p>
          <a:p>
            <a:pPr>
              <a:buNone/>
            </a:pPr>
            <a:endParaRPr lang="es-E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endParaRPr lang="es-E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en temporada alta presenta una excelente venta pero en temporada baja,</a:t>
            </a:r>
            <a:endParaRPr lang="es-ES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si</a:t>
            </a:r>
          </a:p>
          <a:p>
            <a:pPr marL="0" indent="0">
              <a:buNone/>
            </a:pPr>
            <a:r>
              <a:rPr lang="es-ES">
                <a:solidFill>
                  <a:srgbClr val="FF0000"/>
                </a:solidFill>
                <a:cs typeface="Calibri"/>
              </a:rPr>
              <a:t>La cual se encuentra en un lugar poco transcurrido por las personas, por ende,</a:t>
            </a:r>
            <a:r>
              <a:rPr lang="es-ES">
                <a:solidFill>
                  <a:schemeClr val="bg1"/>
                </a:solidFill>
                <a:cs typeface="Calibri"/>
              </a:rPr>
              <a:t> no realizan las ventas  esperadas de sus productos c</a:t>
            </a:r>
            <a:r>
              <a:rPr lang="es-ES">
                <a:solidFill>
                  <a:srgbClr val="FF0000"/>
                </a:solidFill>
                <a:cs typeface="Calibri"/>
              </a:rPr>
              <a:t>omo ellos quisieran, </a:t>
            </a:r>
            <a:r>
              <a:rPr lang="es-ES">
                <a:solidFill>
                  <a:schemeClr val="bg1"/>
                </a:solidFill>
                <a:cs typeface="Calibri"/>
              </a:rPr>
              <a:t>provocando que esto afecte su economía y no se evidencien ganancias. </a:t>
            </a:r>
            <a:r>
              <a:rPr lang="es-ES">
                <a:solidFill>
                  <a:srgbClr val="FF0000"/>
                </a:solidFill>
                <a:cs typeface="Calibri"/>
              </a:rPr>
              <a:t>ajustar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F97B3-96A9-46C6-0420-C6F87368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7" y="248463"/>
            <a:ext cx="10967483" cy="5928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7. </a:t>
            </a:r>
            <a:r>
              <a:rPr lang="es-ES">
                <a:ea typeface="+mn-lt"/>
                <a:cs typeface="+mn-lt"/>
              </a:rPr>
              <a:t>¿Tiene una buena selección de productos actuales?</a:t>
            </a:r>
            <a:endParaRPr lang="es-ES">
              <a:cs typeface="Calibri" panose="020F0502020204030204"/>
            </a:endParaRPr>
          </a:p>
          <a:p>
            <a:pPr marL="457200" indent="-457200"/>
            <a:r>
              <a:rPr lang="es-ES">
                <a:cs typeface="Calibri" panose="020F0502020204030204"/>
              </a:rPr>
              <a:t>Si son de mi agrado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No mucho </a:t>
            </a:r>
          </a:p>
          <a:p>
            <a:pPr marL="457200" indent="-457200"/>
            <a:r>
              <a:rPr lang="es-ES">
                <a:cs typeface="Calibri" panose="020F0502020204030204"/>
              </a:rPr>
              <a:t>Un poco</a:t>
            </a:r>
          </a:p>
          <a:p>
            <a:pPr marL="457200" indent="-457200"/>
            <a:endParaRPr lang="es-ES">
              <a:cs typeface="Calibri" panose="020F0502020204030204"/>
            </a:endParaRP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8. ¿los precios son accequibles para usted?</a:t>
            </a:r>
          </a:p>
          <a:p>
            <a:pPr marL="457200" indent="-457200"/>
            <a:r>
              <a:rPr lang="es-ES">
                <a:cs typeface="Calibri" panose="020F0502020204030204"/>
              </a:rPr>
              <a:t>Si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No </a:t>
            </a:r>
          </a:p>
          <a:p>
            <a:pPr marL="457200" indent="-457200"/>
            <a:r>
              <a:rPr lang="es-ES">
                <a:cs typeface="Calibri" panose="020F0502020204030204"/>
              </a:rPr>
              <a:t>Un poco 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No es un problema para mi pagar cualquier precio </a:t>
            </a:r>
          </a:p>
        </p:txBody>
      </p:sp>
    </p:spTree>
    <p:extLst>
      <p:ext uri="{BB962C8B-B14F-4D97-AF65-F5344CB8AC3E}">
        <p14:creationId xmlns:p14="http://schemas.microsoft.com/office/powerpoint/2010/main" val="97959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1A332-792F-9C7C-6AF1-34E89E99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03" y="434532"/>
            <a:ext cx="10852297" cy="5742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9.</a:t>
            </a:r>
            <a:r>
              <a:rPr lang="es-ES">
                <a:ea typeface="+mn-lt"/>
                <a:cs typeface="+mn-lt"/>
              </a:rPr>
              <a:t>¿Recomendaría la tienda a alguien más?</a:t>
            </a:r>
            <a:endParaRPr lang="es-ES">
              <a:cs typeface="Calibri" panose="020F0502020204030204"/>
            </a:endParaRPr>
          </a:p>
          <a:p>
            <a:pPr marL="457200" indent="-457200"/>
            <a:r>
              <a:rPr lang="es-ES">
                <a:cs typeface="Calibri" panose="020F0502020204030204"/>
              </a:rPr>
              <a:t>La verdad si 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No lo haria </a:t>
            </a:r>
          </a:p>
          <a:p>
            <a:pPr marL="457200" indent="-457200"/>
            <a:r>
              <a:rPr lang="es-ES">
                <a:cs typeface="Calibri" panose="020F0502020204030204"/>
              </a:rPr>
              <a:t>Soy imparcial en eso</a:t>
            </a:r>
          </a:p>
          <a:p>
            <a:pPr marL="0" indent="0">
              <a:buNone/>
            </a:pPr>
            <a:endParaRPr lang="es-ES">
              <a:cs typeface="Calibri" panose="020F0502020204030204"/>
            </a:endParaRP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10. ¿la atencion hacia usted fue la mejor?</a:t>
            </a:r>
          </a:p>
          <a:p>
            <a:pPr marL="457200" indent="-457200"/>
            <a:r>
              <a:rPr lang="es-ES">
                <a:cs typeface="Calibri" panose="020F0502020204030204"/>
              </a:rPr>
              <a:t>Si</a:t>
            </a:r>
          </a:p>
          <a:p>
            <a:pPr marL="457200" indent="-457200"/>
            <a:r>
              <a:rPr lang="es-ES">
                <a:cs typeface="Calibri" panose="020F0502020204030204"/>
              </a:rPr>
              <a:t>Un poco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Neutral solo vengo a comprar y ya </a:t>
            </a:r>
          </a:p>
        </p:txBody>
      </p:sp>
    </p:spTree>
    <p:extLst>
      <p:ext uri="{BB962C8B-B14F-4D97-AF65-F5344CB8AC3E}">
        <p14:creationId xmlns:p14="http://schemas.microsoft.com/office/powerpoint/2010/main" val="349931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5983-076D-A51B-D680-118F155B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35" y="324478"/>
            <a:ext cx="9253586" cy="997370"/>
          </a:xfrm>
        </p:spPr>
        <p:txBody>
          <a:bodyPr>
            <a:normAutofit/>
          </a:bodyPr>
          <a:lstStyle/>
          <a:p>
            <a:r>
              <a:rPr lang="en-US" b="1">
                <a:latin typeface="Calibri"/>
                <a:cs typeface="Calibri Light"/>
              </a:rPr>
              <a:t>Provedores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E6BC-AECE-B2B6-402E-1D2F2B71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14" y="18281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/>
              <a:t>¿</a:t>
            </a:r>
            <a:r>
              <a:rPr lang="en-US" sz="2000" err="1"/>
              <a:t>Cuál</a:t>
            </a:r>
            <a:r>
              <a:rPr lang="en-US" sz="2000"/>
              <a:t> es </a:t>
            </a:r>
            <a:r>
              <a:rPr lang="en-US" sz="2000" err="1"/>
              <a:t>su</a:t>
            </a:r>
            <a:r>
              <a:rPr lang="en-US" sz="2000"/>
              <a:t> </a:t>
            </a:r>
            <a:r>
              <a:rPr lang="en-US" sz="2000" err="1"/>
              <a:t>tiempo</a:t>
            </a:r>
            <a:r>
              <a:rPr lang="en-US" sz="2000"/>
              <a:t> de </a:t>
            </a:r>
            <a:r>
              <a:rPr lang="en-US" sz="2000" err="1"/>
              <a:t>entrega</a:t>
            </a:r>
            <a:r>
              <a:rPr lang="en-US" sz="2000"/>
              <a:t> para </a:t>
            </a:r>
            <a:r>
              <a:rPr lang="en-US" sz="2000" err="1"/>
              <a:t>productos</a:t>
            </a:r>
            <a:r>
              <a:rPr lang="en-US" sz="2000"/>
              <a:t> o </a:t>
            </a:r>
            <a:r>
              <a:rPr lang="en-US" sz="2000" err="1"/>
              <a:t>servicios</a:t>
            </a:r>
            <a:r>
              <a:rPr lang="en-US" sz="2000"/>
              <a:t> </a:t>
            </a:r>
            <a:r>
              <a:rPr lang="en-US" sz="2000" err="1"/>
              <a:t>nuevos</a:t>
            </a:r>
            <a:r>
              <a:rPr lang="en-US" sz="2000"/>
              <a:t> y </a:t>
            </a:r>
            <a:r>
              <a:rPr lang="en-US" sz="2000" err="1"/>
              <a:t>recurrentes</a:t>
            </a:r>
            <a:r>
              <a:rPr lang="en-US" sz="2000"/>
              <a:t>?.</a:t>
            </a:r>
            <a:endParaRPr lang="en-US" sz="2000">
              <a:cs typeface="Calibri"/>
            </a:endParaRPr>
          </a:p>
          <a:p>
            <a:pPr marL="457200" indent="-457200">
              <a:buAutoNum type="arabicPeriod"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¿</a:t>
            </a:r>
            <a:r>
              <a:rPr lang="en-US" sz="2000" err="1"/>
              <a:t>Cuáles</a:t>
            </a:r>
            <a:r>
              <a:rPr lang="en-US" sz="2000"/>
              <a:t> son </a:t>
            </a:r>
            <a:r>
              <a:rPr lang="en-US" sz="2000" err="1"/>
              <a:t>los</a:t>
            </a:r>
            <a:r>
              <a:rPr lang="en-US" sz="2000"/>
              <a:t> </a:t>
            </a:r>
            <a:r>
              <a:rPr lang="en-US" sz="2000" err="1"/>
              <a:t>términos</a:t>
            </a:r>
            <a:r>
              <a:rPr lang="en-US" sz="2000"/>
              <a:t> y </a:t>
            </a:r>
            <a:r>
              <a:rPr lang="en-US" sz="2000" err="1"/>
              <a:t>condiciones</a:t>
            </a:r>
            <a:r>
              <a:rPr lang="en-US" sz="2000"/>
              <a:t> para las </a:t>
            </a:r>
            <a:r>
              <a:rPr lang="en-US" sz="2000" err="1"/>
              <a:t>órdenes</a:t>
            </a:r>
            <a:r>
              <a:rPr lang="en-US" sz="2000"/>
              <a:t> de </a:t>
            </a:r>
            <a:r>
              <a:rPr lang="en-US" sz="2000" err="1"/>
              <a:t>compra</a:t>
            </a:r>
            <a:r>
              <a:rPr lang="en-US" sz="2000"/>
              <a:t>?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3. ¿</a:t>
            </a:r>
            <a:r>
              <a:rPr lang="en-US" sz="2000" err="1"/>
              <a:t>Cómo</a:t>
            </a:r>
            <a:r>
              <a:rPr lang="en-US" sz="2000"/>
              <a:t> </a:t>
            </a:r>
            <a:r>
              <a:rPr lang="en-US" sz="2000" err="1"/>
              <a:t>manejan</a:t>
            </a:r>
            <a:r>
              <a:rPr lang="en-US" sz="2000"/>
              <a:t> la </a:t>
            </a:r>
            <a:r>
              <a:rPr lang="en-US" sz="2000" err="1"/>
              <a:t>calidad</a:t>
            </a:r>
            <a:r>
              <a:rPr lang="en-US" sz="2000"/>
              <a:t> </a:t>
            </a:r>
            <a:r>
              <a:rPr lang="en-US" sz="2000" err="1"/>
              <a:t>en</a:t>
            </a:r>
            <a:r>
              <a:rPr lang="en-US" sz="2000"/>
              <a:t> </a:t>
            </a:r>
            <a:r>
              <a:rPr lang="en-US" sz="2000" err="1"/>
              <a:t>los</a:t>
            </a:r>
            <a:r>
              <a:rPr lang="en-US" sz="2000"/>
              <a:t> </a:t>
            </a:r>
            <a:r>
              <a:rPr lang="en-US" sz="2000" err="1"/>
              <a:t>productos</a:t>
            </a:r>
            <a:r>
              <a:rPr lang="en-US" sz="2000"/>
              <a:t> o </a:t>
            </a:r>
            <a:r>
              <a:rPr lang="en-US" sz="2000" err="1"/>
              <a:t>servicios</a:t>
            </a:r>
            <a:r>
              <a:rPr lang="en-US" sz="2000"/>
              <a:t>?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4. ¿</a:t>
            </a:r>
            <a:r>
              <a:rPr lang="en-US" sz="2000" err="1">
                <a:cs typeface="Calibri"/>
              </a:rPr>
              <a:t>trabajan</a:t>
            </a:r>
            <a:r>
              <a:rPr lang="en-US" sz="2000">
                <a:cs typeface="Calibri"/>
              </a:rPr>
              <a:t> con </a:t>
            </a:r>
            <a:r>
              <a:rPr lang="en-US" sz="2000" err="1">
                <a:cs typeface="Calibri"/>
              </a:rPr>
              <a:t>diferentes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tipos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empresas</a:t>
            </a:r>
            <a:r>
              <a:rPr lang="en-US" sz="2000">
                <a:cs typeface="Calibri"/>
              </a:rPr>
              <a:t> tanto </a:t>
            </a:r>
            <a:r>
              <a:rPr lang="en-US" sz="2000" err="1">
                <a:cs typeface="Calibri"/>
              </a:rPr>
              <a:t>como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nacional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como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internacional</a:t>
            </a:r>
            <a:r>
              <a:rPr lang="en-US" sz="2000">
                <a:cs typeface="Calibri"/>
              </a:rPr>
              <a:t>?</a:t>
            </a:r>
          </a:p>
          <a:p>
            <a:pPr marL="457200" indent="-457200"/>
            <a:r>
              <a:rPr lang="en-US" sz="2000">
                <a:ea typeface="+mn-lt"/>
                <a:cs typeface="+mn-lt"/>
              </a:rPr>
              <a:t>Si </a:t>
            </a:r>
          </a:p>
          <a:p>
            <a:pPr marL="457200" indent="-457200"/>
            <a:r>
              <a:rPr lang="en-US" sz="2000">
                <a:ea typeface="+mn-lt"/>
                <a:cs typeface="+mn-lt"/>
              </a:rPr>
              <a:t>No </a:t>
            </a:r>
          </a:p>
          <a:p>
            <a:pPr marL="457200" indent="-457200"/>
            <a:r>
              <a:rPr lang="en-US" sz="2000">
                <a:ea typeface="+mn-lt"/>
                <a:cs typeface="+mn-lt"/>
              </a:rPr>
              <a:t>Un poco de las dos </a:t>
            </a:r>
          </a:p>
        </p:txBody>
      </p:sp>
    </p:spTree>
    <p:extLst>
      <p:ext uri="{BB962C8B-B14F-4D97-AF65-F5344CB8AC3E}">
        <p14:creationId xmlns:p14="http://schemas.microsoft.com/office/powerpoint/2010/main" val="194978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E6E1C-C5E1-95A2-E168-347FF5AB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96" y="434532"/>
            <a:ext cx="10985204" cy="574243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cs typeface="Calibri" panose="020F0502020204030204"/>
              </a:rPr>
              <a:t>5.</a:t>
            </a:r>
            <a:r>
              <a:rPr lang="en-US">
                <a:ea typeface="+mn-lt"/>
                <a:cs typeface="+mn-lt"/>
              </a:rPr>
              <a:t>¿Hace </a:t>
            </a:r>
            <a:r>
              <a:rPr lang="en-US" err="1">
                <a:ea typeface="+mn-lt"/>
                <a:cs typeface="+mn-lt"/>
              </a:rPr>
              <a:t>cuanto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trabaja</a:t>
            </a:r>
            <a:r>
              <a:rPr lang="en-US">
                <a:ea typeface="+mn-lt"/>
                <a:cs typeface="+mn-lt"/>
              </a:rPr>
              <a:t> con la </a:t>
            </a:r>
            <a:r>
              <a:rPr lang="en-US" err="1">
                <a:ea typeface="+mn-lt"/>
                <a:cs typeface="+mn-lt"/>
              </a:rPr>
              <a:t>empresa</a:t>
            </a:r>
            <a:r>
              <a:rPr lang="en-US">
                <a:cs typeface="Calibri" panose="020F0502020204030204"/>
              </a:rPr>
              <a:t>?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6.¿Son </a:t>
            </a:r>
            <a:r>
              <a:rPr lang="en-US" err="1">
                <a:cs typeface="Calibri" panose="020F0502020204030204"/>
              </a:rPr>
              <a:t>ustedes</a:t>
            </a:r>
            <a:r>
              <a:rPr lang="en-US">
                <a:cs typeface="Calibri" panose="020F0502020204030204"/>
              </a:rPr>
              <a:t>  </a:t>
            </a:r>
            <a:r>
              <a:rPr lang="en-US" err="1">
                <a:cs typeface="Calibri" panose="020F0502020204030204"/>
              </a:rPr>
              <a:t>lideres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en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el</a:t>
            </a:r>
            <a:r>
              <a:rPr lang="en-US">
                <a:cs typeface="Calibri" panose="020F0502020204030204"/>
              </a:rPr>
              <a:t> mercado de las </a:t>
            </a:r>
            <a:r>
              <a:rPr lang="en-US" err="1">
                <a:cs typeface="Calibri" panose="020F0502020204030204"/>
              </a:rPr>
              <a:t>zapatillas</a:t>
            </a:r>
            <a:r>
              <a:rPr lang="en-US">
                <a:ea typeface="+mn-lt"/>
                <a:cs typeface="+mn-lt"/>
              </a:rPr>
              <a:t>?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7</a:t>
            </a:r>
            <a:r>
              <a:rPr lang="en-US">
                <a:ea typeface="+mn-lt"/>
                <a:cs typeface="+mn-lt"/>
              </a:rPr>
              <a:t>.¿Adaptarán las </a:t>
            </a:r>
            <a:r>
              <a:rPr lang="en-US" err="1">
                <a:ea typeface="+mn-lt"/>
                <a:cs typeface="+mn-lt"/>
              </a:rPr>
              <a:t>ventas</a:t>
            </a:r>
            <a:r>
              <a:rPr lang="en-US">
                <a:ea typeface="+mn-lt"/>
                <a:cs typeface="+mn-lt"/>
              </a:rPr>
              <a:t> o las </a:t>
            </a:r>
            <a:r>
              <a:rPr lang="en-US" err="1">
                <a:ea typeface="+mn-lt"/>
                <a:cs typeface="+mn-lt"/>
              </a:rPr>
              <a:t>ofertas</a:t>
            </a:r>
            <a:r>
              <a:rPr lang="en-US">
                <a:ea typeface="+mn-lt"/>
                <a:cs typeface="+mn-lt"/>
              </a:rPr>
              <a:t> a las </a:t>
            </a:r>
            <a:r>
              <a:rPr lang="en-US" err="1">
                <a:ea typeface="+mn-lt"/>
                <a:cs typeface="+mn-lt"/>
              </a:rPr>
              <a:t>necesidades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específicas</a:t>
            </a:r>
            <a:r>
              <a:rPr lang="en-US">
                <a:ea typeface="+mn-lt"/>
                <a:cs typeface="+mn-lt"/>
              </a:rPr>
              <a:t> de la  </a:t>
            </a:r>
            <a:r>
              <a:rPr lang="en-US" err="1">
                <a:ea typeface="+mn-lt"/>
                <a:cs typeface="+mn-lt"/>
              </a:rPr>
              <a:t>empresa</a:t>
            </a:r>
            <a:r>
              <a:rPr lang="en-US">
                <a:ea typeface="+mn-lt"/>
                <a:cs typeface="+mn-lt"/>
              </a:rPr>
              <a:t>?</a:t>
            </a:r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Si </a:t>
            </a:r>
          </a:p>
          <a:p>
            <a:pPr marL="457200" indent="-457200"/>
            <a:r>
              <a:rPr lang="en-US">
                <a:cs typeface="Calibri"/>
              </a:rPr>
              <a:t>No </a:t>
            </a:r>
          </a:p>
          <a:p>
            <a:pPr marL="457200" indent="-457200"/>
            <a:r>
              <a:rPr lang="en-US">
                <a:cs typeface="Calibri"/>
              </a:rPr>
              <a:t>Quizas </a:t>
            </a:r>
          </a:p>
          <a:p>
            <a:pPr marL="457200" indent="-457200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8.¿Tienen garantia sus productos?</a:t>
            </a:r>
          </a:p>
          <a:p>
            <a:pPr marL="457200" indent="-457200"/>
            <a:r>
              <a:rPr lang="en-US">
                <a:cs typeface="Calibri"/>
              </a:rPr>
              <a:t>Si</a:t>
            </a:r>
          </a:p>
          <a:p>
            <a:pPr marL="457200" indent="-457200"/>
            <a:r>
              <a:rPr lang="en-US">
                <a:cs typeface="Calibri"/>
              </a:rPr>
              <a:t>No </a:t>
            </a:r>
          </a:p>
          <a:p>
            <a:pPr marL="457200" indent="-457200"/>
            <a:r>
              <a:rPr lang="en-US">
                <a:cs typeface="Calibri"/>
              </a:rPr>
              <a:t>Tal vez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2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D35DF-C0A7-2995-24B0-E0CE69A5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42" y="487695"/>
            <a:ext cx="10861158" cy="5689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9.</a:t>
            </a: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43544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586F-04D4-92A9-E4B9-483BCB01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88" y="180172"/>
            <a:ext cx="10515600" cy="1325563"/>
          </a:xfrm>
        </p:spPr>
        <p:txBody>
          <a:bodyPr/>
          <a:lstStyle/>
          <a:p>
            <a:r>
              <a:rPr lang="en-US" b="1" err="1">
                <a:latin typeface="Calibri"/>
                <a:cs typeface="Calibri Light"/>
              </a:rPr>
              <a:t>Bodeguero</a:t>
            </a:r>
            <a:r>
              <a:rPr lang="en-US" b="1">
                <a:latin typeface="Calibri"/>
                <a:cs typeface="Calibri Light"/>
              </a:rPr>
              <a:t>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9C6D-FBE1-9C4B-70FF-0FFD35B9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86" y="1414540"/>
            <a:ext cx="10600266" cy="4887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¿Cree que la Limpieza de la bodega es </a:t>
            </a:r>
            <a:r>
              <a:rPr lang="en-US" sz="2000" err="1">
                <a:cs typeface="Calibri"/>
              </a:rPr>
              <a:t>importante</a:t>
            </a:r>
            <a:r>
              <a:rPr lang="en-US" sz="2000">
                <a:cs typeface="Calibri"/>
              </a:rPr>
              <a:t>?</a:t>
            </a:r>
            <a:endParaRPr lang="es-ES">
              <a:cs typeface="Calibri" panose="020F0502020204030204"/>
            </a:endParaRPr>
          </a:p>
          <a:p>
            <a:pPr marL="342900" indent="-342900"/>
            <a:r>
              <a:rPr lang="en-US" sz="2000">
                <a:cs typeface="Calibri"/>
              </a:rPr>
              <a:t>Si</a:t>
            </a:r>
          </a:p>
          <a:p>
            <a:pPr marL="342900" indent="-342900"/>
            <a:r>
              <a:rPr lang="en-US" sz="2000">
                <a:cs typeface="Calibri"/>
              </a:rPr>
              <a:t>No</a:t>
            </a:r>
          </a:p>
          <a:p>
            <a:pPr marL="342900" indent="-342900"/>
            <a:r>
              <a:rPr lang="en-US" sz="2000">
                <a:cs typeface="Calibri"/>
              </a:rPr>
              <a:t>Mas o </a:t>
            </a:r>
            <a:r>
              <a:rPr lang="en-US" sz="2000" err="1">
                <a:cs typeface="Calibri"/>
              </a:rPr>
              <a:t>menos</a:t>
            </a:r>
            <a:endParaRPr lang="en-US" sz="2000">
              <a:cs typeface="Calibri"/>
            </a:endParaRPr>
          </a:p>
          <a:p>
            <a:pPr marL="342900" indent="-342900"/>
            <a:r>
              <a:rPr lang="en-US" sz="2000">
                <a:cs typeface="Calibri"/>
              </a:rPr>
              <a:t>Bastante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2</a:t>
            </a:r>
            <a:r>
              <a:rPr lang="en-US" sz="2000">
                <a:ea typeface="+mn-lt"/>
                <a:cs typeface="+mn-lt"/>
              </a:rPr>
              <a:t>¿Qué </a:t>
            </a:r>
            <a:r>
              <a:rPr lang="en-US" sz="2000" err="1">
                <a:ea typeface="+mn-lt"/>
                <a:cs typeface="+mn-lt"/>
              </a:rPr>
              <a:t>considera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usted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aspecto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más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importante</a:t>
            </a:r>
            <a:r>
              <a:rPr lang="en-US" sz="2000">
                <a:ea typeface="+mn-lt"/>
                <a:cs typeface="+mn-lt"/>
              </a:rPr>
              <a:t> del </a:t>
            </a:r>
            <a:r>
              <a:rPr lang="en-US" sz="2000" err="1">
                <a:ea typeface="+mn-lt"/>
                <a:cs typeface="+mn-lt"/>
              </a:rPr>
              <a:t>trabajo</a:t>
            </a:r>
            <a:r>
              <a:rPr lang="en-US" sz="2000">
                <a:ea typeface="+mn-lt"/>
                <a:cs typeface="+mn-lt"/>
              </a:rPr>
              <a:t> de bodega?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3¿Considera que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trabajo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equipo</a:t>
            </a:r>
            <a:r>
              <a:rPr lang="en-US" sz="2000">
                <a:ea typeface="+mn-lt"/>
                <a:cs typeface="+mn-lt"/>
              </a:rPr>
              <a:t> es </a:t>
            </a:r>
            <a:r>
              <a:rPr lang="en-US" sz="2000" err="1">
                <a:ea typeface="+mn-lt"/>
                <a:cs typeface="+mn-lt"/>
              </a:rPr>
              <a:t>importante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ambiente</a:t>
            </a:r>
            <a:r>
              <a:rPr lang="en-US" sz="2000">
                <a:ea typeface="+mn-lt"/>
                <a:cs typeface="+mn-lt"/>
              </a:rPr>
              <a:t> de bodega ?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66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23AF4-7128-4D0B-D8F0-71D2D37B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70" y="273403"/>
            <a:ext cx="11315229" cy="59694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4¿Qué </a:t>
            </a:r>
            <a:r>
              <a:rPr lang="en-US" err="1">
                <a:cs typeface="Calibri" panose="020F0502020204030204"/>
              </a:rPr>
              <a:t>tipo</a:t>
            </a:r>
            <a:r>
              <a:rPr lang="en-US">
                <a:cs typeface="Calibri" panose="020F0502020204030204"/>
              </a:rPr>
              <a:t> de </a:t>
            </a:r>
            <a:r>
              <a:rPr lang="en-US" err="1">
                <a:cs typeface="Calibri" panose="020F0502020204030204"/>
              </a:rPr>
              <a:t>precauciones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considera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usted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importantes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en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el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ambiente</a:t>
            </a:r>
            <a:r>
              <a:rPr lang="en-US">
                <a:cs typeface="Calibri" panose="020F0502020204030204"/>
              </a:rPr>
              <a:t> de bodega?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5. ¿</a:t>
            </a:r>
            <a:r>
              <a:rPr lang="en-US" err="1">
                <a:cs typeface="Calibri"/>
              </a:rPr>
              <a:t>como</a:t>
            </a:r>
            <a:r>
              <a:rPr lang="en-US">
                <a:cs typeface="Calibri"/>
              </a:rPr>
              <a:t> sabe </a:t>
            </a:r>
            <a:r>
              <a:rPr lang="en-US" err="1">
                <a:cs typeface="Calibri"/>
              </a:rPr>
              <a:t>usted</a:t>
            </a:r>
            <a:r>
              <a:rPr lang="en-US">
                <a:cs typeface="Calibri"/>
              </a:rPr>
              <a:t> que la </a:t>
            </a:r>
            <a:r>
              <a:rPr lang="en-US" err="1">
                <a:cs typeface="Calibri"/>
              </a:rPr>
              <a:t>mercancia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esta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completa</a:t>
            </a:r>
            <a:r>
              <a:rPr lang="en-US">
                <a:cs typeface="Calibri"/>
              </a:rPr>
              <a:t> o </a:t>
            </a:r>
            <a:r>
              <a:rPr lang="en-US" err="1">
                <a:cs typeface="Calibri"/>
              </a:rPr>
              <a:t>incompleta</a:t>
            </a:r>
            <a:r>
              <a:rPr lang="en-US">
                <a:cs typeface="Calibri"/>
              </a:rPr>
              <a:t>?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6. ¿</a:t>
            </a:r>
            <a:r>
              <a:rPr lang="en-US" err="1">
                <a:cs typeface="Calibri"/>
              </a:rPr>
              <a:t>como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controla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pedido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llega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tiempo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fuera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tiempo</a:t>
            </a:r>
            <a:r>
              <a:rPr lang="en-US">
                <a:cs typeface="Calibri"/>
              </a:rPr>
              <a:t>?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7. ¿</a:t>
            </a:r>
            <a:r>
              <a:rPr lang="en-US" err="1">
                <a:ea typeface="+mn-lt"/>
                <a:cs typeface="+mn-lt"/>
              </a:rPr>
              <a:t>conoce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todo</a:t>
            </a:r>
            <a:r>
              <a:rPr lang="en-US">
                <a:ea typeface="+mn-lt"/>
                <a:cs typeface="+mn-lt"/>
              </a:rPr>
              <a:t> lo que </a:t>
            </a:r>
            <a:r>
              <a:rPr lang="en-US" err="1">
                <a:ea typeface="+mn-lt"/>
                <a:cs typeface="+mn-lt"/>
              </a:rPr>
              <a:t>esta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 la bodega o </a:t>
            </a:r>
            <a:r>
              <a:rPr lang="en-US" err="1">
                <a:ea typeface="+mn-lt"/>
                <a:cs typeface="+mn-lt"/>
              </a:rPr>
              <a:t>tiene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algun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formato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donde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diga</a:t>
            </a:r>
            <a:r>
              <a:rPr lang="en-US">
                <a:ea typeface="+mn-lt"/>
                <a:cs typeface="+mn-lt"/>
              </a:rPr>
              <a:t> lo que </a:t>
            </a:r>
            <a:r>
              <a:rPr lang="en-US" err="1">
                <a:ea typeface="+mn-lt"/>
                <a:cs typeface="+mn-lt"/>
              </a:rPr>
              <a:t>entra</a:t>
            </a:r>
            <a:r>
              <a:rPr lang="en-US">
                <a:ea typeface="+mn-lt"/>
                <a:cs typeface="+mn-lt"/>
              </a:rPr>
              <a:t> sale de la bodega?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Tal </a:t>
            </a:r>
            <a:r>
              <a:rPr lang="en-US" err="1">
                <a:ea typeface="+mn-lt"/>
                <a:cs typeface="+mn-lt"/>
              </a:rPr>
              <a:t>vez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Solo un poco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 lo conozco 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38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1726E-9084-EE78-7B5E-CB4A51DE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31" y="363649"/>
            <a:ext cx="11082669" cy="58133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8. ¿ que pasa si un producto llega defectuoso?</a:t>
            </a:r>
          </a:p>
          <a:p>
            <a:pPr marL="0" indent="0">
              <a:buNone/>
            </a:pPr>
            <a:endParaRPr lang="es-ES">
              <a:cs typeface="Calibri" panose="020F0502020204030204"/>
            </a:endParaRP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9. </a:t>
            </a:r>
            <a:r>
              <a:rPr lang="es-ES">
                <a:ea typeface="+mn-lt"/>
                <a:cs typeface="+mn-lt"/>
              </a:rPr>
              <a:t>¿La empresa tiene un sistema de control específicamente para el área de bodega? </a:t>
            </a:r>
          </a:p>
          <a:p>
            <a:pPr marL="457200" indent="-457200"/>
            <a:r>
              <a:rPr lang="es-ES">
                <a:ea typeface="+mn-lt"/>
                <a:cs typeface="+mn-lt"/>
              </a:rPr>
              <a:t>Si </a:t>
            </a:r>
          </a:p>
          <a:p>
            <a:pPr marL="457200" indent="-457200"/>
            <a:r>
              <a:rPr lang="es-ES">
                <a:ea typeface="+mn-lt"/>
                <a:cs typeface="+mn-lt"/>
              </a:rPr>
              <a:t>No </a:t>
            </a:r>
          </a:p>
          <a:p>
            <a:pPr marL="457200" indent="-457200"/>
            <a:r>
              <a:rPr lang="es-ES">
                <a:ea typeface="+mn-lt"/>
                <a:cs typeface="+mn-lt"/>
              </a:rPr>
              <a:t>No lo se </a:t>
            </a:r>
          </a:p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10¿Dentro de la bodega se realizan inventarios cada cierto tiempo? </a:t>
            </a:r>
          </a:p>
          <a:p>
            <a:pPr marL="457200" indent="-457200"/>
            <a:r>
              <a:rPr lang="es-ES">
                <a:ea typeface="+mn-lt"/>
                <a:cs typeface="+mn-lt"/>
              </a:rPr>
              <a:t>Si </a:t>
            </a:r>
          </a:p>
          <a:p>
            <a:pPr marL="457200" indent="-457200"/>
            <a:r>
              <a:rPr lang="es-ES">
                <a:ea typeface="+mn-lt"/>
                <a:cs typeface="+mn-lt"/>
              </a:rPr>
              <a:t>No</a:t>
            </a:r>
          </a:p>
          <a:p>
            <a:pPr marL="457200" indent="-457200"/>
            <a:r>
              <a:rPr lang="es-ES">
                <a:ea typeface="+mn-lt"/>
                <a:cs typeface="+mn-lt"/>
              </a:rPr>
              <a:t>No estoy seguro de ello </a:t>
            </a:r>
          </a:p>
        </p:txBody>
      </p:sp>
    </p:spTree>
    <p:extLst>
      <p:ext uri="{BB962C8B-B14F-4D97-AF65-F5344CB8AC3E}">
        <p14:creationId xmlns:p14="http://schemas.microsoft.com/office/powerpoint/2010/main" val="231889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3616A-1418-98D4-A5FA-35C6E85E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05" y="310486"/>
            <a:ext cx="10807995" cy="5866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¿Podría usted decir cuáles son las principales anomalías que se dan en la bodega?</a:t>
            </a:r>
          </a:p>
          <a:p>
            <a:pPr marL="457200" indent="-457200"/>
            <a:r>
              <a:rPr lang="es-ES">
                <a:cs typeface="Calibri" panose="020F0502020204030204"/>
              </a:rPr>
              <a:t>Si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No</a:t>
            </a:r>
          </a:p>
          <a:p>
            <a:pPr marL="457200" indent="-457200"/>
            <a:r>
              <a:rPr lang="es-ES">
                <a:cs typeface="Calibri" panose="020F0502020204030204"/>
              </a:rPr>
              <a:t>No lo se </a:t>
            </a:r>
          </a:p>
        </p:txBody>
      </p:sp>
    </p:spTree>
    <p:extLst>
      <p:ext uri="{BB962C8B-B14F-4D97-AF65-F5344CB8AC3E}">
        <p14:creationId xmlns:p14="http://schemas.microsoft.com/office/powerpoint/2010/main" val="3156171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676D-343C-2628-390C-AAB8655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Observación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BB179-A091-87C6-EBBD-CD8071F2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/>
              <a:t>Observar  cómo se maneja la empresa sin intervenir en lo que hacen el fin es  saber cómo surgió la problemática y así daremos una mejor solución </a:t>
            </a:r>
          </a:p>
        </p:txBody>
      </p:sp>
    </p:spTree>
    <p:extLst>
      <p:ext uri="{BB962C8B-B14F-4D97-AF65-F5344CB8AC3E}">
        <p14:creationId xmlns:p14="http://schemas.microsoft.com/office/powerpoint/2010/main" val="192666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6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18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58" name="Freeform: Shape 20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6B47F0-05FC-84F1-36D1-07CF996F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s-ES" sz="4000">
                <a:latin typeface="Times New Roman"/>
                <a:ea typeface="Calibri Light"/>
                <a:cs typeface="Calibri Light"/>
              </a:rPr>
              <a:t>PREGUNTA PROBLEMA </a:t>
            </a:r>
            <a:endParaRPr lang="es-ES" sz="4000">
              <a:latin typeface="Times New Roman"/>
            </a:endParaRPr>
          </a:p>
        </p:txBody>
      </p:sp>
      <p:sp>
        <p:nvSpPr>
          <p:cNvPr id="59" name="Freeform: Shape 22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24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B0ED4-5D12-CF1B-F948-E1619A01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2362123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>
                <a:ea typeface="+mn-lt"/>
                <a:cs typeface="+mn-lt"/>
              </a:rPr>
              <a:t>¿Cómo nuestro aplicativo web  beneficiaria a la empresa </a:t>
            </a:r>
            <a:r>
              <a:rPr lang="es-ES" sz="3200" err="1">
                <a:ea typeface="+mn-lt"/>
                <a:cs typeface="+mn-lt"/>
              </a:rPr>
              <a:t>Sportling</a:t>
            </a:r>
            <a:r>
              <a:rPr lang="es-ES" sz="3200">
                <a:ea typeface="+mn-lt"/>
                <a:cs typeface="+mn-lt"/>
              </a:rPr>
              <a:t> de tal manera que haya control de las productos?</a:t>
            </a:r>
            <a:endParaRPr lang="es-ES" sz="32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907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4077-969F-8D95-7EEC-64AF4984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Sesiones de grupo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C342D-1CA6-7FCC-1B72-4FC3C184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/>
              <a:t>Se reunirá a todo el personal de la empresa y se les preguntara cuál es su apreciación sobre la situación actual de la empresa además si en los últimos años han ido en caída las ventas o si se mantienen en cierto nivel </a:t>
            </a:r>
          </a:p>
        </p:txBody>
      </p:sp>
    </p:spTree>
    <p:extLst>
      <p:ext uri="{BB962C8B-B14F-4D97-AF65-F5344CB8AC3E}">
        <p14:creationId xmlns:p14="http://schemas.microsoft.com/office/powerpoint/2010/main" val="12075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A1958-C3E6-F79A-5835-45931C84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Lista de chequeo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6F48B-0290-D804-328F-11E451CF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/>
              <a:t>Por último se hará una lista de chequeo mostrando si lo que planteamos  se cumple o no </a:t>
            </a:r>
          </a:p>
          <a:p>
            <a:pPr marL="0" indent="0">
              <a:buNone/>
            </a:pP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200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B376EBBE-0B6F-521F-BDED-F1CB963B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2" y="605373"/>
            <a:ext cx="11125199" cy="5848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07F94-F078-A372-33F2-F246F96A64E2}"/>
              </a:ext>
            </a:extLst>
          </p:cNvPr>
          <p:cNvSpPr txBox="1"/>
          <p:nvPr/>
        </p:nvSpPr>
        <p:spPr>
          <a:xfrm>
            <a:off x="303722" y="194813"/>
            <a:ext cx="10820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BPMN DE LA SITUACIÓN ACTUAL DE LA EMPRESA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54DBE-998D-24EA-82EB-B243C26B001D}"/>
              </a:ext>
            </a:extLst>
          </p:cNvPr>
          <p:cNvSpPr txBox="1"/>
          <p:nvPr/>
        </p:nvSpPr>
        <p:spPr>
          <a:xfrm>
            <a:off x="242618" y="6485986"/>
            <a:ext cx="4591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3"/>
              </a:rPr>
              <a:t>https://tinyurl.com/2edrypzx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EF0A9-4DE9-A08E-9569-51160EFF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/>
              <a:buChar char="•"/>
            </a:pPr>
            <a:br>
              <a:rPr lang="en-US"/>
            </a:br>
            <a:r>
              <a:rPr lang="es-ES">
                <a:latin typeface="Times New Roman"/>
                <a:ea typeface="+mj-lt"/>
                <a:cs typeface="+mj-lt"/>
              </a:rPr>
              <a:t>Requisitos de Software 10 funcionales y 10 no funcionales copiar en la presentación los 4 más importantes.</a:t>
            </a:r>
            <a:endParaRPr lang="es-ES">
              <a:latin typeface="Times New Roman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FEEF2-45D3-353B-DFB7-9712AA90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181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7AA8A-64C8-2AE2-AD77-837417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sz="4000">
                <a:latin typeface="Times New Roman"/>
                <a:ea typeface="+mj-lt"/>
                <a:cs typeface="+mj-lt"/>
              </a:rPr>
              <a:t>Formato SRS requisitos de Software diligenciarlo por completo incluir 10 funcionales y 10 no funcionales</a:t>
            </a:r>
            <a:endParaRPr lang="es-ES" sz="4000">
              <a:latin typeface="Times New Roman"/>
              <a:cs typeface="Times New Roman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87C9-696A-F22B-E36C-E6359921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17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926DF-9E9C-B895-F9A9-369B6F27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Times New Roman"/>
                <a:ea typeface="+mj-lt"/>
                <a:cs typeface="+mj-lt"/>
              </a:rPr>
              <a:t>Historias de usuario 10 en el formato.</a:t>
            </a:r>
            <a:endParaRPr lang="es-E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E4D5C-8933-A39D-A11E-68CCBA02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951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EBFE-49A1-595C-CC54-0754AD6E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Times New Roman"/>
                <a:ea typeface="+mj-lt"/>
                <a:cs typeface="+mj-lt"/>
              </a:rPr>
              <a:t>Mockups</a:t>
            </a:r>
            <a:endParaRPr lang="es-E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3815A-9216-381E-7F14-B96AD90B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49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AA8F9-A6E6-7642-3D7F-25EA31F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Times New Roman"/>
                <a:ea typeface="+mj-lt"/>
                <a:cs typeface="+mj-lt"/>
              </a:rPr>
              <a:t>Fichas Técnicas</a:t>
            </a:r>
            <a:endParaRPr lang="es-E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AE2A4-05E9-C295-8DD5-89DB7FA4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518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12378-58D7-BA04-43C4-0D0DF024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latin typeface="Times New Roman"/>
                <a:ea typeface="+mj-lt"/>
                <a:cs typeface="+mj-lt"/>
              </a:rPr>
              <a:t>Versionamiento</a:t>
            </a:r>
            <a:r>
              <a:rPr lang="es-ES">
                <a:latin typeface="Times New Roman"/>
                <a:ea typeface="+mj-lt"/>
                <a:cs typeface="+mj-lt"/>
              </a:rPr>
              <a:t>.</a:t>
            </a:r>
            <a:endParaRPr lang="es-E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BECE8-5664-5E25-A525-E05373F2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4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841F26-C755-06DF-BCC7-ACFAF50D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1 OBJETIVO GENERAL </a:t>
            </a:r>
            <a:endParaRPr lang="es-ES"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7E016-61E2-674A-A5F3-185B1FBA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20" y="630634"/>
            <a:ext cx="6992976" cy="55927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  <a:cs typeface="Calibri"/>
              </a:rPr>
              <a:t>Implementar un aplicativo web el c</a:t>
            </a:r>
            <a:r>
              <a:rPr lang="es-ES" sz="2400">
                <a:solidFill>
                  <a:srgbClr val="00B0F0"/>
                </a:solidFill>
                <a:cs typeface="Calibri"/>
              </a:rPr>
              <a:t>ual pueda ofrecer una mayor exhibición a los productos y a la empresa, de una forma más llamativa y estructurada para el cliente, generando un mayor número de ventas eficazmente. </a:t>
            </a:r>
          </a:p>
          <a:p>
            <a:pPr marL="0" indent="0">
              <a:buNone/>
            </a:pPr>
            <a:endParaRPr lang="es-ES" sz="2400">
              <a:solidFill>
                <a:srgbClr val="00B0F0"/>
              </a:solidFill>
              <a:cs typeface="Calibri"/>
            </a:endParaRPr>
          </a:p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  <a:cs typeface="Calibri"/>
              </a:rPr>
              <a:t>Sistema de Inventariado para el bodeguero controlar </a:t>
            </a:r>
          </a:p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  <a:cs typeface="Calibri"/>
              </a:rPr>
              <a:t>Entrada salida </a:t>
            </a:r>
          </a:p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  <a:cs typeface="Calibri"/>
              </a:rPr>
              <a:t>Quien se ve beneficiado </a:t>
            </a:r>
          </a:p>
        </p:txBody>
      </p:sp>
    </p:spTree>
    <p:extLst>
      <p:ext uri="{BB962C8B-B14F-4D97-AF65-F5344CB8AC3E}">
        <p14:creationId xmlns:p14="http://schemas.microsoft.com/office/powerpoint/2010/main" val="393102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1AA83-70D6-7B8A-74E2-F3D204B2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3 OBJETIVOS ESPECIFICOS</a:t>
            </a:r>
            <a:endParaRPr lang="es-ES" sz="40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6583C-5851-306D-3362-6F54EBA3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18" y="2217343"/>
            <a:ext cx="11318628" cy="4347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>
                <a:solidFill>
                  <a:srgbClr val="00B0F0"/>
                </a:solidFill>
                <a:ea typeface="+mn-lt"/>
                <a:cs typeface="+mn-lt"/>
              </a:rPr>
              <a:t>Gestionar un sistema de </a:t>
            </a:r>
            <a:r>
              <a:rPr lang="es-ES" sz="2400" err="1">
                <a:solidFill>
                  <a:srgbClr val="00B0F0"/>
                </a:solidFill>
                <a:ea typeface="+mn-lt"/>
                <a:cs typeface="+mn-lt"/>
              </a:rPr>
              <a:t>catologo</a:t>
            </a:r>
            <a:r>
              <a:rPr lang="es-ES" sz="2400">
                <a:solidFill>
                  <a:srgbClr val="00B0F0"/>
                </a:solidFill>
                <a:ea typeface="+mn-lt"/>
                <a:cs typeface="+mn-lt"/>
              </a:rPr>
              <a:t> de los productos, mostrando una información detallada y organizada.</a:t>
            </a:r>
          </a:p>
          <a:p>
            <a:r>
              <a:rPr lang="es-ES" sz="2400">
                <a:solidFill>
                  <a:srgbClr val="00B0F0"/>
                </a:solidFill>
                <a:cs typeface="Calibri"/>
              </a:rPr>
              <a:t>Gestionar el debido proceso de ventas (carrito de compras).</a:t>
            </a:r>
          </a:p>
          <a:p>
            <a:r>
              <a:rPr lang="es-ES" sz="2400">
                <a:solidFill>
                  <a:srgbClr val="00B0F0"/>
                </a:solidFill>
                <a:cs typeface="Calibri"/>
              </a:rPr>
              <a:t>Gestionar el proceso de </a:t>
            </a:r>
            <a:r>
              <a:rPr lang="es-ES" sz="2400" err="1">
                <a:solidFill>
                  <a:srgbClr val="00B0F0"/>
                </a:solidFill>
                <a:cs typeface="Calibri"/>
              </a:rPr>
              <a:t>envio</a:t>
            </a:r>
            <a:r>
              <a:rPr lang="es-ES" sz="2400">
                <a:solidFill>
                  <a:srgbClr val="00B0F0"/>
                </a:solidFill>
                <a:cs typeface="Calibri"/>
              </a:rPr>
              <a:t> y/o entrega del producto.</a:t>
            </a:r>
          </a:p>
          <a:p>
            <a:r>
              <a:rPr lang="es-ES" sz="2400">
                <a:solidFill>
                  <a:srgbClr val="00B0F0"/>
                </a:solidFill>
                <a:ea typeface="+mn-lt"/>
                <a:cs typeface="+mn-lt"/>
              </a:rPr>
              <a:t>Desarrollar una interfaz gráfica que se adapte a cualquier tipo de  dispositivo para su uso y que </a:t>
            </a:r>
            <a:r>
              <a:rPr lang="es-ES" sz="2400" err="1">
                <a:solidFill>
                  <a:srgbClr val="00B0F0"/>
                </a:solidFill>
                <a:ea typeface="+mn-lt"/>
                <a:cs typeface="+mn-lt"/>
              </a:rPr>
              <a:t>asi</a:t>
            </a:r>
            <a:r>
              <a:rPr lang="es-ES" sz="2400">
                <a:solidFill>
                  <a:srgbClr val="00B0F0"/>
                </a:solidFill>
                <a:ea typeface="+mn-lt"/>
                <a:cs typeface="+mn-lt"/>
              </a:rPr>
              <a:t> vez sea de </a:t>
            </a:r>
            <a:r>
              <a:rPr lang="es-ES" sz="2400" err="1">
                <a:solidFill>
                  <a:srgbClr val="00B0F0"/>
                </a:solidFill>
                <a:ea typeface="+mn-lt"/>
                <a:cs typeface="+mn-lt"/>
              </a:rPr>
              <a:t>facil</a:t>
            </a:r>
            <a:r>
              <a:rPr lang="es-ES" sz="2400">
                <a:solidFill>
                  <a:srgbClr val="00B0F0"/>
                </a:solidFill>
                <a:ea typeface="+mn-lt"/>
                <a:cs typeface="+mn-lt"/>
              </a:rPr>
              <a:t> manejo para el usuario.</a:t>
            </a:r>
            <a:endParaRPr lang="es-ES" sz="2400">
              <a:solidFill>
                <a:srgbClr val="00B0F0"/>
              </a:solidFill>
              <a:cs typeface="Calibri"/>
            </a:endParaRPr>
          </a:p>
          <a:p>
            <a:endParaRPr lang="es-ES" sz="2400">
              <a:cs typeface="Calibri"/>
            </a:endParaRPr>
          </a:p>
          <a:p>
            <a:endParaRPr lang="es-E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2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267211-D0B0-67E9-2906-DC441D6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JUSTIFICACION </a:t>
            </a:r>
            <a:endParaRPr lang="es-ES" sz="40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EFECAD-3859-95E0-16B3-A49A6C9D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376" y="3189549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>
                <a:solidFill>
                  <a:srgbClr val="00B0F0"/>
                </a:solidFill>
                <a:cs typeface="Calibri"/>
              </a:rPr>
              <a:t>Es necesario la implementación del sistema de información ya que a través de este se brindará una mejor organización de los productos y una mejor administración y control de las ventas que se realicen.</a:t>
            </a:r>
            <a:endParaRPr lang="en-US">
              <a:solidFill>
                <a:srgbClr val="00B0F0"/>
              </a:solidFill>
              <a:cs typeface="Calibri"/>
            </a:endParaRPr>
          </a:p>
          <a:p>
            <a:r>
              <a:rPr lang="es-ES" sz="2400">
                <a:solidFill>
                  <a:srgbClr val="00B0F0"/>
                </a:solidFill>
                <a:cs typeface="Calibri"/>
              </a:rPr>
              <a:t>Mediante el marketing y uso de las redes sociales impulsaremos el aplicativo desarrollado para la empresa, atrayendo un mayor flujo de clientes potenciales que si importar su ubicación puedan realizar una compra y recibir su producto de manera correcta.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8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DD182-8F7D-4DBB-1BDF-032EF3B2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Times New Roman"/>
                <a:ea typeface="Calibri Light"/>
                <a:cs typeface="Calibri Light"/>
              </a:rPr>
              <a:t>ALCANCE Y DELIMITACIONES </a:t>
            </a:r>
            <a:endParaRPr lang="es-ES" sz="40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37418-CF01-C780-85FC-7C75D8CE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5" y="2580956"/>
            <a:ext cx="9724031" cy="4120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Este aplicativo web se desarrollará para la empresa </a:t>
            </a:r>
            <a:r>
              <a:rPr lang="es-ES" err="1">
                <a:cs typeface="Calibri"/>
              </a:rPr>
              <a:t>Sportling</a:t>
            </a:r>
            <a:r>
              <a:rPr lang="es-ES">
                <a:cs typeface="Calibri"/>
              </a:rPr>
              <a:t>, con un tiempo estimado de un año.</a:t>
            </a:r>
          </a:p>
          <a:p>
            <a:pPr marL="0" indent="0">
              <a:buNone/>
            </a:pPr>
            <a:r>
              <a:rPr lang="es-ES" err="1">
                <a:cs typeface="Calibri"/>
              </a:rPr>
              <a:t>Areás</a:t>
            </a:r>
            <a:r>
              <a:rPr lang="es-ES">
                <a:cs typeface="Calibri"/>
              </a:rPr>
              <a:t> a desempeñar:</a:t>
            </a:r>
          </a:p>
        </p:txBody>
      </p:sp>
    </p:spTree>
    <p:extLst>
      <p:ext uri="{BB962C8B-B14F-4D97-AF65-F5344CB8AC3E}">
        <p14:creationId xmlns:p14="http://schemas.microsoft.com/office/powerpoint/2010/main" val="363966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65DA9-3CFA-DFE4-CFB4-ED751279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sz="2800" err="1">
                <a:latin typeface="Times New Roman"/>
                <a:ea typeface="Calibri Light"/>
                <a:cs typeface="Calibri Light"/>
              </a:rPr>
              <a:t>TECNICAS</a:t>
            </a:r>
            <a:r>
              <a:rPr lang="es-ES" sz="2800">
                <a:latin typeface="Times New Roman"/>
                <a:ea typeface="Calibri Light"/>
                <a:cs typeface="Calibri Light"/>
              </a:rPr>
              <a:t> E INSTRUMENTOS DE RECOLECCIÓN (INDICAR </a:t>
            </a:r>
            <a:r>
              <a:rPr lang="es-ES" sz="2800" err="1">
                <a:latin typeface="Times New Roman"/>
                <a:ea typeface="Calibri Light"/>
                <a:cs typeface="Calibri Light"/>
              </a:rPr>
              <a:t>TECNICAS</a:t>
            </a:r>
            <a:r>
              <a:rPr lang="es-ES" sz="2800">
                <a:latin typeface="Times New Roman"/>
                <a:ea typeface="Calibri Light"/>
                <a:cs typeface="Calibri Light"/>
              </a:rPr>
              <a:t>, INSTRUMENTOS O METODOLOGÍAS,  ROLES-PREGUNTAS 10 POR CADA UNO 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224B7-662E-E133-BD59-E01F5A5A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>
                <a:cs typeface="Calibri"/>
              </a:rPr>
              <a:t>La observación ya que nos permite como empresa visualizar   el producto  para que sea de buena calidad </a:t>
            </a:r>
            <a:endParaRPr lang="es-ES" sz="1800">
              <a:ea typeface="Calibri"/>
              <a:cs typeface="Calibri"/>
            </a:endParaRPr>
          </a:p>
          <a:p>
            <a:r>
              <a:rPr lang="es-ES" sz="1800">
                <a:cs typeface="Calibri"/>
              </a:rPr>
              <a:t>La encuesta seria que mediante preguntas los usuarios puedan hacer una lista y verificar que todo esté en su lugar. </a:t>
            </a:r>
            <a:endParaRPr lang="es-ES" sz="1800">
              <a:ea typeface="Calibri"/>
              <a:cs typeface="Calibri"/>
            </a:endParaRPr>
          </a:p>
          <a:p>
            <a:r>
              <a:rPr lang="es-ES" sz="1800">
                <a:cs typeface="Calibri"/>
              </a:rPr>
              <a:t>La sesión de grupo sería una técnica importante ya que mediante esta podemos hacer pequeños grupos entre los trabajadores y en cargados de la empresa</a:t>
            </a:r>
            <a:endParaRPr lang="es-ES" sz="1800">
              <a:ea typeface="Calibri"/>
              <a:cs typeface="Calibri"/>
            </a:endParaRPr>
          </a:p>
          <a:p>
            <a:r>
              <a:rPr lang="es-ES" sz="1800">
                <a:cs typeface="Calibri"/>
              </a:rPr>
              <a:t>Nuestra empresa tiene lista de chequeo ya que podemos generar con ella para registrar las actividades repetitivas y controlar </a:t>
            </a:r>
            <a:endParaRPr lang="es-E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24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72CFB-3CAD-9A8F-39D8-028781E8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16" y="363198"/>
            <a:ext cx="11344428" cy="60424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US"/>
              <a:t>Encuesta:</a:t>
            </a:r>
          </a:p>
          <a:p>
            <a:pPr marL="0" indent="0">
              <a:buNone/>
            </a:pPr>
            <a:r>
              <a:rPr lang="es-US" sz="3200" b="1">
                <a:cs typeface="Calibri"/>
              </a:rPr>
              <a:t>Jefe </a:t>
            </a:r>
          </a:p>
          <a:p>
            <a:pPr marL="514350" indent="-514350">
              <a:buAutoNum type="arabicPeriod"/>
            </a:pPr>
            <a:r>
              <a:rPr lang="es-US"/>
              <a:t>¿Cree usted que este sistema ayudará a aumentar  las ventas y subir las ganancias que genera ?</a:t>
            </a:r>
            <a:endParaRPr lang="es-US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/>
              <a:t>De acuerdo</a:t>
            </a:r>
            <a:endParaRPr lang="es-US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/>
              <a:t>En desacuerdo </a:t>
            </a:r>
            <a:endParaRPr lang="es-US">
              <a:cs typeface="Calibri" panose="020F0502020204030204"/>
            </a:endParaRPr>
          </a:p>
          <a:p>
            <a:pPr>
              <a:buFont typeface="Arial" panose="020F0302020204030204"/>
              <a:buChar char="•"/>
            </a:pPr>
            <a:r>
              <a:rPr lang="es-US"/>
              <a:t>Tal vez </a:t>
            </a:r>
            <a:endParaRPr lang="es-US">
              <a:cs typeface="Calibri"/>
            </a:endParaRPr>
          </a:p>
          <a:p>
            <a:pPr marL="0" indent="0">
              <a:buNone/>
            </a:pPr>
            <a:endParaRPr lang="es-US"/>
          </a:p>
          <a:p>
            <a:pPr marL="0" indent="0">
              <a:buNone/>
            </a:pPr>
            <a:r>
              <a:rPr lang="es-US"/>
              <a:t>2. ¿Si promocionamos la empresa  a través del marketing su empresa será más reconocida?</a:t>
            </a:r>
            <a:endParaRPr lang="es-US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/>
              <a:t>No lo creo </a:t>
            </a:r>
            <a:endParaRPr lang="es-US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/>
              <a:t>Si lo creo </a:t>
            </a:r>
            <a:endParaRPr lang="es-US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/>
              <a:t>Quizás </a:t>
            </a:r>
            <a:endParaRPr lang="es-US">
              <a:cs typeface="Calibri"/>
            </a:endParaRPr>
          </a:p>
          <a:p>
            <a:pPr marL="0" indent="0">
              <a:buNone/>
            </a:pP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18706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FENIX THECHNOLOGY</vt:lpstr>
      <vt:lpstr>PLANTEAMIENTO DEL PROBLEMA </vt:lpstr>
      <vt:lpstr>PREGUNTA PROBLEMA </vt:lpstr>
      <vt:lpstr>1 OBJETIVO GENERAL </vt:lpstr>
      <vt:lpstr>3 OBJETIVOS ESPECIFICOS</vt:lpstr>
      <vt:lpstr>JUSTIFICACION </vt:lpstr>
      <vt:lpstr>ALCANCE Y DELIMITACIONES </vt:lpstr>
      <vt:lpstr>TECNICAS E INSTRUMENTOS DE RECOLECCIÓN (INDICAR TECNICAS, INSTRUMENTOS O METODOLOGÍAS,  ROLES-PREGUNTAS 10 POR CADA UNO 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Vendedor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Provedores</vt:lpstr>
      <vt:lpstr>Presentación de PowerPoint</vt:lpstr>
      <vt:lpstr>Presentación de PowerPoint</vt:lpstr>
      <vt:lpstr>Bodeguero </vt:lpstr>
      <vt:lpstr>Presentación de PowerPoint</vt:lpstr>
      <vt:lpstr>Presentación de PowerPoint</vt:lpstr>
      <vt:lpstr>Presentación de PowerPoint</vt:lpstr>
      <vt:lpstr>Observación </vt:lpstr>
      <vt:lpstr>Sesiones de grupo</vt:lpstr>
      <vt:lpstr>Lista de chequeo </vt:lpstr>
      <vt:lpstr>Presentación de PowerPoint</vt:lpstr>
      <vt:lpstr> Requisitos de Software 10 funcionales y 10 no funcionales copiar en la presentación los 4 más importantes. </vt:lpstr>
      <vt:lpstr>Formato SRS requisitos de Software diligenciarlo por completo incluir 10 funcionales y 10 no funcionales </vt:lpstr>
      <vt:lpstr>Historias de usuario 10 en el formato. </vt:lpstr>
      <vt:lpstr>Mockups </vt:lpstr>
      <vt:lpstr>Fichas Técnicas </vt:lpstr>
      <vt:lpstr>Versionamiento.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23</cp:revision>
  <dcterms:created xsi:type="dcterms:W3CDTF">2023-03-10T15:17:37Z</dcterms:created>
  <dcterms:modified xsi:type="dcterms:W3CDTF">2023-05-03T16:17:10Z</dcterms:modified>
</cp:coreProperties>
</file>