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  <p:sldMasterId id="2147483694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Rajdhani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5FA24D-1395-4C8F-A09D-912CD0C45337}">
  <a:tblStyle styleId="{CA5FA24D-1395-4C8F-A09D-912CD0C453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04" y="4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6.fntdata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e Benites" userId="378981c808e15fb9" providerId="LiveId" clId="{E996469E-B8B8-41DC-95B5-A45A6B0F78D9}"/>
    <pc:docChg chg="undo redo custSel modSld">
      <pc:chgData name="Cristiane Benites" userId="378981c808e15fb9" providerId="LiveId" clId="{E996469E-B8B8-41DC-95B5-A45A6B0F78D9}" dt="2022-08-22T15:01:11.228" v="453" actId="20577"/>
      <pc:docMkLst>
        <pc:docMk/>
      </pc:docMkLst>
      <pc:sldChg chg="modSp mod">
        <pc:chgData name="Cristiane Benites" userId="378981c808e15fb9" providerId="LiveId" clId="{E996469E-B8B8-41DC-95B5-A45A6B0F78D9}" dt="2022-08-22T12:54:41.710" v="111" actId="20577"/>
        <pc:sldMkLst>
          <pc:docMk/>
          <pc:sldMk cId="0" sldId="266"/>
        </pc:sldMkLst>
        <pc:graphicFrameChg chg="mod modGraphic">
          <ac:chgData name="Cristiane Benites" userId="378981c808e15fb9" providerId="LiveId" clId="{E996469E-B8B8-41DC-95B5-A45A6B0F78D9}" dt="2022-08-22T12:54:41.710" v="111" actId="20577"/>
          <ac:graphicFrameMkLst>
            <pc:docMk/>
            <pc:sldMk cId="0" sldId="266"/>
            <ac:graphicFrameMk id="273" creationId="{00000000-0000-0000-0000-000000000000}"/>
          </ac:graphicFrameMkLst>
        </pc:graphicFrameChg>
      </pc:sldChg>
      <pc:sldChg chg="modSp mod">
        <pc:chgData name="Cristiane Benites" userId="378981c808e15fb9" providerId="LiveId" clId="{E996469E-B8B8-41DC-95B5-A45A6B0F78D9}" dt="2022-08-22T13:19:08.889" v="184" actId="20577"/>
        <pc:sldMkLst>
          <pc:docMk/>
          <pc:sldMk cId="0" sldId="267"/>
        </pc:sldMkLst>
        <pc:graphicFrameChg chg="mod modGraphic">
          <ac:chgData name="Cristiane Benites" userId="378981c808e15fb9" providerId="LiveId" clId="{E996469E-B8B8-41DC-95B5-A45A6B0F78D9}" dt="2022-08-22T13:19:08.889" v="184" actId="20577"/>
          <ac:graphicFrameMkLst>
            <pc:docMk/>
            <pc:sldMk cId="0" sldId="267"/>
            <ac:graphicFrameMk id="281" creationId="{00000000-0000-0000-0000-000000000000}"/>
          </ac:graphicFrameMkLst>
        </pc:graphicFrameChg>
      </pc:sldChg>
      <pc:sldChg chg="modSp mod">
        <pc:chgData name="Cristiane Benites" userId="378981c808e15fb9" providerId="LiveId" clId="{E996469E-B8B8-41DC-95B5-A45A6B0F78D9}" dt="2022-08-22T14:02:57.970" v="226"/>
        <pc:sldMkLst>
          <pc:docMk/>
          <pc:sldMk cId="0" sldId="269"/>
        </pc:sldMkLst>
        <pc:graphicFrameChg chg="mod modGraphic">
          <ac:chgData name="Cristiane Benites" userId="378981c808e15fb9" providerId="LiveId" clId="{E996469E-B8B8-41DC-95B5-A45A6B0F78D9}" dt="2022-08-22T14:02:57.970" v="226"/>
          <ac:graphicFrameMkLst>
            <pc:docMk/>
            <pc:sldMk cId="0" sldId="269"/>
            <ac:graphicFrameMk id="297" creationId="{00000000-0000-0000-0000-000000000000}"/>
          </ac:graphicFrameMkLst>
        </pc:graphicFrameChg>
      </pc:sldChg>
      <pc:sldChg chg="modSp mod">
        <pc:chgData name="Cristiane Benites" userId="378981c808e15fb9" providerId="LiveId" clId="{E996469E-B8B8-41DC-95B5-A45A6B0F78D9}" dt="2022-08-22T14:06:16.351" v="257"/>
        <pc:sldMkLst>
          <pc:docMk/>
          <pc:sldMk cId="0" sldId="270"/>
        </pc:sldMkLst>
        <pc:graphicFrameChg chg="mod modGraphic">
          <ac:chgData name="Cristiane Benites" userId="378981c808e15fb9" providerId="LiveId" clId="{E996469E-B8B8-41DC-95B5-A45A6B0F78D9}" dt="2022-08-22T14:06:16.351" v="257"/>
          <ac:graphicFrameMkLst>
            <pc:docMk/>
            <pc:sldMk cId="0" sldId="270"/>
            <ac:graphicFrameMk id="305" creationId="{00000000-0000-0000-0000-000000000000}"/>
          </ac:graphicFrameMkLst>
        </pc:graphicFrameChg>
      </pc:sldChg>
      <pc:sldChg chg="modSp mod">
        <pc:chgData name="Cristiane Benites" userId="378981c808e15fb9" providerId="LiveId" clId="{E996469E-B8B8-41DC-95B5-A45A6B0F78D9}" dt="2022-08-22T14:15:14.093" v="274" actId="20577"/>
        <pc:sldMkLst>
          <pc:docMk/>
          <pc:sldMk cId="0" sldId="271"/>
        </pc:sldMkLst>
        <pc:graphicFrameChg chg="mod modGraphic">
          <ac:chgData name="Cristiane Benites" userId="378981c808e15fb9" providerId="LiveId" clId="{E996469E-B8B8-41DC-95B5-A45A6B0F78D9}" dt="2022-08-22T14:15:14.093" v="274" actId="20577"/>
          <ac:graphicFrameMkLst>
            <pc:docMk/>
            <pc:sldMk cId="0" sldId="271"/>
            <ac:graphicFrameMk id="313" creationId="{00000000-0000-0000-0000-000000000000}"/>
          </ac:graphicFrameMkLst>
        </pc:graphicFrameChg>
      </pc:sldChg>
      <pc:sldChg chg="modSp mod">
        <pc:chgData name="Cristiane Benites" userId="378981c808e15fb9" providerId="LiveId" clId="{E996469E-B8B8-41DC-95B5-A45A6B0F78D9}" dt="2022-08-22T14:48:53.727" v="337" actId="20577"/>
        <pc:sldMkLst>
          <pc:docMk/>
          <pc:sldMk cId="0" sldId="273"/>
        </pc:sldMkLst>
        <pc:graphicFrameChg chg="mod modGraphic">
          <ac:chgData name="Cristiane Benites" userId="378981c808e15fb9" providerId="LiveId" clId="{E996469E-B8B8-41DC-95B5-A45A6B0F78D9}" dt="2022-08-22T14:48:53.727" v="337" actId="20577"/>
          <ac:graphicFrameMkLst>
            <pc:docMk/>
            <pc:sldMk cId="0" sldId="273"/>
            <ac:graphicFrameMk id="329" creationId="{00000000-0000-0000-0000-000000000000}"/>
          </ac:graphicFrameMkLst>
        </pc:graphicFrameChg>
      </pc:sldChg>
      <pc:sldChg chg="modSp mod">
        <pc:chgData name="Cristiane Benites" userId="378981c808e15fb9" providerId="LiveId" clId="{E996469E-B8B8-41DC-95B5-A45A6B0F78D9}" dt="2022-08-22T14:26:31.818" v="283" actId="20577"/>
        <pc:sldMkLst>
          <pc:docMk/>
          <pc:sldMk cId="0" sldId="274"/>
        </pc:sldMkLst>
        <pc:graphicFrameChg chg="mod modGraphic">
          <ac:chgData name="Cristiane Benites" userId="378981c808e15fb9" providerId="LiveId" clId="{E996469E-B8B8-41DC-95B5-A45A6B0F78D9}" dt="2022-08-22T14:26:31.818" v="283" actId="20577"/>
          <ac:graphicFrameMkLst>
            <pc:docMk/>
            <pc:sldMk cId="0" sldId="274"/>
            <ac:graphicFrameMk id="337" creationId="{00000000-0000-0000-0000-000000000000}"/>
          </ac:graphicFrameMkLst>
        </pc:graphicFrameChg>
      </pc:sldChg>
      <pc:sldChg chg="modSp mod">
        <pc:chgData name="Cristiane Benites" userId="378981c808e15fb9" providerId="LiveId" clId="{E996469E-B8B8-41DC-95B5-A45A6B0F78D9}" dt="2022-08-22T15:01:11.228" v="453" actId="20577"/>
        <pc:sldMkLst>
          <pc:docMk/>
          <pc:sldMk cId="0" sldId="275"/>
        </pc:sldMkLst>
        <pc:graphicFrameChg chg="mod modGraphic">
          <ac:chgData name="Cristiane Benites" userId="378981c808e15fb9" providerId="LiveId" clId="{E996469E-B8B8-41DC-95B5-A45A6B0F78D9}" dt="2022-08-22T15:01:11.228" v="453" actId="20577"/>
          <ac:graphicFrameMkLst>
            <pc:docMk/>
            <pc:sldMk cId="0" sldId="275"/>
            <ac:graphicFrameMk id="34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47824e14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47824e147_0_10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e47824e147_0_107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eb3107e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eb3107e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eb3107e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eb3107e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eb3107e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eb3107e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eb3107ed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eb3107ed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eb3107ed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eb3107ed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eb3107ed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eb3107ed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eb3107ed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eb3107ed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eb3107ed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eb3107ed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eb3107ed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eb3107ed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eb3107e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eb3107e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47824e14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47824e147_0_1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e47824e147_0_112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eb3107ed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eb3107ed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47824e147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47824e147_0_56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e47824e147_0_56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1fdcf20d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1fdcf20d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65a5591a5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65a5591a5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47824e147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47824e147_0_26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e47824e147_0_269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1fdcf20d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1fdcf20d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47824e147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47824e147_0_51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e47824e147_0_514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1fdcf20d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1fdcf20d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fdcf20d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fdcf20d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47824e147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47824e147_0_52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e47824e147_0_523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1fdcf20d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1fdcf20d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7"/>
          <p:cNvSpPr txBox="1">
            <a:spLocks noGrp="1"/>
          </p:cNvSpPr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sz="4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CUSTOM_6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2">
  <p:cSld name="CUSTOM_7">
    <p:bg>
      <p:bgPr>
        <a:solidFill>
          <a:srgbClr val="666666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4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1"/>
          <p:cNvPicPr preferRelativeResize="0"/>
          <p:nvPr/>
        </p:nvPicPr>
        <p:blipFill rotWithShape="1">
          <a:blip r:embed="rId2">
            <a:alphaModFix/>
          </a:blip>
          <a:srcRect l="50" t="-19237" r="-50" b="-10920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ubTitle" idx="1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sz="2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2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/>
          </a:p>
        </p:txBody>
      </p:sp>
      <p:sp>
        <p:nvSpPr>
          <p:cNvPr id="72" name="Google Shape;72;p22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subTitle" idx="1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2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24"/>
          <p:cNvSpPr txBox="1">
            <a:spLocks noGrp="1"/>
          </p:cNvSpPr>
          <p:nvPr>
            <p:ph type="subTitle" idx="1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sz="25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subTitle" idx="2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CUSTOM_5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6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6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6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6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6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6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26"/>
          <p:cNvSpPr txBox="1">
            <a:spLocks noGrp="1"/>
          </p:cNvSpPr>
          <p:nvPr>
            <p:ph type="subTitle" idx="1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subTitle" idx="2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sz="2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7"/>
          <p:cNvPicPr preferRelativeResize="0"/>
          <p:nvPr/>
        </p:nvPicPr>
        <p:blipFill rotWithShape="1">
          <a:blip r:embed="rId2">
            <a:alphaModFix/>
          </a:blip>
          <a:srcRect l="-130" t="-30140" r="129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7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7"/>
          <p:cNvSpPr txBox="1">
            <a:spLocks noGrp="1"/>
          </p:cNvSpPr>
          <p:nvPr>
            <p:ph type="subTitle" idx="1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ubTitle" idx="2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2" name="Google Shape;13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3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-AULA">
  <p:cSld name="TITLE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0"/>
          <p:cNvSpPr txBox="1">
            <a:spLocks noGrp="1"/>
          </p:cNvSpPr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subTitle" idx="1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e Corpo de Texto">
  <p:cSld name="TITLE_AND_BODY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>
            <a:spLocks noGrp="1"/>
          </p:cNvSpPr>
          <p:nvPr>
            <p:ph type="subTitle" idx="1"/>
          </p:nvPr>
        </p:nvSpPr>
        <p:spPr>
          <a:xfrm>
            <a:off x="454725" y="876775"/>
            <a:ext cx="77568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5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5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5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5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5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5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5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41"/>
          <p:cNvSpPr txBox="1">
            <a:spLocks noGrp="1"/>
          </p:cNvSpPr>
          <p:nvPr>
            <p:ph type="body" idx="2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55" name="Google Shape;155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1"/>
          <p:cNvSpPr txBox="1">
            <a:spLocks noGrp="1"/>
          </p:cNvSpPr>
          <p:nvPr>
            <p:ph type="subTitle" idx="3"/>
          </p:nvPr>
        </p:nvSpPr>
        <p:spPr>
          <a:xfrm>
            <a:off x="87525" y="4860900"/>
            <a:ext cx="56358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-AULA 1">
  <p:cSld name="TITLE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2"/>
          <p:cNvSpPr txBox="1">
            <a:spLocks noGrp="1"/>
          </p:cNvSpPr>
          <p:nvPr>
            <p:ph type="subTitle" idx="1"/>
          </p:nvPr>
        </p:nvSpPr>
        <p:spPr>
          <a:xfrm>
            <a:off x="388400" y="724325"/>
            <a:ext cx="38607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3"/>
          <p:cNvSpPr txBox="1">
            <a:spLocks noGrp="1"/>
          </p:cNvSpPr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sz="4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4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44"/>
          <p:cNvPicPr preferRelativeResize="0"/>
          <p:nvPr/>
        </p:nvPicPr>
        <p:blipFill rotWithShape="1">
          <a:blip r:embed="rId2">
            <a:alphaModFix/>
          </a:blip>
          <a:srcRect l="50" t="-19237" r="-50" b="-10920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4"/>
          <p:cNvSpPr txBox="1">
            <a:spLocks noGrp="1"/>
          </p:cNvSpPr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4"/>
          <p:cNvSpPr txBox="1">
            <a:spLocks noGrp="1"/>
          </p:cNvSpPr>
          <p:nvPr>
            <p:ph type="subTitle" idx="1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sz="2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4"/>
          <p:cNvSpPr txBox="1">
            <a:spLocks noGrp="1"/>
          </p:cNvSpPr>
          <p:nvPr>
            <p:ph type="subTitle" idx="2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4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Atividade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5"/>
          <p:cNvPicPr preferRelativeResize="0"/>
          <p:nvPr/>
        </p:nvPicPr>
        <p:blipFill rotWithShape="1">
          <a:blip r:embed="rId2">
            <a:alphaModFix/>
          </a:blip>
          <a:srcRect l="-130" t="-30140" r="129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5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5"/>
          <p:cNvSpPr txBox="1">
            <a:spLocks noGrp="1"/>
          </p:cNvSpPr>
          <p:nvPr>
            <p:ph type="subTitle" idx="1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5"/>
          <p:cNvSpPr txBox="1">
            <a:spLocks noGrp="1"/>
          </p:cNvSpPr>
          <p:nvPr>
            <p:ph type="subTitle" idx="2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7" name="Google Shape;17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CUSTOM_6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CUSTOM_5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5">
            <a:alphaModFix/>
          </a:blip>
          <a:srcRect l="50" t="-19237" r="-50" b="-10920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Atividade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" name="Google Shape;47;p15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" name="Google Shape;48;p15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9" name="Google Shape;49;p15"/>
          <p:cNvCxnSpPr/>
          <p:nvPr/>
        </p:nvCxnSpPr>
        <p:spPr>
          <a:xfrm rot="10800000" flipH="1">
            <a:off x="-15600" y="10136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0" name="Google Shape;50;p15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1" name="Google Shape;51;p15"/>
          <p:cNvCxnSpPr/>
          <p:nvPr/>
        </p:nvCxnSpPr>
        <p:spPr>
          <a:xfrm rot="10800000" flipH="1">
            <a:off x="-15600" y="131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8"/>
          <p:cNvSpPr txBox="1">
            <a:spLocks noGrp="1"/>
          </p:cNvSpPr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Atividade Integradora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57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65" name="Google Shape;265;p57"/>
          <p:cNvGraphicFramePr/>
          <p:nvPr>
            <p:extLst>
              <p:ext uri="{D42A27DB-BD31-4B8C-83A1-F6EECF244321}">
                <p14:modId xmlns:p14="http://schemas.microsoft.com/office/powerpoint/2010/main" val="1331817294"/>
              </p:ext>
            </p:extLst>
          </p:nvPr>
        </p:nvGraphicFramePr>
        <p:xfrm>
          <a:off x="981777" y="1809750"/>
          <a:ext cx="7209723" cy="1584840"/>
        </p:xfrm>
        <a:graphic>
          <a:graphicData uri="http://schemas.openxmlformats.org/drawingml/2006/table">
            <a:tbl>
              <a:tblPr>
                <a:noFill/>
                <a:tableStyleId>{CA5FA24D-1395-4C8F-A09D-912CD0C45337}</a:tableStyleId>
              </a:tblPr>
              <a:tblGrid>
                <a:gridCol w="198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LGA 1151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/>
                        <a:t>4GB 1600MHz DDR3 Non-ECC CL11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SSD 240 GB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6" name="Google Shape;266;p57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Baixo custo - Intel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5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73" name="Google Shape;273;p58"/>
          <p:cNvGraphicFramePr/>
          <p:nvPr>
            <p:extLst>
              <p:ext uri="{D42A27DB-BD31-4B8C-83A1-F6EECF244321}">
                <p14:modId xmlns:p14="http://schemas.microsoft.com/office/powerpoint/2010/main" val="3743688950"/>
              </p:ext>
            </p:extLst>
          </p:nvPr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{CA5FA24D-1395-4C8F-A09D-912CD0C45337}</a:tableStyleId>
              </a:tblPr>
              <a:tblGrid>
                <a:gridCol w="20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Ryzen 3 2200G vom VEGA 8</a:t>
                      </a:r>
                      <a:endParaRPr lang="pt-BR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ASUS Prime A320 MK/BR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8GB (2x4GB) 2400 MHz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Open Sans"/>
                          <a:cs typeface="Arial"/>
                          <a:sym typeface="Arial"/>
                        </a:rPr>
                        <a:t>1 TB de HD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Open Sans"/>
                          <a:cs typeface="Arial"/>
                          <a:sym typeface="Arial"/>
                        </a:rPr>
                        <a:t>Wastern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Open Sans"/>
                          <a:cs typeface="Arial"/>
                          <a:sym typeface="Arial"/>
                        </a:rPr>
                        <a:t> Digital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4" name="Google Shape;274;p58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Baixo custo - AMD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5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81" name="Google Shape;281;p59"/>
          <p:cNvGraphicFramePr/>
          <p:nvPr>
            <p:extLst>
              <p:ext uri="{D42A27DB-BD31-4B8C-83A1-F6EECF244321}">
                <p14:modId xmlns:p14="http://schemas.microsoft.com/office/powerpoint/2010/main" val="1296260804"/>
              </p:ext>
            </p:extLst>
          </p:nvPr>
        </p:nvGraphicFramePr>
        <p:xfrm>
          <a:off x="952500" y="2114550"/>
          <a:ext cx="7239000" cy="1695390"/>
        </p:xfrm>
        <a:graphic>
          <a:graphicData uri="http://schemas.openxmlformats.org/drawingml/2006/table">
            <a:tbl>
              <a:tblPr>
                <a:noFill/>
                <a:tableStyleId>{CA5FA24D-1395-4C8F-A09D-912CD0C45337}</a:tableStyleId>
              </a:tblPr>
              <a:tblGrid>
                <a:gridCol w="19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7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INTEL CORE I3 2100 LGA 1155</a:t>
                      </a:r>
                      <a:endParaRPr lang="pt-BR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LGA 1155 HDMI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 GB 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SSD 240GB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2" name="Google Shape;282;p59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Este computador deve ser configurado a critério do aluno.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59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Baixo custo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0"/>
          <p:cNvSpPr txBox="1"/>
          <p:nvPr/>
        </p:nvSpPr>
        <p:spPr>
          <a:xfrm>
            <a:off x="637200" y="1462125"/>
            <a:ext cx="39864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Os equipamentos considerados de custo médio são usados ​​por pessoas com requisitos mais exigentes do que os de baixo custo. Poderíamos dar o exemplo de que você trabalha no desenvolvimento com ferramentas leves (VS Code, Mysql, etc.) ou também para jogos com demandas médias: nesses casos, os equipamentos podem ter GPUs.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9" name="Google Shape;28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60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Custo Médio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1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61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97" name="Google Shape;297;p61"/>
          <p:cNvGraphicFramePr/>
          <p:nvPr>
            <p:extLst>
              <p:ext uri="{D42A27DB-BD31-4B8C-83A1-F6EECF244321}">
                <p14:modId xmlns:p14="http://schemas.microsoft.com/office/powerpoint/2010/main" val="4006509980"/>
              </p:ext>
            </p:extLst>
          </p:nvPr>
        </p:nvGraphicFramePr>
        <p:xfrm>
          <a:off x="952500" y="1809750"/>
          <a:ext cx="7239000" cy="2407770"/>
        </p:xfrm>
        <a:graphic>
          <a:graphicData uri="http://schemas.openxmlformats.org/drawingml/2006/table">
            <a:tbl>
              <a:tblPr>
                <a:noFill/>
                <a:tableStyleId>{CA5FA24D-1395-4C8F-A09D-912CD0C45337}</a:tableStyleId>
              </a:tblPr>
              <a:tblGrid>
                <a:gridCol w="21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 5 </a:t>
                      </a:r>
                      <a:r>
                        <a:rPr lang="pt-B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10400F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GTX 1660 OC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 (RAM)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16 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(armazenamento)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SSD 480GB Kingston A400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8" name="Google Shape;298;p61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Custo Médio - Intel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2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6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05" name="Google Shape;305;p62"/>
          <p:cNvGraphicFramePr/>
          <p:nvPr>
            <p:extLst>
              <p:ext uri="{D42A27DB-BD31-4B8C-83A1-F6EECF244321}">
                <p14:modId xmlns:p14="http://schemas.microsoft.com/office/powerpoint/2010/main" val="1637806350"/>
              </p:ext>
            </p:extLst>
          </p:nvPr>
        </p:nvGraphicFramePr>
        <p:xfrm>
          <a:off x="952500" y="18097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{CA5FA24D-1395-4C8F-A09D-912CD0C45337}</a:tableStyleId>
              </a:tblPr>
              <a:tblGrid>
                <a:gridCol w="214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</a:t>
                      </a:r>
                      <a:r>
                        <a:rPr lang="pt-B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</a:t>
                      </a: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5 3600 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8GB DDR4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SSD 240GB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GPU GEFORCE GTX 1660 SUPER OC 6GB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6" name="Google Shape;306;p62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Custo Médio - AMD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6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13" name="Google Shape;313;p63"/>
          <p:cNvGraphicFramePr/>
          <p:nvPr>
            <p:extLst>
              <p:ext uri="{D42A27DB-BD31-4B8C-83A1-F6EECF244321}">
                <p14:modId xmlns:p14="http://schemas.microsoft.com/office/powerpoint/2010/main" val="302278025"/>
              </p:ext>
            </p:extLst>
          </p:nvPr>
        </p:nvGraphicFramePr>
        <p:xfrm>
          <a:off x="952500" y="21145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{CA5FA24D-1395-4C8F-A09D-912CD0C45337}</a:tableStyleId>
              </a:tblPr>
              <a:tblGrid>
                <a:gridCol w="21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AMD Ryzen 5 PRO 4650G 3,7GHz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AMD A320M, DDR4, USB 3.2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 GB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SSD 240GB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Placa de Vídeo Integrada Radeon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Graphics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Vega 7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4" name="Google Shape;314;p63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Este computador deve ser configurado a critério do aluno.</a:t>
            </a:r>
            <a:endParaRPr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63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Custo Médio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4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Equipamentos considerados de alto custo são aqueles que exigem o melhor desempenho do mercado. Eles são usados ​​para tarefas que requer muito processamento, como mineração de dados, big data, jogos, entre outras. Eles geralmente usam GPUs.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1" name="Google Shape;32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Alto custo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5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65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29" name="Google Shape;329;p65"/>
          <p:cNvGraphicFramePr/>
          <p:nvPr>
            <p:extLst>
              <p:ext uri="{D42A27DB-BD31-4B8C-83A1-F6EECF244321}">
                <p14:modId xmlns:p14="http://schemas.microsoft.com/office/powerpoint/2010/main" val="556067881"/>
              </p:ext>
            </p:extLst>
          </p:nvPr>
        </p:nvGraphicFramePr>
        <p:xfrm>
          <a:off x="952500" y="1809750"/>
          <a:ext cx="7239000" cy="2576072"/>
        </p:xfrm>
        <a:graphic>
          <a:graphicData uri="http://schemas.openxmlformats.org/drawingml/2006/table">
            <a:tbl>
              <a:tblPr>
                <a:noFill/>
                <a:tableStyleId>{CA5FA24D-1395-4C8F-A09D-912CD0C45337}</a:tableStyleId>
              </a:tblPr>
              <a:tblGrid>
                <a:gridCol w="20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2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i7-10700K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RTX 2060 Super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2X8 16GB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SSD 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Adata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XPG 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Spectrix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S40G 512 GB, M.2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Placa de Vídeo RTX 2060 Super GALAX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Branc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0" name="Google Shape;330;p65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Alto custo - Intel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6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37" name="Google Shape;337;p66"/>
          <p:cNvGraphicFramePr/>
          <p:nvPr>
            <p:extLst>
              <p:ext uri="{D42A27DB-BD31-4B8C-83A1-F6EECF244321}">
                <p14:modId xmlns:p14="http://schemas.microsoft.com/office/powerpoint/2010/main" val="469714334"/>
              </p:ext>
            </p:extLst>
          </p:nvPr>
        </p:nvGraphicFramePr>
        <p:xfrm>
          <a:off x="952500" y="1950690"/>
          <a:ext cx="7239000" cy="2834490"/>
        </p:xfrm>
        <a:graphic>
          <a:graphicData uri="http://schemas.openxmlformats.org/drawingml/2006/table">
            <a:tbl>
              <a:tblPr>
                <a:noFill/>
                <a:tableStyleId>{CA5FA24D-1395-4C8F-A09D-912CD0C45337}</a:tableStyleId>
              </a:tblPr>
              <a:tblGrid>
                <a:gridCol w="19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PCIe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4.0, LAN 2,5Gb, BIOS Flashback, HDMI 2.1, Cabeçalho RGB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Addressable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2 e Aura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Syn</a:t>
                      </a:r>
                      <a:endParaRPr lang="pt-B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Memória DDR4 - 16GB (2x 8GB) / 3.200MHz -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Corsair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Vengeance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LPX - CMK16GX4M2B3200C16 - Preto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SSD Samsung (MZ-V7E1T0BW) 970 EVO 1TB - M.2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NVMe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- SSD com Tecnologia V-NAND,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Placa de Vídeo ASUS TUF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Gaming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- GeForce GTX 1660 Super, 6GB GDDR6, OC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edition</a:t>
                      </a:r>
                      <a:endParaRPr lang="pt-B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8" name="Google Shape;338;p66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Alto custo - AMD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9"/>
          <p:cNvSpPr txBox="1"/>
          <p:nvPr/>
        </p:nvSpPr>
        <p:spPr>
          <a:xfrm>
            <a:off x="2234838" y="2185400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Exercício</a:t>
            </a:r>
            <a:endParaRPr sz="2000" b="1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4" name="Google Shape;194;p49"/>
          <p:cNvSpPr txBox="1"/>
          <p:nvPr/>
        </p:nvSpPr>
        <p:spPr>
          <a:xfrm>
            <a:off x="1368841" y="19501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5" name="Google Shape;195;p49"/>
          <p:cNvSpPr txBox="1"/>
          <p:nvPr/>
        </p:nvSpPr>
        <p:spPr>
          <a:xfrm>
            <a:off x="5846463" y="2274200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Detalhes</a:t>
            </a:r>
            <a:endParaRPr sz="2000" b="1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6" name="Google Shape;196;p49"/>
          <p:cNvSpPr txBox="1"/>
          <p:nvPr/>
        </p:nvSpPr>
        <p:spPr>
          <a:xfrm>
            <a:off x="4980466" y="19501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7" name="Google Shape;197;p49"/>
          <p:cNvSpPr txBox="1"/>
          <p:nvPr/>
        </p:nvSpPr>
        <p:spPr>
          <a:xfrm>
            <a:off x="2234825" y="3270413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Especificações dos equipamentos</a:t>
            </a:r>
            <a:endParaRPr sz="2000" b="1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8" name="Google Shape;198;p49"/>
          <p:cNvSpPr txBox="1"/>
          <p:nvPr/>
        </p:nvSpPr>
        <p:spPr>
          <a:xfrm>
            <a:off x="1368828" y="303520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sz="6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9" name="Google Shape;199;p49"/>
          <p:cNvSpPr txBox="1"/>
          <p:nvPr/>
        </p:nvSpPr>
        <p:spPr>
          <a:xfrm>
            <a:off x="5846450" y="3359213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sz="2000" b="1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200;p49"/>
          <p:cNvSpPr txBox="1"/>
          <p:nvPr/>
        </p:nvSpPr>
        <p:spPr>
          <a:xfrm>
            <a:off x="4980453" y="303520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sz="6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9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C183F"/>
                </a:solidFill>
              </a:rPr>
              <a:t>Tema</a:t>
            </a:r>
            <a:r>
              <a:rPr lang="es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67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45" name="Google Shape;345;p67"/>
          <p:cNvGraphicFramePr/>
          <p:nvPr>
            <p:extLst>
              <p:ext uri="{D42A27DB-BD31-4B8C-83A1-F6EECF244321}">
                <p14:modId xmlns:p14="http://schemas.microsoft.com/office/powerpoint/2010/main" val="2298967293"/>
              </p:ext>
            </p:extLst>
          </p:nvPr>
        </p:nvGraphicFramePr>
        <p:xfrm>
          <a:off x="952500" y="2114550"/>
          <a:ext cx="7239000" cy="2194410"/>
        </p:xfrm>
        <a:graphic>
          <a:graphicData uri="http://schemas.openxmlformats.org/drawingml/2006/table">
            <a:tbl>
              <a:tblPr>
                <a:noFill/>
                <a:tableStyleId>{CA5FA24D-1395-4C8F-A09D-912CD0C45337}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CORE I9 12900K DE 16 NÚCLEOS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Z690 AORUS ELITE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 GB DE RAM (DDR5) 5200MHZ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all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SSD TEAM GROUP T-FORCE CARDEA ZERO Z440 2TB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Placa de Vídeo Gigabyte AMD Radeon RX 6700 XT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6" name="Google Shape;346;p67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Este computador deve ser configurado a critério do aluno.</a:t>
            </a:r>
            <a:endParaRPr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67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Alto custo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8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54" name="Google Shape;354;p68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55" name="Google Shape;355;p6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aluno deve carregar um arquivo no formato de sua preferência (.pdf, .doc, .xls) na </a:t>
            </a:r>
            <a:r>
              <a:rPr lang="es" sz="16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thread do Discord</a:t>
            </a:r>
            <a:r>
              <a:rPr lang="es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com os nomes de seus participantes na descrição.</a:t>
            </a:r>
            <a:endParaRPr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1" name="Google Shape;36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69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Exercício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8" name="Google Shape;208;p5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5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1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 base no que aprendemos com toda a estrutura dos computadores, iremos proceder à montagem de diferentes computadores com base nas necessidades específicas de uso e compatibilidade entre seus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construir 9 computadores de 3 níveis diferentes (alto, médio e baixo) onde teremos que determinar os componentes compatíveis para cada um.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5" name="Google Shape;2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51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Exercício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2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Detalhes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5" name="Google Shape;225;p52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52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a montagem teremos uma tabela de especificações onde teremos separado: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mãe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Memória principal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secundária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 (se for necessário)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Teremos que montar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computadores por nível, em que cada um deles será compatível com </a:t>
            </a:r>
            <a:r>
              <a:rPr lang="es" sz="16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ou </a:t>
            </a:r>
            <a:r>
              <a:rPr lang="es" sz="16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terceiro computador deve ser configurado a critério do aluno.</a:t>
            </a:r>
            <a:endParaRPr sz="16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" name="Google Shape;2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3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Detalhes de montagem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4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2296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82296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54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Por que esta atividade? Este exercício de montagem de computadores funciona?</a:t>
            </a:r>
            <a:endParaRPr sz="17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Quando estamos em um ambiente de trabalho, os computadores são uma parte essencial do trabalho diário, portanto, a capacidade de construir um com base em certas especificações é uma habilidade necessária para o profissional de TI.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54"/>
          <p:cNvSpPr txBox="1"/>
          <p:nvPr/>
        </p:nvSpPr>
        <p:spPr>
          <a:xfrm>
            <a:off x="5082850" y="1767800"/>
            <a:ext cx="3056100" cy="26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Vamos lembrar que 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os diferentes componentes, existem certas características, como sockets, frequência e conectores, que devem ser considerados para a compatibilidade.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54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Detalhes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Especificações dos equipamentos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0" name="Google Shape;250;p5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1" name="Google Shape;251;p5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6"/>
          <p:cNvSpPr txBox="1"/>
          <p:nvPr/>
        </p:nvSpPr>
        <p:spPr>
          <a:xfrm>
            <a:off x="627825" y="1528150"/>
            <a:ext cx="42588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Equipamentos considerados de baixo custo geralmente são usados ​​por pessoas que precisam de poucos requisitos. Poderíamos tomar o exemplo de uma pessoa que trabalha em um escritório com ferramentas de automação de escritório (Excel, Word, etc), onde geralmente, os equipamentos não precisam de uma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7" name="Google Shape;25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6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Baixo custo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4475</TotalTime>
  <Words>812</Words>
  <Application>Microsoft Office PowerPoint</Application>
  <PresentationFormat>Apresentação na tela (16:9)</PresentationFormat>
  <Paragraphs>152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Rajdhani</vt:lpstr>
      <vt:lpstr>Arial</vt:lpstr>
      <vt:lpstr>Open Sans</vt:lpstr>
      <vt:lpstr>Simple Light</vt:lpstr>
      <vt:lpstr>Digital House</vt:lpstr>
      <vt:lpstr>Simple Light</vt:lpstr>
      <vt:lpstr>Atividade Integradora</vt:lpstr>
      <vt:lpstr>Temas</vt:lpstr>
      <vt:lpstr>Apresentação do PowerPoint</vt:lpstr>
      <vt:lpstr>Exercício</vt:lpstr>
      <vt:lpstr>Apresentação do PowerPoint</vt:lpstr>
      <vt:lpstr>Detalhes de montagem</vt:lpstr>
      <vt:lpstr>Detalhes</vt:lpstr>
      <vt:lpstr>Apresentação do PowerPoint</vt:lpstr>
      <vt:lpstr>Baixo custo</vt:lpstr>
      <vt:lpstr>Baixo custo - Intel</vt:lpstr>
      <vt:lpstr>Baixo custo - AMD</vt:lpstr>
      <vt:lpstr>Baixo custo</vt:lpstr>
      <vt:lpstr>Custo Médio</vt:lpstr>
      <vt:lpstr>Custo Médio - Intel</vt:lpstr>
      <vt:lpstr>Custo Médio - AMD</vt:lpstr>
      <vt:lpstr>Custo Médio</vt:lpstr>
      <vt:lpstr>Alto custo</vt:lpstr>
      <vt:lpstr>Alto custo - Intel</vt:lpstr>
      <vt:lpstr>Alto custo - AMD</vt:lpstr>
      <vt:lpstr>Alto custo</vt:lpstr>
      <vt:lpstr>Apresentação do PowerPoint</vt:lpstr>
      <vt:lpstr>Entrega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Integradora</dc:title>
  <dc:creator>Cristiane Benites</dc:creator>
  <cp:lastModifiedBy>Cristiane Benites</cp:lastModifiedBy>
  <cp:revision>2</cp:revision>
  <dcterms:modified xsi:type="dcterms:W3CDTF">2022-08-22T15:03:15Z</dcterms:modified>
</cp:coreProperties>
</file>